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58" r:id="rId5"/>
    <p:sldMasterId id="2147483703" r:id="rId6"/>
    <p:sldMasterId id="2147483713" r:id="rId7"/>
  </p:sldMasterIdLst>
  <p:notesMasterIdLst>
    <p:notesMasterId r:id="rId82"/>
  </p:notesMasterIdLst>
  <p:sldIdLst>
    <p:sldId id="256" r:id="rId8"/>
    <p:sldId id="1501" r:id="rId9"/>
    <p:sldId id="1500" r:id="rId10"/>
    <p:sldId id="266" r:id="rId11"/>
    <p:sldId id="337" r:id="rId12"/>
    <p:sldId id="370" r:id="rId13"/>
    <p:sldId id="372" r:id="rId14"/>
    <p:sldId id="261" r:id="rId15"/>
    <p:sldId id="316" r:id="rId16"/>
    <p:sldId id="317" r:id="rId17"/>
    <p:sldId id="318" r:id="rId18"/>
    <p:sldId id="336" r:id="rId19"/>
    <p:sldId id="375" r:id="rId20"/>
    <p:sldId id="320" r:id="rId21"/>
    <p:sldId id="374" r:id="rId22"/>
    <p:sldId id="321" r:id="rId23"/>
    <p:sldId id="322" r:id="rId24"/>
    <p:sldId id="323" r:id="rId25"/>
    <p:sldId id="325" r:id="rId26"/>
    <p:sldId id="373" r:id="rId27"/>
    <p:sldId id="1502" r:id="rId28"/>
    <p:sldId id="339" r:id="rId29"/>
    <p:sldId id="342" r:id="rId30"/>
    <p:sldId id="345" r:id="rId31"/>
    <p:sldId id="341" r:id="rId32"/>
    <p:sldId id="347" r:id="rId33"/>
    <p:sldId id="343" r:id="rId34"/>
    <p:sldId id="348" r:id="rId35"/>
    <p:sldId id="330" r:id="rId36"/>
    <p:sldId id="350" r:id="rId37"/>
    <p:sldId id="351" r:id="rId38"/>
    <p:sldId id="349" r:id="rId39"/>
    <p:sldId id="352" r:id="rId40"/>
    <p:sldId id="329" r:id="rId41"/>
    <p:sldId id="270" r:id="rId42"/>
    <p:sldId id="353" r:id="rId43"/>
    <p:sldId id="354" r:id="rId44"/>
    <p:sldId id="355" r:id="rId45"/>
    <p:sldId id="362" r:id="rId46"/>
    <p:sldId id="363" r:id="rId47"/>
    <p:sldId id="328" r:id="rId48"/>
    <p:sldId id="271" r:id="rId49"/>
    <p:sldId id="357" r:id="rId50"/>
    <p:sldId id="364" r:id="rId51"/>
    <p:sldId id="331" r:id="rId52"/>
    <p:sldId id="358" r:id="rId53"/>
    <p:sldId id="366" r:id="rId54"/>
    <p:sldId id="367" r:id="rId55"/>
    <p:sldId id="319" r:id="rId56"/>
    <p:sldId id="360" r:id="rId57"/>
    <p:sldId id="365" r:id="rId58"/>
    <p:sldId id="327" r:id="rId59"/>
    <p:sldId id="294" r:id="rId60"/>
    <p:sldId id="332" r:id="rId61"/>
    <p:sldId id="315" r:id="rId62"/>
    <p:sldId id="265" r:id="rId63"/>
    <p:sldId id="259" r:id="rId64"/>
    <p:sldId id="326" r:id="rId65"/>
    <p:sldId id="268" r:id="rId66"/>
    <p:sldId id="333" r:id="rId67"/>
    <p:sldId id="313" r:id="rId68"/>
    <p:sldId id="299" r:id="rId69"/>
    <p:sldId id="300" r:id="rId70"/>
    <p:sldId id="301" r:id="rId71"/>
    <p:sldId id="302" r:id="rId72"/>
    <p:sldId id="303" r:id="rId73"/>
    <p:sldId id="304" r:id="rId74"/>
    <p:sldId id="305" r:id="rId75"/>
    <p:sldId id="306" r:id="rId76"/>
    <p:sldId id="368" r:id="rId77"/>
    <p:sldId id="314" r:id="rId78"/>
    <p:sldId id="371" r:id="rId79"/>
    <p:sldId id="1426" r:id="rId80"/>
    <p:sldId id="1425" r:id="rId81"/>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6F50B-833F-ECDC-BB5F-117B6D7542B7}" name="Brian Abbanat" initials="BA" userId="S-1-5-21-1988078459-1933235062-3735751840-3620" providerId="AD"/>
  <p188:author id="{1A9A7A0D-9C3D-8BC7-BF41-857C39B3F397}" name="Bhattal, Gurtej@DOT" initials="BG" userId="S::Gurtej.Bhattal@dot.ca.gov::b84ee783-3ec8-4d17-8c59-47450e050625" providerId="AD"/>
  <p188:author id="{F5B78412-E318-9D9F-070F-C47F3415DCB1}" name="Brian Abbanat" initials="BA" userId="S::babbanat@yctd.org::637016cb-9895-43d3-a642-689c6b83c1b9" providerId="AD"/>
  <p188:author id="{180CE113-4078-7265-3D88-75825C318889}" name="Brian Abbanat" initials="BA" userId="Brian Abbanat" providerId="None"/>
  <p188:author id="{49361D24-1792-6E53-1D93-282B6D18AA97}" name="Jackson, Mj" initials="MJ" userId="S::Mj.Jackson@wsp.com::5866629a-2b57-4679-859f-c1a16d36f2f9" providerId="AD"/>
  <p188:author id="{720FD6B1-2EE4-8AE6-483C-CA7672E10D44}" name="Autumn Bernstein" initials="AB" userId="S::abernstein@yctd.org::4d82f58a-175f-4aa2-8cea-06277c6fc0f4" providerId="AD"/>
  <p188:author id="{A148FAC7-8CE0-1D21-CDF8-3DAB4935AE86}" name="Autumn Bernstein" initials="AB" userId="S::aBernstein@Yctd.org::4d82f58a-175f-4aa2-8cea-06277c6fc0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imee Dour-Smith" initials="AD" lastIdx="12" clrIdx="0">
    <p:extLst>
      <p:ext uri="{19B8F6BF-5375-455C-9EA6-DF929625EA0E}">
        <p15:presenceInfo xmlns:p15="http://schemas.microsoft.com/office/powerpoint/2012/main" userId="S::adour-smith@areawest.onmicrosoft.com::022e822b-5973-47ea-aa43-6db1ec1c40c8" providerId="AD"/>
      </p:ext>
    </p:extLst>
  </p:cmAuthor>
  <p:cmAuthor id="2" name="Wuestehube, Mark" initials="WM" lastIdx="3" clrIdx="1">
    <p:extLst>
      <p:ext uri="{19B8F6BF-5375-455C-9EA6-DF929625EA0E}">
        <p15:presenceInfo xmlns:p15="http://schemas.microsoft.com/office/powerpoint/2012/main" userId="S::mark.wuestehube@stantec.com::782ba0ba-8752-4ade-8873-7cb0dbdab91f" providerId="AD"/>
      </p:ext>
    </p:extLst>
  </p:cmAuthor>
  <p:cmAuthor id="3" name="Randhawa, Jasdeep S@DOT" initials="RJS" lastIdx="3" clrIdx="2">
    <p:extLst>
      <p:ext uri="{19B8F6BF-5375-455C-9EA6-DF929625EA0E}">
        <p15:presenceInfo xmlns:p15="http://schemas.microsoft.com/office/powerpoint/2012/main" userId="S::jasdeep.randhawa@dot.ca.gov::ec08d96c-0e1a-4877-a97f-e5cc7d854bff" providerId="AD"/>
      </p:ext>
    </p:extLst>
  </p:cmAuthor>
  <p:cmAuthor id="4" name="Nessar, Nawid@DOT" initials="NN" lastIdx="4" clrIdx="3">
    <p:extLst>
      <p:ext uri="{19B8F6BF-5375-455C-9EA6-DF929625EA0E}">
        <p15:presenceInfo xmlns:p15="http://schemas.microsoft.com/office/powerpoint/2012/main" userId="S::Nawid.Nessar@dot.ca.gov::23d4ff6d-54b4-48a7-8c2e-d30b85f5706d" providerId="AD"/>
      </p:ext>
    </p:extLst>
  </p:cmAuthor>
  <p:cmAuthor id="5" name="Heather Cioffi"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2BA"/>
    <a:srgbClr val="677480"/>
    <a:srgbClr val="000000"/>
    <a:srgbClr val="0E2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yolobus.sharepoint.com/sites/AutumnsShare/Shared%20Documents/Sales%20Tax%20Briefing%20Paper/Transportation%20Sales%20Tax%20Measures%20YoloTD%20Board%20Presentation_Pi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yolobus.sharepoint.com/sites/AutumnsShare/Shared%20Documents/Sales%20Tax%20Briefing%20Paper/Transportation%20Sales%20Tax%20Measures%20YoloTD%20Board%20Presentation_Pie%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a:solidFill>
                  <a:schemeClr val="tx1">
                    <a:lumMod val="75000"/>
                  </a:schemeClr>
                </a:solidFill>
              </a:rPr>
              <a:t>Expenditure plan for Merced County's Measure V</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F6-4AF8-81D9-B12E35150F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F6-4AF8-81D9-B12E35150F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F6-4AF8-81D9-B12E35150FA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5F6-4AF8-81D9-B12E35150FA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5F6-4AF8-81D9-B12E35150FA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Regional Projects</c:v>
                </c:pt>
                <c:pt idx="1">
                  <c:v>Local Projects (streets and roads)</c:v>
                </c:pt>
                <c:pt idx="2">
                  <c:v>Local Projects (alternative modes)</c:v>
                </c:pt>
                <c:pt idx="3">
                  <c:v>Transit</c:v>
                </c:pt>
                <c:pt idx="4">
                  <c:v>Administration</c:v>
                </c:pt>
              </c:strCache>
            </c:strRef>
          </c:cat>
          <c:val>
            <c:numRef>
              <c:f>Sheet1!$B$2:$B$6</c:f>
              <c:numCache>
                <c:formatCode>0.0%</c:formatCode>
                <c:ptCount val="5"/>
                <c:pt idx="0">
                  <c:v>0.44</c:v>
                </c:pt>
                <c:pt idx="1">
                  <c:v>0.4</c:v>
                </c:pt>
                <c:pt idx="2">
                  <c:v>0.1</c:v>
                </c:pt>
                <c:pt idx="3">
                  <c:v>0.05</c:v>
                </c:pt>
                <c:pt idx="4">
                  <c:v>0.01</c:v>
                </c:pt>
              </c:numCache>
            </c:numRef>
          </c:val>
          <c:extLst>
            <c:ext xmlns:c16="http://schemas.microsoft.com/office/drawing/2014/chart" uri="{C3380CC4-5D6E-409C-BE32-E72D297353CC}">
              <c16:uniqueId val="{0000000A-75F6-4AF8-81D9-B12E35150FA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4081614768389439"/>
          <c:y val="0.80616580576526231"/>
          <c:w val="0.71466385457332382"/>
          <c:h val="0.168399684692190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a:solidFill>
                  <a:schemeClr val="tx1">
                    <a:lumMod val="75000"/>
                  </a:schemeClr>
                </a:solidFill>
              </a:rPr>
              <a:t>Local</a:t>
            </a:r>
            <a:r>
              <a:rPr lang="en-US" sz="1600" baseline="0">
                <a:solidFill>
                  <a:schemeClr val="tx1">
                    <a:lumMod val="75000"/>
                  </a:schemeClr>
                </a:solidFill>
              </a:rPr>
              <a:t> Sales </a:t>
            </a:r>
          </a:p>
          <a:p>
            <a:pPr>
              <a:defRPr/>
            </a:pPr>
            <a:r>
              <a:rPr lang="en-US" sz="1600" baseline="0">
                <a:solidFill>
                  <a:schemeClr val="tx1">
                    <a:lumMod val="75000"/>
                  </a:schemeClr>
                </a:solidFill>
              </a:rPr>
              <a:t>Tax Structure</a:t>
            </a:r>
            <a:endParaRPr lang="en-US" sz="1600">
              <a:solidFill>
                <a:schemeClr val="tx1">
                  <a:lumMod val="7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56-441A-84DE-250916CBF7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56-441A-84DE-250916CBF7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56-441A-84DE-250916CBF7D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State Tax </c:v>
                </c:pt>
                <c:pt idx="1">
                  <c:v>Base Local Tax</c:v>
                </c:pt>
                <c:pt idx="2">
                  <c:v>Additional Local Taxes</c:v>
                </c:pt>
              </c:strCache>
            </c:strRef>
          </c:cat>
          <c:val>
            <c:numRef>
              <c:f>Sheet1!$B$2:$B$4</c:f>
              <c:numCache>
                <c:formatCode>0.00%</c:formatCode>
                <c:ptCount val="3"/>
                <c:pt idx="0">
                  <c:v>0.06</c:v>
                </c:pt>
                <c:pt idx="1">
                  <c:v>1.2500000000000001E-2</c:v>
                </c:pt>
                <c:pt idx="2">
                  <c:v>0.02</c:v>
                </c:pt>
              </c:numCache>
            </c:numRef>
          </c:val>
          <c:extLst>
            <c:ext xmlns:c16="http://schemas.microsoft.com/office/drawing/2014/chart" uri="{C3380CC4-5D6E-409C-BE32-E72D297353CC}">
              <c16:uniqueId val="{00000006-3B56-441A-84DE-250916CBF7D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 Plan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C0-402C-8BA9-5C875016EE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C0-402C-8BA9-5C875016EEE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C0-402C-8BA9-5C875016EEEF}"/>
              </c:ext>
            </c:extLst>
          </c:dPt>
          <c:cat>
            <c:strRef>
              <c:f>Sheet1!$A$2:$A$4</c:f>
              <c:strCache>
                <c:ptCount val="3"/>
                <c:pt idx="0">
                  <c:v>$56 million capital set-aside</c:v>
                </c:pt>
                <c:pt idx="1">
                  <c:v>Local streets and roads</c:v>
                </c:pt>
                <c:pt idx="2">
                  <c:v>Administration</c:v>
                </c:pt>
              </c:strCache>
            </c:strRef>
          </c:cat>
          <c:val>
            <c:numRef>
              <c:f>Sheet1!$B$2:$B$4</c:f>
              <c:numCache>
                <c:formatCode>General</c:formatCode>
                <c:ptCount val="3"/>
                <c:pt idx="0">
                  <c:v>0.05</c:v>
                </c:pt>
                <c:pt idx="1">
                  <c:v>0.93</c:v>
                </c:pt>
                <c:pt idx="2">
                  <c:v>0.02</c:v>
                </c:pt>
              </c:numCache>
            </c:numRef>
          </c:val>
          <c:extLst>
            <c:ext xmlns:c16="http://schemas.microsoft.com/office/drawing/2014/chart" uri="{C3380CC4-5D6E-409C-BE32-E72D297353CC}">
              <c16:uniqueId val="{00000006-D8C0-402C-8BA9-5C875016EEE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2" tIns="46586" rIns="93172" bIns="46586" rtlCol="0"/>
          <a:lstStyle>
            <a:lvl1pPr algn="r">
              <a:defRPr sz="1200"/>
            </a:lvl1pPr>
          </a:lstStyle>
          <a:p>
            <a:fld id="{BB393382-526F-4B28-ACEC-14DBCF8E98E9}" type="datetimeFigureOut">
              <a:rPr lang="en-US" smtClean="0"/>
              <a:t>2/9/2026</a:t>
            </a:fld>
            <a:endParaRPr lang="en-US"/>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2" tIns="46586" rIns="93172" bIns="46586" rtlCol="0" anchor="b"/>
          <a:lstStyle>
            <a:lvl1pPr algn="r">
              <a:defRPr sz="1200"/>
            </a:lvl1pPr>
          </a:lstStyle>
          <a:p>
            <a:fld id="{6984B098-FB8C-4742-9CE9-8F9EFB474626}" type="slidenum">
              <a:rPr lang="en-US" smtClean="0"/>
              <a:t>‹#›</a:t>
            </a:fld>
            <a:endParaRPr lang="en-US"/>
          </a:p>
        </p:txBody>
      </p:sp>
    </p:spTree>
    <p:extLst>
      <p:ext uri="{BB962C8B-B14F-4D97-AF65-F5344CB8AC3E}">
        <p14:creationId xmlns:p14="http://schemas.microsoft.com/office/powerpoint/2010/main" val="182595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2325688" y="527050"/>
            <a:ext cx="4678362" cy="2632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933020" y="3334496"/>
            <a:ext cx="7464164" cy="3158996"/>
          </a:xfrm>
          <a:prstGeom prst="rect">
            <a:avLst/>
          </a:prstGeom>
        </p:spPr>
        <p:txBody>
          <a:bodyPr spcFirstLastPara="1" wrap="square" lIns="93376" tIns="93376" rIns="93376" bIns="93376"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B8B07964-7967-826F-82E8-55C46BCE7432}"/>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5AE88EF0-6C03-FE17-2310-F90E72E41E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836372AD-7872-F488-90F9-BED33B4986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58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42284B5C-B4AB-A818-C5D7-96E186DB497C}"/>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7DD902D9-3102-3491-74D8-D7160D0D63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3E344CF1-6E7A-9720-F3AA-3243947B83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9103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84C6508-5EB4-8132-D3D9-65EC70BCCCC9}"/>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CB61CE03-B5BB-7ED7-812A-BCD3D85F73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E49EF19B-8C79-F239-908B-E324FBBD18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711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C3E23-928D-46CD-B0B7-AE3DB70EB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A62B2-2E24-E0D4-5CA7-724507E056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6D5C9C-3301-A3B9-284D-D9F5A996EFF9}"/>
              </a:ext>
            </a:extLst>
          </p:cNvPr>
          <p:cNvSpPr>
            <a:spLocks noGrp="1"/>
          </p:cNvSpPr>
          <p:nvPr>
            <p:ph type="body" idx="1"/>
          </p:nvPr>
        </p:nvSpPr>
        <p:spPr/>
        <p:txBody>
          <a:bodyPr/>
          <a:lstStyle/>
          <a:p>
            <a:pPr marL="174708" indent="-174708">
              <a:buFontTx/>
              <a:buChar char="-"/>
            </a:pPr>
            <a:endParaRPr lang="en-US" sz="1400"/>
          </a:p>
        </p:txBody>
      </p:sp>
      <p:sp>
        <p:nvSpPr>
          <p:cNvPr id="4" name="Slide Number Placeholder 3">
            <a:extLst>
              <a:ext uri="{FF2B5EF4-FFF2-40B4-BE49-F238E27FC236}">
                <a16:creationId xmlns:a16="http://schemas.microsoft.com/office/drawing/2014/main" id="{E32E87D3-6D92-A1FC-D532-CA51A835FA9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8DC616-715C-4F9B-9B95-005436B17B1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2900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AD4B208-87D4-F58C-ABFC-5B74303CF745}"/>
            </a:ext>
          </a:extLst>
        </p:cNvPr>
        <p:cNvGrpSpPr/>
        <p:nvPr/>
      </p:nvGrpSpPr>
      <p:grpSpPr>
        <a:xfrm>
          <a:off x="0" y="0"/>
          <a:ext cx="0" cy="0"/>
          <a:chOff x="0" y="0"/>
          <a:chExt cx="0" cy="0"/>
        </a:xfrm>
      </p:grpSpPr>
      <p:sp>
        <p:nvSpPr>
          <p:cNvPr id="85" name="Google Shape;85;g35f391192_00:notes">
            <a:extLst>
              <a:ext uri="{FF2B5EF4-FFF2-40B4-BE49-F238E27FC236}">
                <a16:creationId xmlns:a16="http://schemas.microsoft.com/office/drawing/2014/main" id="{CB1DF812-E0E8-DDED-B146-32E91CDC92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a:extLst>
              <a:ext uri="{FF2B5EF4-FFF2-40B4-BE49-F238E27FC236}">
                <a16:creationId xmlns:a16="http://schemas.microsoft.com/office/drawing/2014/main" id="{25881A2F-47EF-1FF4-B258-583F320BFA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930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2EF28D9D-8E9C-105F-109D-F953D98F42A9}"/>
            </a:ext>
          </a:extLst>
        </p:cNvPr>
        <p:cNvGrpSpPr/>
        <p:nvPr/>
      </p:nvGrpSpPr>
      <p:grpSpPr>
        <a:xfrm>
          <a:off x="0" y="0"/>
          <a:ext cx="0" cy="0"/>
          <a:chOff x="0" y="0"/>
          <a:chExt cx="0" cy="0"/>
        </a:xfrm>
      </p:grpSpPr>
      <p:sp>
        <p:nvSpPr>
          <p:cNvPr id="85" name="Google Shape;85;g35f391192_00:notes">
            <a:extLst>
              <a:ext uri="{FF2B5EF4-FFF2-40B4-BE49-F238E27FC236}">
                <a16:creationId xmlns:a16="http://schemas.microsoft.com/office/drawing/2014/main" id="{467AE946-8058-E97F-A9A3-B6E4BE2BEF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a:extLst>
              <a:ext uri="{FF2B5EF4-FFF2-40B4-BE49-F238E27FC236}">
                <a16:creationId xmlns:a16="http://schemas.microsoft.com/office/drawing/2014/main" id="{E1B2429E-AEAC-EFBC-4438-EFABC2A9E7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720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885BAB3-7039-2638-641D-6C2F0E9061A2}"/>
            </a:ext>
          </a:extLst>
        </p:cNvPr>
        <p:cNvGrpSpPr/>
        <p:nvPr/>
      </p:nvGrpSpPr>
      <p:grpSpPr>
        <a:xfrm>
          <a:off x="0" y="0"/>
          <a:ext cx="0" cy="0"/>
          <a:chOff x="0" y="0"/>
          <a:chExt cx="0" cy="0"/>
        </a:xfrm>
      </p:grpSpPr>
      <p:sp>
        <p:nvSpPr>
          <p:cNvPr id="85" name="Google Shape;85;g35f391192_00:notes">
            <a:extLst>
              <a:ext uri="{FF2B5EF4-FFF2-40B4-BE49-F238E27FC236}">
                <a16:creationId xmlns:a16="http://schemas.microsoft.com/office/drawing/2014/main" id="{D05148F8-6765-F6B8-A4CB-4D4189C60C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a:extLst>
              <a:ext uri="{FF2B5EF4-FFF2-40B4-BE49-F238E27FC236}">
                <a16:creationId xmlns:a16="http://schemas.microsoft.com/office/drawing/2014/main" id="{F7AFF2E5-A44A-5698-EA73-3ED58D0C07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236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65190A0-E9A3-443C-C67E-820FA8436E6A}"/>
            </a:ext>
          </a:extLst>
        </p:cNvPr>
        <p:cNvGrpSpPr/>
        <p:nvPr/>
      </p:nvGrpSpPr>
      <p:grpSpPr>
        <a:xfrm>
          <a:off x="0" y="0"/>
          <a:ext cx="0" cy="0"/>
          <a:chOff x="0" y="0"/>
          <a:chExt cx="0" cy="0"/>
        </a:xfrm>
      </p:grpSpPr>
      <p:sp>
        <p:nvSpPr>
          <p:cNvPr id="85" name="Google Shape;85;g35f391192_00:notes">
            <a:extLst>
              <a:ext uri="{FF2B5EF4-FFF2-40B4-BE49-F238E27FC236}">
                <a16:creationId xmlns:a16="http://schemas.microsoft.com/office/drawing/2014/main" id="{AEDD6FCC-543B-DE2F-98EE-D411C8C753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a:extLst>
              <a:ext uri="{FF2B5EF4-FFF2-40B4-BE49-F238E27FC236}">
                <a16:creationId xmlns:a16="http://schemas.microsoft.com/office/drawing/2014/main" id="{D3F74EF8-B61A-0539-BCAE-DE9C97BDAB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B454B55F-D112-A520-13CD-34957037946C}"/>
            </a:ext>
          </a:extLst>
        </p:cNvPr>
        <p:cNvGrpSpPr/>
        <p:nvPr/>
      </p:nvGrpSpPr>
      <p:grpSpPr>
        <a:xfrm>
          <a:off x="0" y="0"/>
          <a:ext cx="0" cy="0"/>
          <a:chOff x="0" y="0"/>
          <a:chExt cx="0" cy="0"/>
        </a:xfrm>
      </p:grpSpPr>
      <p:sp>
        <p:nvSpPr>
          <p:cNvPr id="149" name="Google Shape;149;g35f391192_045:notes">
            <a:extLst>
              <a:ext uri="{FF2B5EF4-FFF2-40B4-BE49-F238E27FC236}">
                <a16:creationId xmlns:a16="http://schemas.microsoft.com/office/drawing/2014/main" id="{B6BC2309-9C30-C9CE-F2FF-643F776B84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45:notes">
            <a:extLst>
              <a:ext uri="{FF2B5EF4-FFF2-40B4-BE49-F238E27FC236}">
                <a16:creationId xmlns:a16="http://schemas.microsoft.com/office/drawing/2014/main" id="{7F6D61D8-A7E5-387C-C977-86253009BC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6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2262188" y="519113"/>
            <a:ext cx="4603750" cy="25892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912738" y="3279832"/>
            <a:ext cx="7301900" cy="3107209"/>
          </a:xfrm>
          <a:prstGeom prst="rect">
            <a:avLst/>
          </a:prstGeom>
        </p:spPr>
        <p:txBody>
          <a:bodyPr spcFirstLastPara="1" wrap="square" lIns="91635" tIns="91635" rIns="91635" bIns="91635" anchor="t" anchorCtr="0">
            <a:noAutofit/>
          </a:bodyPr>
          <a:lstStyle/>
          <a:p>
            <a:endParaRPr/>
          </a:p>
        </p:txBody>
      </p:sp>
    </p:spTree>
    <p:extLst>
      <p:ext uri="{BB962C8B-B14F-4D97-AF65-F5344CB8AC3E}">
        <p14:creationId xmlns:p14="http://schemas.microsoft.com/office/powerpoint/2010/main" val="181230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466CA552-BCDE-E1CA-846A-872072D7D994}"/>
            </a:ext>
          </a:extLst>
        </p:cNvPr>
        <p:cNvGrpSpPr/>
        <p:nvPr/>
      </p:nvGrpSpPr>
      <p:grpSpPr>
        <a:xfrm>
          <a:off x="0" y="0"/>
          <a:ext cx="0" cy="0"/>
          <a:chOff x="0" y="0"/>
          <a:chExt cx="0" cy="0"/>
        </a:xfrm>
      </p:grpSpPr>
      <p:sp>
        <p:nvSpPr>
          <p:cNvPr id="85" name="Google Shape;85;g35f391192_00:notes">
            <a:extLst>
              <a:ext uri="{FF2B5EF4-FFF2-40B4-BE49-F238E27FC236}">
                <a16:creationId xmlns:a16="http://schemas.microsoft.com/office/drawing/2014/main" id="{134184FE-122D-EAD7-4D57-6CEB937DC3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a:extLst>
              <a:ext uri="{FF2B5EF4-FFF2-40B4-BE49-F238E27FC236}">
                <a16:creationId xmlns:a16="http://schemas.microsoft.com/office/drawing/2014/main" id="{4E150336-BD1F-943E-9117-5818062581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719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E92F27BB-C43B-CC5C-B19F-A3F71730468A}"/>
            </a:ext>
          </a:extLst>
        </p:cNvPr>
        <p:cNvGrpSpPr/>
        <p:nvPr/>
      </p:nvGrpSpPr>
      <p:grpSpPr>
        <a:xfrm>
          <a:off x="0" y="0"/>
          <a:ext cx="0" cy="0"/>
          <a:chOff x="0" y="0"/>
          <a:chExt cx="0" cy="0"/>
        </a:xfrm>
      </p:grpSpPr>
      <p:sp>
        <p:nvSpPr>
          <p:cNvPr id="158" name="Google Shape;158;g35f391192_057:notes">
            <a:extLst>
              <a:ext uri="{FF2B5EF4-FFF2-40B4-BE49-F238E27FC236}">
                <a16:creationId xmlns:a16="http://schemas.microsoft.com/office/drawing/2014/main" id="{D0124EF3-C37F-5E49-6380-6FA34BBA3F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a:extLst>
              <a:ext uri="{FF2B5EF4-FFF2-40B4-BE49-F238E27FC236}">
                <a16:creationId xmlns:a16="http://schemas.microsoft.com/office/drawing/2014/main" id="{4B2AD0F8-695D-3E72-BED5-B8B07BFFCB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Although a countywide transportation sales tax has not been attempted in Yolo County, these taxes have been passed in over 40% of California counties</a:t>
            </a:r>
          </a:p>
          <a:p>
            <a:pPr marL="171450" indent="-171450"/>
            <a:r>
              <a:rPr lang="en-US"/>
              <a:t>Taxes have been passed in a diverse set of counties, not all are urban or high in population</a:t>
            </a:r>
          </a:p>
          <a:p>
            <a:pPr lvl="1"/>
            <a:r>
              <a:rPr lang="en-US"/>
              <a:t>Stanislaus, Merced, Madera</a:t>
            </a:r>
          </a:p>
          <a:p>
            <a:pPr marL="171450" indent="-171450"/>
            <a:r>
              <a:rPr lang="en-US"/>
              <a:t>There are many benefits of sales tax revenue over other types:</a:t>
            </a:r>
          </a:p>
          <a:p>
            <a:pPr lvl="1"/>
            <a:r>
              <a:rPr lang="en-US"/>
              <a:t>Sales tax revenue has fewer restrictions than federal or state funds</a:t>
            </a:r>
          </a:p>
          <a:p>
            <a:pPr lvl="1"/>
            <a:r>
              <a:rPr lang="en-US"/>
              <a:t>Sales tax revenue provides local match funds that can make Yolo County much more competitive for grants</a:t>
            </a:r>
          </a:p>
        </p:txBody>
      </p:sp>
    </p:spTree>
    <p:extLst>
      <p:ext uri="{BB962C8B-B14F-4D97-AF65-F5344CB8AC3E}">
        <p14:creationId xmlns:p14="http://schemas.microsoft.com/office/powerpoint/2010/main" val="3112392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a:p>
            <a:r>
              <a:rPr lang="en-US">
                <a:latin typeface="Calibri"/>
                <a:ea typeface="Calibri"/>
                <a:cs typeface="Calibri"/>
              </a:rPr>
              <a:t>Local funding can </a:t>
            </a:r>
            <a:r>
              <a:rPr lang="en-US" b="1">
                <a:latin typeface="Calibri"/>
                <a:ea typeface="Calibri"/>
                <a:cs typeface="Calibri"/>
              </a:rPr>
              <a:t>unlock </a:t>
            </a:r>
            <a:r>
              <a:rPr lang="en-US">
                <a:latin typeface="Calibri"/>
                <a:ea typeface="Calibri"/>
                <a:cs typeface="Calibri"/>
              </a:rPr>
              <a:t>additional discretionary funding</a:t>
            </a:r>
          </a:p>
          <a:p>
            <a:r>
              <a:rPr lang="en-US">
                <a:latin typeface="Calibri"/>
                <a:ea typeface="Calibri"/>
                <a:cs typeface="Calibri"/>
              </a:rPr>
              <a:t>Only 4% of projects applying for funding through the Active Transportation Program received awards, meaning projects effectively must have a local match to have a chance to score highly enough</a:t>
            </a:r>
          </a:p>
          <a:p>
            <a:r>
              <a:rPr lang="en-US">
                <a:latin typeface="Calibri"/>
                <a:ea typeface="Calibri"/>
                <a:cs typeface="Calibri"/>
              </a:rPr>
              <a:t>SB 1: $5 billion annually, $200 million annually is reserved specifically for cities/counties with local transportation tax measures</a:t>
            </a:r>
          </a:p>
        </p:txBody>
      </p:sp>
    </p:spTree>
    <p:extLst>
      <p:ext uri="{BB962C8B-B14F-4D97-AF65-F5344CB8AC3E}">
        <p14:creationId xmlns:p14="http://schemas.microsoft.com/office/powerpoint/2010/main" val="3007341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13788C0-D9E5-7BB5-6683-02CDA1068895}"/>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CE54B199-0B16-644B-55D5-17BA8CC608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E4A2BC41-3926-C6F7-5021-794A004CBB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Any tax administered by </a:t>
            </a:r>
            <a:r>
              <a:rPr lang="en-US" err="1"/>
              <a:t>YoloTD</a:t>
            </a:r>
            <a:r>
              <a:rPr lang="en-US"/>
              <a:t> is a special tax, requiring a 2/3 majority of Yolo County voters to approve </a:t>
            </a:r>
          </a:p>
          <a:p>
            <a:pPr marL="171450" indent="-171450"/>
            <a:r>
              <a:rPr lang="en-US"/>
              <a:t>An ordinance would include an expenditure plan detailing how revenue would be spent, usually on a yearly basis by category </a:t>
            </a:r>
          </a:p>
          <a:p>
            <a:pPr marL="171450" indent="-171450"/>
            <a:r>
              <a:rPr lang="en-US"/>
              <a:t>A tax measure only requires a simple majority if it is placed on the ballot through a citizen's initiative rather than a board-approved ordinance </a:t>
            </a:r>
          </a:p>
          <a:p>
            <a:pPr marL="0" indent="0">
              <a:buNone/>
            </a:pPr>
            <a:endParaRPr lang="en-US"/>
          </a:p>
          <a:p>
            <a:pPr marL="171450" indent="-171450"/>
            <a:endParaRPr lang="en-US"/>
          </a:p>
        </p:txBody>
      </p:sp>
    </p:spTree>
    <p:extLst>
      <p:ext uri="{BB962C8B-B14F-4D97-AF65-F5344CB8AC3E}">
        <p14:creationId xmlns:p14="http://schemas.microsoft.com/office/powerpoint/2010/main" val="419467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Transportation Authorities have a lot of flexibility in how they choose to allocate funds in their expenditure plans</a:t>
            </a:r>
          </a:p>
          <a:p>
            <a:pPr marL="171450" indent="-171450"/>
            <a:r>
              <a:rPr lang="en-US"/>
              <a:t>Most counties allocate funding to some combination of local streets and roads, large capital projects, and transit</a:t>
            </a:r>
          </a:p>
          <a:p>
            <a:pPr lvl="1"/>
            <a:r>
              <a:rPr lang="en-US"/>
              <a:t>Large capital projects are usually either chosen from a CTIP or are selected on a discretionary basis </a:t>
            </a:r>
          </a:p>
          <a:p>
            <a:pPr marL="171450" indent="-171450"/>
            <a:r>
              <a:rPr lang="en-US"/>
              <a:t>Local streets and roads is often the largest expense, with some counties prioritizing larger regional projects and others choosing to use a larger portion of sales tax funding to fund transit operations</a:t>
            </a:r>
          </a:p>
          <a:p>
            <a:pPr marL="171450" indent="-171450"/>
            <a:r>
              <a:rPr lang="en-US"/>
              <a:t>Active transportation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4100A1AB-1E23-AE15-2036-EDFC559424B7}"/>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4669B450-4834-A69B-9669-7A89902B91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0496D115-F09C-59F4-BEC8-9CE7E93D70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009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029E36C-4236-5FE7-0586-1966EA649D13}"/>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721821C0-051A-76E7-EA0D-CF9C2245F8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FB7E9394-9C35-B353-0E22-4F21746357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467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E7AE0CD0-109E-53F3-A40F-BE4668CC1AE8}"/>
            </a:ext>
          </a:extLst>
        </p:cNvPr>
        <p:cNvGrpSpPr/>
        <p:nvPr/>
      </p:nvGrpSpPr>
      <p:grpSpPr>
        <a:xfrm>
          <a:off x="0" y="0"/>
          <a:ext cx="0" cy="0"/>
          <a:chOff x="0" y="0"/>
          <a:chExt cx="0" cy="0"/>
        </a:xfrm>
      </p:grpSpPr>
      <p:sp>
        <p:nvSpPr>
          <p:cNvPr id="108" name="Google Shape;108;g35f391192_029:notes">
            <a:extLst>
              <a:ext uri="{FF2B5EF4-FFF2-40B4-BE49-F238E27FC236}">
                <a16:creationId xmlns:a16="http://schemas.microsoft.com/office/drawing/2014/main" id="{BB07535F-BB57-7886-9D75-59BAD86C76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a:extLst>
              <a:ext uri="{FF2B5EF4-FFF2-40B4-BE49-F238E27FC236}">
                <a16:creationId xmlns:a16="http://schemas.microsoft.com/office/drawing/2014/main" id="{BD7AE78D-8E7A-472F-4945-43A3AF72FC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267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7430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602E68F1-0EC9-8C8C-64C4-3CBC5DF2D590}"/>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5857441C-E11A-8807-C5B4-52D1D3F5FF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53691514-CFFD-C08F-09E8-0869152AA9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7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1B3ACF24-4F7E-5428-052E-E0228EC0731C}"/>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00919FF4-0D48-7E8F-31AE-72518AB25A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F44F9EF5-A33B-FB9A-A1CF-8CF306D513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954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158F0C48-8D94-E708-09A9-974EA3225926}"/>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4534D286-FEDE-45B4-38CC-08ECA88583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DA378105-8899-BF24-7BC1-290F8AEF8F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88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1B55D1F-337F-1AE7-D892-C97CFD76F002}"/>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CE5CA331-D750-2ED3-5D13-7E63337FAE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EEA19CC7-F6ED-8423-5603-A1786A4B1E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091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05774A67-F599-E15C-D453-65C9453A9986}"/>
            </a:ext>
          </a:extLst>
        </p:cNvPr>
        <p:cNvGrpSpPr/>
        <p:nvPr/>
      </p:nvGrpSpPr>
      <p:grpSpPr>
        <a:xfrm>
          <a:off x="0" y="0"/>
          <a:ext cx="0" cy="0"/>
          <a:chOff x="0" y="0"/>
          <a:chExt cx="0" cy="0"/>
        </a:xfrm>
      </p:grpSpPr>
      <p:sp>
        <p:nvSpPr>
          <p:cNvPr id="108" name="Google Shape;108;g35f391192_029:notes">
            <a:extLst>
              <a:ext uri="{FF2B5EF4-FFF2-40B4-BE49-F238E27FC236}">
                <a16:creationId xmlns:a16="http://schemas.microsoft.com/office/drawing/2014/main" id="{D9C0EF85-7E04-4A9F-B8A6-05947437E5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a:extLst>
              <a:ext uri="{FF2B5EF4-FFF2-40B4-BE49-F238E27FC236}">
                <a16:creationId xmlns:a16="http://schemas.microsoft.com/office/drawing/2014/main" id="{5E02832C-DB79-E85D-D138-6C9F5F7456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186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1E5D72EA-2A17-8907-E4D5-818AB8CE5EE8}"/>
            </a:ext>
          </a:extLst>
        </p:cNvPr>
        <p:cNvGrpSpPr/>
        <p:nvPr/>
      </p:nvGrpSpPr>
      <p:grpSpPr>
        <a:xfrm>
          <a:off x="0" y="0"/>
          <a:ext cx="0" cy="0"/>
          <a:chOff x="0" y="0"/>
          <a:chExt cx="0" cy="0"/>
        </a:xfrm>
      </p:grpSpPr>
      <p:sp>
        <p:nvSpPr>
          <p:cNvPr id="158" name="Google Shape;158;g35f391192_057:notes">
            <a:extLst>
              <a:ext uri="{FF2B5EF4-FFF2-40B4-BE49-F238E27FC236}">
                <a16:creationId xmlns:a16="http://schemas.microsoft.com/office/drawing/2014/main" id="{6033F857-0E82-DEAC-A0C0-3F13ACEDEA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a:extLst>
              <a:ext uri="{FF2B5EF4-FFF2-40B4-BE49-F238E27FC236}">
                <a16:creationId xmlns:a16="http://schemas.microsoft.com/office/drawing/2014/main" id="{27BDB191-2A48-688A-FDF9-8B7EFB5DDE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Measure U replaced Measure T (2012) – also put almost all funding towards streets and roads but did not allow for bonding</a:t>
            </a:r>
          </a:p>
          <a:p>
            <a:pPr marL="171450" indent="-171450"/>
            <a:r>
              <a:rPr lang="en-US"/>
              <a:t>Renewals are easier to pass </a:t>
            </a:r>
          </a:p>
          <a:p>
            <a:pPr marL="171450" indent="-171450"/>
            <a:r>
              <a:rPr lang="en-US"/>
              <a:t>Political support from Chamber of Commerce </a:t>
            </a:r>
          </a:p>
        </p:txBody>
      </p:sp>
    </p:spTree>
    <p:extLst>
      <p:ext uri="{BB962C8B-B14F-4D97-AF65-F5344CB8AC3E}">
        <p14:creationId xmlns:p14="http://schemas.microsoft.com/office/powerpoint/2010/main" val="2639372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69A4EBE7-FCDD-D703-5A56-BE1343FADC6A}"/>
            </a:ext>
          </a:extLst>
        </p:cNvPr>
        <p:cNvGrpSpPr/>
        <p:nvPr/>
      </p:nvGrpSpPr>
      <p:grpSpPr>
        <a:xfrm>
          <a:off x="0" y="0"/>
          <a:ext cx="0" cy="0"/>
          <a:chOff x="0" y="0"/>
          <a:chExt cx="0" cy="0"/>
        </a:xfrm>
      </p:grpSpPr>
      <p:sp>
        <p:nvSpPr>
          <p:cNvPr id="158" name="Google Shape;158;g35f391192_057:notes">
            <a:extLst>
              <a:ext uri="{FF2B5EF4-FFF2-40B4-BE49-F238E27FC236}">
                <a16:creationId xmlns:a16="http://schemas.microsoft.com/office/drawing/2014/main" id="{7A0F9FEF-D4C6-76AB-970A-49B6759693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a:extLst>
              <a:ext uri="{FF2B5EF4-FFF2-40B4-BE49-F238E27FC236}">
                <a16:creationId xmlns:a16="http://schemas.microsoft.com/office/drawing/2014/main" id="{F1FBE9DF-38E0-5D0B-A118-CE64CCF61E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Almost entirely for streets and roads </a:t>
            </a:r>
          </a:p>
          <a:p>
            <a:pPr lvl="1"/>
            <a:r>
              <a:rPr lang="en-US"/>
              <a:t>Formula allocates to jurisdictions based entirely on generated revenue for cities and on 50% generated tax revenue and 50% lane miles for the unincorporated parts of the county</a:t>
            </a:r>
          </a:p>
          <a:p>
            <a:pPr marL="171450" indent="-171450"/>
            <a:r>
              <a:rPr lang="en-US"/>
              <a:t>Capital projects are based on CTIP</a:t>
            </a:r>
          </a:p>
          <a:p>
            <a:pPr marL="171450" indent="-171450"/>
            <a:r>
              <a:rPr lang="en-US"/>
              <a:t>TDA funds go to transit, measure U provides streets and roads funding</a:t>
            </a:r>
          </a:p>
          <a:p>
            <a:pPr marL="171450" indent="-171450"/>
            <a:endParaRPr lang="en-US"/>
          </a:p>
        </p:txBody>
      </p:sp>
    </p:spTree>
    <p:extLst>
      <p:ext uri="{BB962C8B-B14F-4D97-AF65-F5344CB8AC3E}">
        <p14:creationId xmlns:p14="http://schemas.microsoft.com/office/powerpoint/2010/main" val="82810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15165723-014C-007E-1923-117AA3FF9817}"/>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A7EC59D2-6982-E377-A040-B897CB9FC4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236543E6-F19B-1CFC-3785-501E302708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36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f391192_04:notes"/>
          <p:cNvSpPr>
            <a:spLocks noGrp="1" noRot="1" noChangeAspect="1"/>
          </p:cNvSpPr>
          <p:nvPr>
            <p:ph type="sldImg" idx="2"/>
          </p:nvPr>
        </p:nvSpPr>
        <p:spPr>
          <a:xfrm>
            <a:off x="2325688" y="527050"/>
            <a:ext cx="4678362" cy="2632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f391192_04:notes"/>
          <p:cNvSpPr txBox="1">
            <a:spLocks noGrp="1"/>
          </p:cNvSpPr>
          <p:nvPr>
            <p:ph type="body" idx="1"/>
          </p:nvPr>
        </p:nvSpPr>
        <p:spPr>
          <a:xfrm>
            <a:off x="933020" y="3334496"/>
            <a:ext cx="7464164" cy="3158996"/>
          </a:xfrm>
          <a:prstGeom prst="rect">
            <a:avLst/>
          </a:prstGeom>
        </p:spPr>
        <p:txBody>
          <a:bodyPr spcFirstLastPara="1" wrap="square" lIns="93376" tIns="93376" rIns="93376" bIns="93376" anchor="t" anchorCtr="0">
            <a:noAutofit/>
          </a:bodyPr>
          <a:lstStyle/>
          <a:p>
            <a:endParaRPr/>
          </a:p>
        </p:txBody>
      </p:sp>
    </p:spTree>
    <p:extLst>
      <p:ext uri="{BB962C8B-B14F-4D97-AF65-F5344CB8AC3E}">
        <p14:creationId xmlns:p14="http://schemas.microsoft.com/office/powerpoint/2010/main" val="195033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A611C17E-B2DF-83FC-C4E0-495E810345C6}"/>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E4E2DDC3-EC6E-E79C-0791-0B0A6336E3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9DF43F68-4750-3D86-D5F9-C20FC1C27B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4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7E95AF03-604A-8963-391F-2F203B53EA9C}"/>
            </a:ext>
          </a:extLst>
        </p:cNvPr>
        <p:cNvGrpSpPr/>
        <p:nvPr/>
      </p:nvGrpSpPr>
      <p:grpSpPr>
        <a:xfrm>
          <a:off x="0" y="0"/>
          <a:ext cx="0" cy="0"/>
          <a:chOff x="0" y="0"/>
          <a:chExt cx="0" cy="0"/>
        </a:xfrm>
      </p:grpSpPr>
      <p:sp>
        <p:nvSpPr>
          <p:cNvPr id="149" name="Google Shape;149;g35f391192_045:notes">
            <a:extLst>
              <a:ext uri="{FF2B5EF4-FFF2-40B4-BE49-F238E27FC236}">
                <a16:creationId xmlns:a16="http://schemas.microsoft.com/office/drawing/2014/main" id="{67C79CFD-9664-5E3B-91F2-13E88CC5CE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45:notes">
            <a:extLst>
              <a:ext uri="{FF2B5EF4-FFF2-40B4-BE49-F238E27FC236}">
                <a16:creationId xmlns:a16="http://schemas.microsoft.com/office/drawing/2014/main" id="{605C8249-24AD-3FA1-C44E-3EB7DAD210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93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CC707AC7-D9A4-1072-3530-19936E3A7D4D}"/>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6ABF31E5-9423-10E1-C526-A66D27C226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0464E858-81F2-A4E3-62B3-3144B59470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88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8D3AE44F-6C65-A952-0EDC-087728711887}"/>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29ECB9C1-F452-095F-0AFD-6A8DC6CCF0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1B8108B9-11C2-5F45-CB88-B895787877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1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E63E23-09C5-4AB0-9C0B-0518F093BAE1}"/>
              </a:ext>
            </a:extLst>
          </p:cNvPr>
          <p:cNvSpPr>
            <a:spLocks noGrp="1"/>
          </p:cNvSpPr>
          <p:nvPr>
            <p:ph type="dt" sz="half" idx="10"/>
          </p:nvPr>
        </p:nvSpPr>
        <p:spPr>
          <a:xfrm>
            <a:off x="1444484" y="6356350"/>
            <a:ext cx="2743200" cy="365125"/>
          </a:xfrm>
        </p:spPr>
        <p:txBody>
          <a:bodyPr/>
          <a:lstStyle/>
          <a:p>
            <a:fld id="{2D7F7AE2-240A-44B3-9439-7AC40E6D594D}" type="datetimeFigureOut">
              <a:rPr lang="en-US" smtClean="0"/>
              <a:t>2/9/2026</a:t>
            </a:fld>
            <a:endParaRPr lang="en-US"/>
          </a:p>
        </p:txBody>
      </p:sp>
      <p:sp>
        <p:nvSpPr>
          <p:cNvPr id="5" name="Footer Placeholder 4">
            <a:extLst>
              <a:ext uri="{FF2B5EF4-FFF2-40B4-BE49-F238E27FC236}">
                <a16:creationId xmlns:a16="http://schemas.microsoft.com/office/drawing/2014/main" id="{50CD29A5-DE42-459D-81F7-2A5640FE73F0}"/>
              </a:ext>
            </a:extLst>
          </p:cNvPr>
          <p:cNvSpPr>
            <a:spLocks noGrp="1"/>
          </p:cNvSpPr>
          <p:nvPr>
            <p:ph type="ftr" sz="quarter" idx="11"/>
          </p:nvPr>
        </p:nvSpPr>
        <p:spPr>
          <a:xfrm>
            <a:off x="4644884"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729679B0-2200-4A2B-AB63-3B4BCB222CDC}"/>
              </a:ext>
            </a:extLst>
          </p:cNvPr>
          <p:cNvSpPr>
            <a:spLocks noGrp="1"/>
          </p:cNvSpPr>
          <p:nvPr>
            <p:ph type="sldNum" sz="quarter" idx="12"/>
          </p:nvPr>
        </p:nvSpPr>
        <p:spPr>
          <a:xfrm>
            <a:off x="9216884" y="6356350"/>
            <a:ext cx="2743200" cy="365125"/>
          </a:xfrm>
        </p:spPr>
        <p:txBody>
          <a:bodyPr/>
          <a:lstStyle/>
          <a:p>
            <a:fld id="{15C10B4D-98C1-4222-ABAC-A08AD290AE2D}"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322C3E24-4DE8-4B34-8C93-E3DBB46ED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698" y="1348740"/>
            <a:ext cx="1250717" cy="1257300"/>
          </a:xfrm>
          <a:prstGeom prst="rect">
            <a:avLst/>
          </a:prstGeom>
        </p:spPr>
      </p:pic>
    </p:spTree>
    <p:extLst>
      <p:ext uri="{BB962C8B-B14F-4D97-AF65-F5344CB8AC3E}">
        <p14:creationId xmlns:p14="http://schemas.microsoft.com/office/powerpoint/2010/main" val="1084756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0026-4642-4492-BB10-ED4A81C1A0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C1499A-1900-4069-8E55-1E9124F9F64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08A31-216A-4D0B-B551-7FEC9A493D4A}"/>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5" name="Footer Placeholder 4">
            <a:extLst>
              <a:ext uri="{FF2B5EF4-FFF2-40B4-BE49-F238E27FC236}">
                <a16:creationId xmlns:a16="http://schemas.microsoft.com/office/drawing/2014/main" id="{59EE8370-D2B9-4E3D-97D7-A6378B3AE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CFF72-7FA0-47E0-B325-9980D5562DC9}"/>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82140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C4359-C5D5-4012-9B51-29FA571823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C92E7-EB57-46F7-90AC-5F19EEF7A1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C268C-BF8C-437A-B270-1BFE622D653F}"/>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5" name="Footer Placeholder 4">
            <a:extLst>
              <a:ext uri="{FF2B5EF4-FFF2-40B4-BE49-F238E27FC236}">
                <a16:creationId xmlns:a16="http://schemas.microsoft.com/office/drawing/2014/main" id="{83BC7D21-89D3-49F6-AF4C-16E69173A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447BB-C58E-40F9-864E-A7C2C08AE4CF}"/>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364270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60300" y="3683633"/>
            <a:ext cx="8982000" cy="1546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5867" b="1">
                <a:solidFill>
                  <a:schemeClr val="dk2"/>
                </a:solidFill>
                <a:latin typeface="Arial Black" panose="020B0A04020102020204" pitchFamily="34" charset="0"/>
              </a:defRPr>
            </a:lvl1pPr>
            <a:lvl2pPr lvl="1">
              <a:spcBef>
                <a:spcPts val="0"/>
              </a:spcBef>
              <a:spcAft>
                <a:spcPts val="0"/>
              </a:spcAft>
              <a:buClr>
                <a:schemeClr val="dk2"/>
              </a:buClr>
              <a:buSzPts val="4400"/>
              <a:buNone/>
              <a:defRPr sz="5867">
                <a:solidFill>
                  <a:schemeClr val="dk2"/>
                </a:solidFill>
              </a:defRPr>
            </a:lvl2pPr>
            <a:lvl3pPr lvl="2">
              <a:spcBef>
                <a:spcPts val="0"/>
              </a:spcBef>
              <a:spcAft>
                <a:spcPts val="0"/>
              </a:spcAft>
              <a:buClr>
                <a:schemeClr val="dk2"/>
              </a:buClr>
              <a:buSzPts val="4400"/>
              <a:buNone/>
              <a:defRPr sz="5867">
                <a:solidFill>
                  <a:schemeClr val="dk2"/>
                </a:solidFill>
              </a:defRPr>
            </a:lvl3pPr>
            <a:lvl4pPr lvl="3">
              <a:spcBef>
                <a:spcPts val="0"/>
              </a:spcBef>
              <a:spcAft>
                <a:spcPts val="0"/>
              </a:spcAft>
              <a:buClr>
                <a:schemeClr val="dk2"/>
              </a:buClr>
              <a:buSzPts val="4400"/>
              <a:buNone/>
              <a:defRPr sz="5867">
                <a:solidFill>
                  <a:schemeClr val="dk2"/>
                </a:solidFill>
              </a:defRPr>
            </a:lvl4pPr>
            <a:lvl5pPr lvl="4">
              <a:spcBef>
                <a:spcPts val="0"/>
              </a:spcBef>
              <a:spcAft>
                <a:spcPts val="0"/>
              </a:spcAft>
              <a:buClr>
                <a:schemeClr val="dk2"/>
              </a:buClr>
              <a:buSzPts val="4400"/>
              <a:buNone/>
              <a:defRPr sz="5867">
                <a:solidFill>
                  <a:schemeClr val="dk2"/>
                </a:solidFill>
              </a:defRPr>
            </a:lvl5pPr>
            <a:lvl6pPr lvl="5">
              <a:spcBef>
                <a:spcPts val="0"/>
              </a:spcBef>
              <a:spcAft>
                <a:spcPts val="0"/>
              </a:spcAft>
              <a:buClr>
                <a:schemeClr val="dk2"/>
              </a:buClr>
              <a:buSzPts val="4400"/>
              <a:buNone/>
              <a:defRPr sz="5867">
                <a:solidFill>
                  <a:schemeClr val="dk2"/>
                </a:solidFill>
              </a:defRPr>
            </a:lvl6pPr>
            <a:lvl7pPr lvl="6">
              <a:spcBef>
                <a:spcPts val="0"/>
              </a:spcBef>
              <a:spcAft>
                <a:spcPts val="0"/>
              </a:spcAft>
              <a:buClr>
                <a:schemeClr val="dk2"/>
              </a:buClr>
              <a:buSzPts val="4400"/>
              <a:buNone/>
              <a:defRPr sz="5867">
                <a:solidFill>
                  <a:schemeClr val="dk2"/>
                </a:solidFill>
              </a:defRPr>
            </a:lvl7pPr>
            <a:lvl8pPr lvl="7">
              <a:spcBef>
                <a:spcPts val="0"/>
              </a:spcBef>
              <a:spcAft>
                <a:spcPts val="0"/>
              </a:spcAft>
              <a:buClr>
                <a:schemeClr val="dk2"/>
              </a:buClr>
              <a:buSzPts val="4400"/>
              <a:buNone/>
              <a:defRPr sz="5867">
                <a:solidFill>
                  <a:schemeClr val="dk2"/>
                </a:solidFill>
              </a:defRPr>
            </a:lvl8pPr>
            <a:lvl9pPr lvl="8">
              <a:spcBef>
                <a:spcPts val="0"/>
              </a:spcBef>
              <a:spcAft>
                <a:spcPts val="0"/>
              </a:spcAft>
              <a:buClr>
                <a:schemeClr val="dk2"/>
              </a:buClr>
              <a:buSzPts val="4400"/>
              <a:buNone/>
              <a:defRPr sz="5867">
                <a:solidFill>
                  <a:schemeClr val="dk2"/>
                </a:solidFill>
              </a:defRPr>
            </a:lvl9pPr>
          </a:lstStyle>
          <a:p>
            <a:endParaRPr/>
          </a:p>
        </p:txBody>
      </p:sp>
      <p:sp>
        <p:nvSpPr>
          <p:cNvPr id="11" name="Google Shape;11;p2"/>
          <p:cNvSpPr/>
          <p:nvPr/>
        </p:nvSpPr>
        <p:spPr>
          <a:xfrm>
            <a:off x="6263182" y="3377296"/>
            <a:ext cx="1581695" cy="10229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844876" y="3377552"/>
            <a:ext cx="1997339" cy="102545"/>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 y="3377551"/>
            <a:ext cx="1675892" cy="101783"/>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675891" y="3377043"/>
            <a:ext cx="4587291" cy="10229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 name="Picture 2" descr="Logo&#10;&#10;Description automatically generated">
            <a:extLst>
              <a:ext uri="{FF2B5EF4-FFF2-40B4-BE49-F238E27FC236}">
                <a16:creationId xmlns:a16="http://schemas.microsoft.com/office/drawing/2014/main" id="{29498161-D5B4-B704-BB98-508F9CC7895B}"/>
              </a:ext>
            </a:extLst>
          </p:cNvPr>
          <p:cNvPicPr>
            <a:picLocks noChangeAspect="1"/>
          </p:cNvPicPr>
          <p:nvPr userDrawn="1"/>
        </p:nvPicPr>
        <p:blipFill>
          <a:blip r:embed="rId2"/>
          <a:stretch>
            <a:fillRect/>
          </a:stretch>
        </p:blipFill>
        <p:spPr>
          <a:xfrm>
            <a:off x="10056636" y="5920663"/>
            <a:ext cx="1734208" cy="687496"/>
          </a:xfrm>
          <a:prstGeom prst="rect">
            <a:avLst/>
          </a:prstGeom>
        </p:spPr>
      </p:pic>
    </p:spTree>
    <p:extLst>
      <p:ext uri="{BB962C8B-B14F-4D97-AF65-F5344CB8AC3E}">
        <p14:creationId xmlns:p14="http://schemas.microsoft.com/office/powerpoint/2010/main" val="264509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7" name="Google Shape;77;p10"/>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Google Shape;49;p7">
            <a:extLst>
              <a:ext uri="{FF2B5EF4-FFF2-40B4-BE49-F238E27FC236}">
                <a16:creationId xmlns:a16="http://schemas.microsoft.com/office/drawing/2014/main" id="{62759082-28BA-0F66-05C0-4A154C189FB6}"/>
              </a:ext>
            </a:extLst>
          </p:cNvPr>
          <p:cNvSpPr/>
          <p:nvPr userDrawn="1"/>
        </p:nvSpPr>
        <p:spPr>
          <a:xfrm>
            <a:off x="5981831" y="6755100"/>
            <a:ext cx="3115279" cy="10290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 name="Google Shape;50;p7">
            <a:extLst>
              <a:ext uri="{FF2B5EF4-FFF2-40B4-BE49-F238E27FC236}">
                <a16:creationId xmlns:a16="http://schemas.microsoft.com/office/drawing/2014/main" id="{58094E41-2D2F-BBC9-3B7D-2EB0132DBC19}"/>
              </a:ext>
            </a:extLst>
          </p:cNvPr>
          <p:cNvSpPr/>
          <p:nvPr userDrawn="1"/>
        </p:nvSpPr>
        <p:spPr>
          <a:xfrm>
            <a:off x="9097110" y="6755100"/>
            <a:ext cx="3094908"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 name="Google Shape;51;p7">
            <a:extLst>
              <a:ext uri="{FF2B5EF4-FFF2-40B4-BE49-F238E27FC236}">
                <a16:creationId xmlns:a16="http://schemas.microsoft.com/office/drawing/2014/main" id="{4BD1051A-946B-78DF-1E72-F36A395A1E0E}"/>
              </a:ext>
            </a:extLst>
          </p:cNvPr>
          <p:cNvSpPr/>
          <p:nvPr userDrawn="1"/>
        </p:nvSpPr>
        <p:spPr>
          <a:xfrm>
            <a:off x="0" y="6755100"/>
            <a:ext cx="1191600" cy="102800"/>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 name="Google Shape;52;p7">
            <a:extLst>
              <a:ext uri="{FF2B5EF4-FFF2-40B4-BE49-F238E27FC236}">
                <a16:creationId xmlns:a16="http://schemas.microsoft.com/office/drawing/2014/main" id="{86EBE365-D2FE-3259-49CC-C2AD64660794}"/>
              </a:ext>
            </a:extLst>
          </p:cNvPr>
          <p:cNvSpPr/>
          <p:nvPr userDrawn="1"/>
        </p:nvSpPr>
        <p:spPr>
          <a:xfrm>
            <a:off x="1191615" y="6755100"/>
            <a:ext cx="4790215" cy="10290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Picture 6" descr="Icon&#10;&#10;Description automatically generated">
            <a:extLst>
              <a:ext uri="{FF2B5EF4-FFF2-40B4-BE49-F238E27FC236}">
                <a16:creationId xmlns:a16="http://schemas.microsoft.com/office/drawing/2014/main" id="{400D1DA4-0A40-18D7-4706-CA9213EFC7EF}"/>
              </a:ext>
            </a:extLst>
          </p:cNvPr>
          <p:cNvPicPr>
            <a:picLocks noChangeAspect="1"/>
          </p:cNvPicPr>
          <p:nvPr userDrawn="1"/>
        </p:nvPicPr>
        <p:blipFill>
          <a:blip r:embed="rId2"/>
          <a:stretch>
            <a:fillRect/>
          </a:stretch>
        </p:blipFill>
        <p:spPr>
          <a:xfrm>
            <a:off x="10444289" y="6358917"/>
            <a:ext cx="863144" cy="264123"/>
          </a:xfrm>
          <a:prstGeom prst="rect">
            <a:avLst/>
          </a:prstGeom>
        </p:spPr>
      </p:pic>
    </p:spTree>
    <p:extLst>
      <p:ext uri="{BB962C8B-B14F-4D97-AF65-F5344CB8AC3E}">
        <p14:creationId xmlns:p14="http://schemas.microsoft.com/office/powerpoint/2010/main" val="9859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1200" y="2514601"/>
            <a:ext cx="10160000" cy="1470025"/>
          </a:xfrm>
        </p:spPr>
        <p:txBody>
          <a:bodyPr>
            <a:normAutofit/>
          </a:bodyPr>
          <a:lstStyle>
            <a:lvl1pPr algn="l">
              <a:defRPr sz="5333">
                <a:solidFill>
                  <a:schemeClr val="accent5"/>
                </a:solidFill>
              </a:defRPr>
            </a:lvl1pPr>
          </a:lstStyle>
          <a:p>
            <a:r>
              <a:rPr lang="en-US"/>
              <a:t>Click to edit Master title style</a:t>
            </a:r>
          </a:p>
        </p:txBody>
      </p:sp>
      <p:sp>
        <p:nvSpPr>
          <p:cNvPr id="3" name="Subtitle 2"/>
          <p:cNvSpPr>
            <a:spLocks noGrp="1"/>
          </p:cNvSpPr>
          <p:nvPr>
            <p:ph type="subTitle" idx="1"/>
          </p:nvPr>
        </p:nvSpPr>
        <p:spPr>
          <a:xfrm>
            <a:off x="711200" y="3984625"/>
            <a:ext cx="9347200" cy="1752600"/>
          </a:xfrm>
        </p:spPr>
        <p:txBody>
          <a:bodyPr>
            <a:normAutofit/>
          </a:bodyPr>
          <a:lstStyle>
            <a:lvl1pPr marL="0" indent="0" algn="l">
              <a:buNone/>
              <a:defRPr sz="3733" b="1">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2EFAB2FC-2DA9-4E48-8DF2-0CA3BD5BE1A2}"/>
              </a:ext>
            </a:extLst>
          </p:cNvPr>
          <p:cNvPicPr>
            <a:picLocks noChangeAspect="1"/>
          </p:cNvPicPr>
          <p:nvPr userDrawn="1"/>
        </p:nvPicPr>
        <p:blipFill>
          <a:blip r:embed="rId2"/>
          <a:stretch>
            <a:fillRect/>
          </a:stretch>
        </p:blipFill>
        <p:spPr>
          <a:xfrm>
            <a:off x="5994389" y="3727698"/>
            <a:ext cx="6096012" cy="3054103"/>
          </a:xfrm>
          <a:prstGeom prst="rect">
            <a:avLst/>
          </a:prstGeom>
        </p:spPr>
      </p:pic>
    </p:spTree>
    <p:extLst>
      <p:ext uri="{BB962C8B-B14F-4D97-AF65-F5344CB8AC3E}">
        <p14:creationId xmlns:p14="http://schemas.microsoft.com/office/powerpoint/2010/main" val="386963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073087DC-355B-7FC3-FDD4-0C9786D3F923}"/>
              </a:ext>
            </a:extLst>
          </p:cNvPr>
          <p:cNvCxnSpPr/>
          <p:nvPr userDrawn="1"/>
        </p:nvCxnSpPr>
        <p:spPr>
          <a:xfrm>
            <a:off x="609600" y="381000"/>
            <a:ext cx="10972800" cy="0"/>
          </a:xfrm>
          <a:prstGeom prst="line">
            <a:avLst/>
          </a:prstGeom>
          <a:ln w="31750">
            <a:solidFill>
              <a:srgbClr val="54C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0641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1779588"/>
            <a:ext cx="10009716" cy="1362075"/>
          </a:xfrm>
        </p:spPr>
        <p:txBody>
          <a:bodyPr anchor="t"/>
          <a:lstStyle>
            <a:lvl1pPr algn="l">
              <a:defRPr sz="5333" b="1" cap="all">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963085" y="279400"/>
            <a:ext cx="10009716" cy="1500187"/>
          </a:xfrm>
        </p:spPr>
        <p:txBody>
          <a:bodyPr anchor="b"/>
          <a:lstStyle>
            <a:lvl1pPr marL="0" indent="0">
              <a:buNone/>
              <a:defRPr sz="2667" b="0">
                <a:solidFill>
                  <a:schemeClr val="accent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cxnSp>
        <p:nvCxnSpPr>
          <p:cNvPr id="15" name="Straight Connector 14">
            <a:extLst>
              <a:ext uri="{FF2B5EF4-FFF2-40B4-BE49-F238E27FC236}">
                <a16:creationId xmlns:a16="http://schemas.microsoft.com/office/drawing/2014/main" id="{BFCCDE81-F624-5A4F-894F-4B19626793BA}"/>
              </a:ext>
            </a:extLst>
          </p:cNvPr>
          <p:cNvCxnSpPr/>
          <p:nvPr userDrawn="1"/>
        </p:nvCxnSpPr>
        <p:spPr>
          <a:xfrm>
            <a:off x="963084" y="1779587"/>
            <a:ext cx="10972800" cy="0"/>
          </a:xfrm>
          <a:prstGeom prst="line">
            <a:avLst/>
          </a:prstGeom>
          <a:ln w="3175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0225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F4CE112-27FF-50ED-F0DB-44BCC0F2EE5C}"/>
              </a:ext>
            </a:extLst>
          </p:cNvPr>
          <p:cNvCxnSpPr/>
          <p:nvPr userDrawn="1"/>
        </p:nvCxnSpPr>
        <p:spPr>
          <a:xfrm>
            <a:off x="609600" y="381000"/>
            <a:ext cx="10972800" cy="0"/>
          </a:xfrm>
          <a:prstGeom prst="line">
            <a:avLst/>
          </a:prstGeom>
          <a:ln w="31750">
            <a:solidFill>
              <a:srgbClr val="54C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8009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6D4A3110-4EF9-12DC-A601-07BFD11D58B4}"/>
              </a:ext>
            </a:extLst>
          </p:cNvPr>
          <p:cNvCxnSpPr/>
          <p:nvPr userDrawn="1"/>
        </p:nvCxnSpPr>
        <p:spPr>
          <a:xfrm>
            <a:off x="609600" y="381000"/>
            <a:ext cx="10972800" cy="0"/>
          </a:xfrm>
          <a:prstGeom prst="line">
            <a:avLst/>
          </a:prstGeom>
          <a:ln w="31750">
            <a:solidFill>
              <a:srgbClr val="54C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621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5EB68748-BB88-7D02-5653-60BAE76F187A}"/>
              </a:ext>
            </a:extLst>
          </p:cNvPr>
          <p:cNvCxnSpPr/>
          <p:nvPr userDrawn="1"/>
        </p:nvCxnSpPr>
        <p:spPr>
          <a:xfrm>
            <a:off x="609600" y="381000"/>
            <a:ext cx="10972800" cy="0"/>
          </a:xfrm>
          <a:prstGeom prst="line">
            <a:avLst/>
          </a:prstGeom>
          <a:ln w="31750">
            <a:solidFill>
              <a:srgbClr val="54C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680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B37D-B8BC-4F72-951E-201D50A8D9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272C9E-5917-4685-A531-471C2690558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2BD70-DF37-4EFE-81F9-D260512A75B3}"/>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5" name="Footer Placeholder 4">
            <a:extLst>
              <a:ext uri="{FF2B5EF4-FFF2-40B4-BE49-F238E27FC236}">
                <a16:creationId xmlns:a16="http://schemas.microsoft.com/office/drawing/2014/main" id="{AB4905ED-FE84-4744-9D8F-ED67995B7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C9FC0-DF4B-407E-9C68-E6AF672CA990}"/>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616767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110E29-6E0D-4A72-A1B7-1F9D90335AA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6795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522285"/>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2228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684338"/>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cxnSp>
        <p:nvCxnSpPr>
          <p:cNvPr id="5" name="Straight Connector 4">
            <a:extLst>
              <a:ext uri="{FF2B5EF4-FFF2-40B4-BE49-F238E27FC236}">
                <a16:creationId xmlns:a16="http://schemas.microsoft.com/office/drawing/2014/main" id="{7C2A1DF3-0680-AC0C-5C9C-C5CAEABB448F}"/>
              </a:ext>
            </a:extLst>
          </p:cNvPr>
          <p:cNvCxnSpPr/>
          <p:nvPr userDrawn="1"/>
        </p:nvCxnSpPr>
        <p:spPr>
          <a:xfrm>
            <a:off x="609600" y="381000"/>
            <a:ext cx="10972800" cy="0"/>
          </a:xfrm>
          <a:prstGeom prst="line">
            <a:avLst/>
          </a:prstGeom>
          <a:ln w="31750">
            <a:solidFill>
              <a:srgbClr val="54C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224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Tree>
    <p:extLst>
      <p:ext uri="{BB962C8B-B14F-4D97-AF65-F5344CB8AC3E}">
        <p14:creationId xmlns:p14="http://schemas.microsoft.com/office/powerpoint/2010/main" val="3252761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60300" y="3683633"/>
            <a:ext cx="8982000" cy="1546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5867" b="1">
                <a:solidFill>
                  <a:schemeClr val="dk2"/>
                </a:solidFill>
                <a:latin typeface="Arial Black" panose="020B0A04020102020204" pitchFamily="34" charset="0"/>
              </a:defRPr>
            </a:lvl1pPr>
            <a:lvl2pPr lvl="1">
              <a:spcBef>
                <a:spcPts val="0"/>
              </a:spcBef>
              <a:spcAft>
                <a:spcPts val="0"/>
              </a:spcAft>
              <a:buClr>
                <a:schemeClr val="dk2"/>
              </a:buClr>
              <a:buSzPts val="4400"/>
              <a:buNone/>
              <a:defRPr sz="5867">
                <a:solidFill>
                  <a:schemeClr val="dk2"/>
                </a:solidFill>
              </a:defRPr>
            </a:lvl2pPr>
            <a:lvl3pPr lvl="2">
              <a:spcBef>
                <a:spcPts val="0"/>
              </a:spcBef>
              <a:spcAft>
                <a:spcPts val="0"/>
              </a:spcAft>
              <a:buClr>
                <a:schemeClr val="dk2"/>
              </a:buClr>
              <a:buSzPts val="4400"/>
              <a:buNone/>
              <a:defRPr sz="5867">
                <a:solidFill>
                  <a:schemeClr val="dk2"/>
                </a:solidFill>
              </a:defRPr>
            </a:lvl3pPr>
            <a:lvl4pPr lvl="3">
              <a:spcBef>
                <a:spcPts val="0"/>
              </a:spcBef>
              <a:spcAft>
                <a:spcPts val="0"/>
              </a:spcAft>
              <a:buClr>
                <a:schemeClr val="dk2"/>
              </a:buClr>
              <a:buSzPts val="4400"/>
              <a:buNone/>
              <a:defRPr sz="5867">
                <a:solidFill>
                  <a:schemeClr val="dk2"/>
                </a:solidFill>
              </a:defRPr>
            </a:lvl4pPr>
            <a:lvl5pPr lvl="4">
              <a:spcBef>
                <a:spcPts val="0"/>
              </a:spcBef>
              <a:spcAft>
                <a:spcPts val="0"/>
              </a:spcAft>
              <a:buClr>
                <a:schemeClr val="dk2"/>
              </a:buClr>
              <a:buSzPts val="4400"/>
              <a:buNone/>
              <a:defRPr sz="5867">
                <a:solidFill>
                  <a:schemeClr val="dk2"/>
                </a:solidFill>
              </a:defRPr>
            </a:lvl5pPr>
            <a:lvl6pPr lvl="5">
              <a:spcBef>
                <a:spcPts val="0"/>
              </a:spcBef>
              <a:spcAft>
                <a:spcPts val="0"/>
              </a:spcAft>
              <a:buClr>
                <a:schemeClr val="dk2"/>
              </a:buClr>
              <a:buSzPts val="4400"/>
              <a:buNone/>
              <a:defRPr sz="5867">
                <a:solidFill>
                  <a:schemeClr val="dk2"/>
                </a:solidFill>
              </a:defRPr>
            </a:lvl6pPr>
            <a:lvl7pPr lvl="6">
              <a:spcBef>
                <a:spcPts val="0"/>
              </a:spcBef>
              <a:spcAft>
                <a:spcPts val="0"/>
              </a:spcAft>
              <a:buClr>
                <a:schemeClr val="dk2"/>
              </a:buClr>
              <a:buSzPts val="4400"/>
              <a:buNone/>
              <a:defRPr sz="5867">
                <a:solidFill>
                  <a:schemeClr val="dk2"/>
                </a:solidFill>
              </a:defRPr>
            </a:lvl7pPr>
            <a:lvl8pPr lvl="7">
              <a:spcBef>
                <a:spcPts val="0"/>
              </a:spcBef>
              <a:spcAft>
                <a:spcPts val="0"/>
              </a:spcAft>
              <a:buClr>
                <a:schemeClr val="dk2"/>
              </a:buClr>
              <a:buSzPts val="4400"/>
              <a:buNone/>
              <a:defRPr sz="5867">
                <a:solidFill>
                  <a:schemeClr val="dk2"/>
                </a:solidFill>
              </a:defRPr>
            </a:lvl8pPr>
            <a:lvl9pPr lvl="8">
              <a:spcBef>
                <a:spcPts val="0"/>
              </a:spcBef>
              <a:spcAft>
                <a:spcPts val="0"/>
              </a:spcAft>
              <a:buClr>
                <a:schemeClr val="dk2"/>
              </a:buClr>
              <a:buSzPts val="4400"/>
              <a:buNone/>
              <a:defRPr sz="5867">
                <a:solidFill>
                  <a:schemeClr val="dk2"/>
                </a:solidFill>
              </a:defRPr>
            </a:lvl9pPr>
          </a:lstStyle>
          <a:p>
            <a:endParaRPr/>
          </a:p>
        </p:txBody>
      </p:sp>
      <p:sp>
        <p:nvSpPr>
          <p:cNvPr id="11" name="Google Shape;11;p2"/>
          <p:cNvSpPr/>
          <p:nvPr/>
        </p:nvSpPr>
        <p:spPr>
          <a:xfrm>
            <a:off x="6263182" y="3377296"/>
            <a:ext cx="1581695" cy="10229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844876" y="3377552"/>
            <a:ext cx="1997339" cy="102545"/>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 y="3377551"/>
            <a:ext cx="1675892" cy="101783"/>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675891" y="3377043"/>
            <a:ext cx="4587291" cy="10229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 name="Picture 2" descr="Logo&#10;&#10;Description automatically generated">
            <a:extLst>
              <a:ext uri="{FF2B5EF4-FFF2-40B4-BE49-F238E27FC236}">
                <a16:creationId xmlns:a16="http://schemas.microsoft.com/office/drawing/2014/main" id="{29498161-D5B4-B704-BB98-508F9CC7895B}"/>
              </a:ext>
            </a:extLst>
          </p:cNvPr>
          <p:cNvPicPr>
            <a:picLocks noChangeAspect="1"/>
          </p:cNvPicPr>
          <p:nvPr userDrawn="1"/>
        </p:nvPicPr>
        <p:blipFill>
          <a:blip r:embed="rId2"/>
          <a:stretch>
            <a:fillRect/>
          </a:stretch>
        </p:blipFill>
        <p:spPr>
          <a:xfrm>
            <a:off x="10056636" y="5920663"/>
            <a:ext cx="1734208" cy="687496"/>
          </a:xfrm>
          <a:prstGeom prst="rect">
            <a:avLst/>
          </a:prstGeom>
        </p:spPr>
      </p:pic>
    </p:spTree>
    <p:extLst>
      <p:ext uri="{BB962C8B-B14F-4D97-AF65-F5344CB8AC3E}">
        <p14:creationId xmlns:p14="http://schemas.microsoft.com/office/powerpoint/2010/main" val="1248090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12192000" cy="5324000"/>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latin typeface="Arial Black" panose="020B0A04020102020204" pitchFamily="34" charset="0"/>
                <a:ea typeface="Calibri" panose="020F0502020204030204" pitchFamily="34" charset="0"/>
                <a:cs typeface="Calibri" panose="020F0502020204030204" pitchFamily="34" charset="0"/>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8" name="Google Shape;18;p3"/>
          <p:cNvSpPr txBox="1">
            <a:spLocks noGrp="1"/>
          </p:cNvSpPr>
          <p:nvPr>
            <p:ph type="subTitle" idx="1"/>
          </p:nvPr>
        </p:nvSpPr>
        <p:spPr>
          <a:xfrm>
            <a:off x="914400" y="37867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3200" b="1">
                <a:solidFill>
                  <a:schemeClr val="lt1"/>
                </a:solidFill>
                <a:latin typeface="Tahoma" panose="020B0604030504040204" pitchFamily="34" charset="0"/>
                <a:ea typeface="Tahoma" panose="020B0604030504040204" pitchFamily="34" charset="0"/>
                <a:cs typeface="Tahoma" panose="020B0604030504040204" pitchFamily="34" charset="0"/>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3200" b="1">
                <a:solidFill>
                  <a:schemeClr val="lt1"/>
                </a:solidFill>
              </a:defRPr>
            </a:lvl4pPr>
            <a:lvl5pPr lvl="4" algn="ctr" rtl="0">
              <a:spcBef>
                <a:spcPts val="0"/>
              </a:spcBef>
              <a:spcAft>
                <a:spcPts val="0"/>
              </a:spcAft>
              <a:buClr>
                <a:schemeClr val="lt1"/>
              </a:buClr>
              <a:buSzPts val="2400"/>
              <a:buNone/>
              <a:defRPr sz="3200" b="1">
                <a:solidFill>
                  <a:schemeClr val="lt1"/>
                </a:solidFill>
              </a:defRPr>
            </a:lvl5pPr>
            <a:lvl6pPr lvl="5" algn="ctr" rtl="0">
              <a:spcBef>
                <a:spcPts val="0"/>
              </a:spcBef>
              <a:spcAft>
                <a:spcPts val="0"/>
              </a:spcAft>
              <a:buClr>
                <a:schemeClr val="lt1"/>
              </a:buClr>
              <a:buSzPts val="2400"/>
              <a:buNone/>
              <a:defRPr sz="3200" b="1">
                <a:solidFill>
                  <a:schemeClr val="lt1"/>
                </a:solidFill>
              </a:defRPr>
            </a:lvl6pPr>
            <a:lvl7pPr lvl="6" algn="ctr" rtl="0">
              <a:spcBef>
                <a:spcPts val="0"/>
              </a:spcBef>
              <a:spcAft>
                <a:spcPts val="0"/>
              </a:spcAft>
              <a:buClr>
                <a:schemeClr val="lt1"/>
              </a:buClr>
              <a:buSzPts val="2400"/>
              <a:buNone/>
              <a:defRPr sz="3200" b="1">
                <a:solidFill>
                  <a:schemeClr val="lt1"/>
                </a:solidFill>
              </a:defRPr>
            </a:lvl7pPr>
            <a:lvl8pPr lvl="7" algn="ctr" rtl="0">
              <a:spcBef>
                <a:spcPts val="0"/>
              </a:spcBef>
              <a:spcAft>
                <a:spcPts val="0"/>
              </a:spcAft>
              <a:buClr>
                <a:schemeClr val="lt1"/>
              </a:buClr>
              <a:buSzPts val="2400"/>
              <a:buNone/>
              <a:defRPr sz="3200" b="1">
                <a:solidFill>
                  <a:schemeClr val="lt1"/>
                </a:solidFill>
              </a:defRPr>
            </a:lvl8pPr>
            <a:lvl9pPr lvl="8" algn="ctr" rtl="0">
              <a:spcBef>
                <a:spcPts val="0"/>
              </a:spcBef>
              <a:spcAft>
                <a:spcPts val="0"/>
              </a:spcAft>
              <a:buClr>
                <a:schemeClr val="lt1"/>
              </a:buClr>
              <a:buSzPts val="2400"/>
              <a:buNone/>
              <a:defRPr sz="3200" b="1">
                <a:solidFill>
                  <a:schemeClr val="lt1"/>
                </a:solidFill>
              </a:defRPr>
            </a:lvl9pPr>
          </a:lstStyle>
          <a:p>
            <a:endParaRPr/>
          </a:p>
        </p:txBody>
      </p:sp>
      <p:sp>
        <p:nvSpPr>
          <p:cNvPr id="19" name="Google Shape;19;p3"/>
          <p:cNvSpPr/>
          <p:nvPr/>
        </p:nvSpPr>
        <p:spPr>
          <a:xfrm>
            <a:off x="4063605" y="5323800"/>
            <a:ext cx="4063600" cy="102800"/>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8128361" y="5323800"/>
            <a:ext cx="4063600"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 y="5323800"/>
            <a:ext cx="4063600" cy="102800"/>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txBox="1">
            <a:spLocks noGrp="1"/>
          </p:cNvSpPr>
          <p:nvPr>
            <p:ph type="sldNum" idx="12"/>
          </p:nvPr>
        </p:nvSpPr>
        <p:spPr>
          <a:xfrm>
            <a:off x="-167" y="6440375"/>
            <a:ext cx="12192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pic>
        <p:nvPicPr>
          <p:cNvPr id="3" name="Picture 2" descr="Icon&#10;&#10;Description automatically generated">
            <a:extLst>
              <a:ext uri="{FF2B5EF4-FFF2-40B4-BE49-F238E27FC236}">
                <a16:creationId xmlns:a16="http://schemas.microsoft.com/office/drawing/2014/main" id="{2C2F55BF-16FB-7CFC-CABC-D625A5919DA2}"/>
              </a:ext>
            </a:extLst>
          </p:cNvPr>
          <p:cNvPicPr>
            <a:picLocks noChangeAspect="1"/>
          </p:cNvPicPr>
          <p:nvPr userDrawn="1"/>
        </p:nvPicPr>
        <p:blipFill>
          <a:blip r:embed="rId2"/>
          <a:stretch>
            <a:fillRect/>
          </a:stretch>
        </p:blipFill>
        <p:spPr>
          <a:xfrm>
            <a:off x="10846028" y="6499415"/>
            <a:ext cx="863144" cy="264123"/>
          </a:xfrm>
          <a:prstGeom prst="rect">
            <a:avLst/>
          </a:prstGeom>
        </p:spPr>
      </p:pic>
    </p:spTree>
    <p:extLst>
      <p:ext uri="{BB962C8B-B14F-4D97-AF65-F5344CB8AC3E}">
        <p14:creationId xmlns:p14="http://schemas.microsoft.com/office/powerpoint/2010/main" val="3970879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b="1">
                <a:solidFill>
                  <a:srgbClr val="0A72BA"/>
                </a:solidFill>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8" name="Google Shape;38;p5"/>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Google Shape;49;p7">
            <a:extLst>
              <a:ext uri="{FF2B5EF4-FFF2-40B4-BE49-F238E27FC236}">
                <a16:creationId xmlns:a16="http://schemas.microsoft.com/office/drawing/2014/main" id="{29DDCF7C-7A55-3910-09F1-6DDB6F38BB6F}"/>
              </a:ext>
            </a:extLst>
          </p:cNvPr>
          <p:cNvSpPr/>
          <p:nvPr userDrawn="1"/>
        </p:nvSpPr>
        <p:spPr>
          <a:xfrm>
            <a:off x="5981830" y="6755099"/>
            <a:ext cx="3115279" cy="10290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50;p7">
            <a:extLst>
              <a:ext uri="{FF2B5EF4-FFF2-40B4-BE49-F238E27FC236}">
                <a16:creationId xmlns:a16="http://schemas.microsoft.com/office/drawing/2014/main" id="{E4852B9E-1587-DFE7-5713-681D50F41EEB}"/>
              </a:ext>
            </a:extLst>
          </p:cNvPr>
          <p:cNvSpPr/>
          <p:nvPr userDrawn="1"/>
        </p:nvSpPr>
        <p:spPr>
          <a:xfrm>
            <a:off x="9097109" y="6755100"/>
            <a:ext cx="3094908"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51;p7">
            <a:extLst>
              <a:ext uri="{FF2B5EF4-FFF2-40B4-BE49-F238E27FC236}">
                <a16:creationId xmlns:a16="http://schemas.microsoft.com/office/drawing/2014/main" id="{DF797E44-5F08-36DA-936B-9F21544C309B}"/>
              </a:ext>
            </a:extLst>
          </p:cNvPr>
          <p:cNvSpPr/>
          <p:nvPr userDrawn="1"/>
        </p:nvSpPr>
        <p:spPr>
          <a:xfrm>
            <a:off x="0" y="6755100"/>
            <a:ext cx="1191600" cy="102800"/>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52;p7">
            <a:extLst>
              <a:ext uri="{FF2B5EF4-FFF2-40B4-BE49-F238E27FC236}">
                <a16:creationId xmlns:a16="http://schemas.microsoft.com/office/drawing/2014/main" id="{F9FF003A-DCF0-3CD1-DCD0-AB4F13A43389}"/>
              </a:ext>
            </a:extLst>
          </p:cNvPr>
          <p:cNvSpPr/>
          <p:nvPr userDrawn="1"/>
        </p:nvSpPr>
        <p:spPr>
          <a:xfrm>
            <a:off x="1191614" y="6755099"/>
            <a:ext cx="4790215" cy="10290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Picture 6" descr="Icon&#10;&#10;Description automatically generated">
            <a:extLst>
              <a:ext uri="{FF2B5EF4-FFF2-40B4-BE49-F238E27FC236}">
                <a16:creationId xmlns:a16="http://schemas.microsoft.com/office/drawing/2014/main" id="{61B0B52A-686C-639D-1A36-1057946046BB}"/>
              </a:ext>
            </a:extLst>
          </p:cNvPr>
          <p:cNvPicPr>
            <a:picLocks noChangeAspect="1"/>
          </p:cNvPicPr>
          <p:nvPr userDrawn="1"/>
        </p:nvPicPr>
        <p:blipFill>
          <a:blip r:embed="rId2"/>
          <a:stretch>
            <a:fillRect/>
          </a:stretch>
        </p:blipFill>
        <p:spPr>
          <a:xfrm>
            <a:off x="10444289" y="6358916"/>
            <a:ext cx="863144" cy="264123"/>
          </a:xfrm>
          <a:prstGeom prst="rect">
            <a:avLst/>
          </a:prstGeom>
        </p:spPr>
      </p:pic>
      <p:sp>
        <p:nvSpPr>
          <p:cNvPr id="8" name="Text Placeholder 7">
            <a:extLst>
              <a:ext uri="{FF2B5EF4-FFF2-40B4-BE49-F238E27FC236}">
                <a16:creationId xmlns:a16="http://schemas.microsoft.com/office/drawing/2014/main" id="{46DCA8CB-3D54-FA92-71D0-D76B954E0AB2}"/>
              </a:ext>
            </a:extLst>
          </p:cNvPr>
          <p:cNvSpPr>
            <a:spLocks noGrp="1"/>
          </p:cNvSpPr>
          <p:nvPr>
            <p:ph type="body" sz="quarter" idx="13"/>
          </p:nvPr>
        </p:nvSpPr>
        <p:spPr>
          <a:xfrm>
            <a:off x="1191684" y="1695452"/>
            <a:ext cx="8616949" cy="4489449"/>
          </a:xfrm>
        </p:spPr>
        <p:txBody>
          <a:bodyPr/>
          <a:lstStyle>
            <a:lvl1pPr marL="609585" indent="-507987">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1pPr>
            <a:lvl2pPr marL="1219170" indent="-507987">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2pPr>
            <a:lvl3pPr marL="1828754" indent="-507987">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3pPr>
            <a:lvl4pPr marL="2438339" indent="-507987">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4pPr>
            <a:lvl5pPr marL="3047924" indent="-507987">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51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48"/>
        <p:cNvGrpSpPr/>
        <p:nvPr/>
      </p:nvGrpSpPr>
      <p:grpSpPr>
        <a:xfrm>
          <a:off x="0" y="0"/>
          <a:ext cx="0" cy="0"/>
          <a:chOff x="0" y="0"/>
          <a:chExt cx="0" cy="0"/>
        </a:xfrm>
      </p:grpSpPr>
      <p:sp>
        <p:nvSpPr>
          <p:cNvPr id="49" name="Google Shape;49;p7"/>
          <p:cNvSpPr/>
          <p:nvPr/>
        </p:nvSpPr>
        <p:spPr>
          <a:xfrm>
            <a:off x="5981830" y="6755099"/>
            <a:ext cx="3115279" cy="10290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p:nvPr/>
        </p:nvSpPr>
        <p:spPr>
          <a:xfrm>
            <a:off x="9097109" y="6755100"/>
            <a:ext cx="3094908"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a:off x="0" y="6755100"/>
            <a:ext cx="1191600" cy="102800"/>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p:nvPr/>
        </p:nvSpPr>
        <p:spPr>
          <a:xfrm>
            <a:off x="1191614" y="6755099"/>
            <a:ext cx="4790215" cy="10290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7"/>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b="1">
                <a:solidFill>
                  <a:srgbClr val="0A72BA"/>
                </a:solidFill>
                <a:latin typeface="Tahoma" panose="020B0604030504040204" pitchFamily="34"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7" name="Google Shape;57;p7"/>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 name="Picture 2" descr="Icon&#10;&#10;Description automatically generated">
            <a:extLst>
              <a:ext uri="{FF2B5EF4-FFF2-40B4-BE49-F238E27FC236}">
                <a16:creationId xmlns:a16="http://schemas.microsoft.com/office/drawing/2014/main" id="{F7996324-BCDF-F830-CCF5-73CFDAAAF74E}"/>
              </a:ext>
            </a:extLst>
          </p:cNvPr>
          <p:cNvPicPr>
            <a:picLocks noChangeAspect="1"/>
          </p:cNvPicPr>
          <p:nvPr userDrawn="1"/>
        </p:nvPicPr>
        <p:blipFill>
          <a:blip r:embed="rId2"/>
          <a:stretch>
            <a:fillRect/>
          </a:stretch>
        </p:blipFill>
        <p:spPr>
          <a:xfrm>
            <a:off x="10444289" y="6358916"/>
            <a:ext cx="863144" cy="264123"/>
          </a:xfrm>
          <a:prstGeom prst="rect">
            <a:avLst/>
          </a:prstGeom>
        </p:spPr>
      </p:pic>
      <p:sp>
        <p:nvSpPr>
          <p:cNvPr id="4" name="Content Placeholder 3">
            <a:extLst>
              <a:ext uri="{FF2B5EF4-FFF2-40B4-BE49-F238E27FC236}">
                <a16:creationId xmlns:a16="http://schemas.microsoft.com/office/drawing/2014/main" id="{54DEFBB9-2D65-2BFA-12D9-F1C7F20D65AA}"/>
              </a:ext>
            </a:extLst>
          </p:cNvPr>
          <p:cNvSpPr>
            <a:spLocks noGrp="1"/>
          </p:cNvSpPr>
          <p:nvPr>
            <p:ph sz="quarter" idx="13"/>
          </p:nvPr>
        </p:nvSpPr>
        <p:spPr>
          <a:xfrm>
            <a:off x="1191685" y="1684867"/>
            <a:ext cx="3060700" cy="4578351"/>
          </a:xfrm>
        </p:spPr>
        <p:txBody>
          <a:bodyPr/>
          <a:lstStyle>
            <a:lvl1pPr>
              <a:defRPr sz="1467">
                <a:latin typeface="Calibri" panose="020F0502020204030204" pitchFamily="34" charset="0"/>
                <a:ea typeface="Calibri" panose="020F0502020204030204" pitchFamily="34" charset="0"/>
                <a:cs typeface="Calibri" panose="020F0502020204030204" pitchFamily="34" charset="0"/>
              </a:defRPr>
            </a:lvl1pPr>
            <a:lvl2pPr>
              <a:defRPr sz="1467"/>
            </a:lvl2pPr>
            <a:lvl3pPr>
              <a:defRPr sz="1467"/>
            </a:lvl3pPr>
            <a:lvl4pPr>
              <a:defRPr sz="1467"/>
            </a:lvl4pPr>
            <a:lvl5pPr>
              <a:defRPr sz="1467"/>
            </a:lvl5pPr>
          </a:lstStyle>
          <a:p>
            <a:pPr lvl="0"/>
            <a:endParaRPr lang="en-US"/>
          </a:p>
        </p:txBody>
      </p:sp>
      <p:sp>
        <p:nvSpPr>
          <p:cNvPr id="5" name="Content Placeholder 3">
            <a:extLst>
              <a:ext uri="{FF2B5EF4-FFF2-40B4-BE49-F238E27FC236}">
                <a16:creationId xmlns:a16="http://schemas.microsoft.com/office/drawing/2014/main" id="{D65452F5-C389-E16A-BEA7-8550657AB8B5}"/>
              </a:ext>
            </a:extLst>
          </p:cNvPr>
          <p:cNvSpPr>
            <a:spLocks noGrp="1"/>
          </p:cNvSpPr>
          <p:nvPr>
            <p:ph sz="quarter" idx="14"/>
          </p:nvPr>
        </p:nvSpPr>
        <p:spPr>
          <a:xfrm>
            <a:off x="4565650" y="1684227"/>
            <a:ext cx="3060700" cy="4578351"/>
          </a:xfrm>
        </p:spPr>
        <p:txBody>
          <a:bodyPr/>
          <a:lstStyle>
            <a:lvl1pPr>
              <a:defRPr sz="1467">
                <a:latin typeface="Calibri" panose="020F0502020204030204" pitchFamily="34" charset="0"/>
                <a:ea typeface="Calibri" panose="020F0502020204030204" pitchFamily="34" charset="0"/>
                <a:cs typeface="Calibri" panose="020F0502020204030204" pitchFamily="34" charset="0"/>
              </a:defRPr>
            </a:lvl1pPr>
            <a:lvl2pPr>
              <a:defRPr sz="1467"/>
            </a:lvl2pPr>
            <a:lvl3pPr>
              <a:defRPr sz="1467"/>
            </a:lvl3pPr>
            <a:lvl4pPr>
              <a:defRPr sz="1467"/>
            </a:lvl4pPr>
            <a:lvl5pPr>
              <a:defRPr sz="1467"/>
            </a:lvl5pPr>
          </a:lstStyle>
          <a:p>
            <a:pPr lvl="0"/>
            <a:endParaRPr lang="en-US"/>
          </a:p>
        </p:txBody>
      </p:sp>
      <p:sp>
        <p:nvSpPr>
          <p:cNvPr id="6" name="Content Placeholder 3">
            <a:extLst>
              <a:ext uri="{FF2B5EF4-FFF2-40B4-BE49-F238E27FC236}">
                <a16:creationId xmlns:a16="http://schemas.microsoft.com/office/drawing/2014/main" id="{D03908EF-725B-5FE1-B5C5-D9C106F4CBA9}"/>
              </a:ext>
            </a:extLst>
          </p:cNvPr>
          <p:cNvSpPr>
            <a:spLocks noGrp="1"/>
          </p:cNvSpPr>
          <p:nvPr>
            <p:ph sz="quarter" idx="15"/>
          </p:nvPr>
        </p:nvSpPr>
        <p:spPr>
          <a:xfrm>
            <a:off x="7933469" y="1684226"/>
            <a:ext cx="3060700" cy="4578351"/>
          </a:xfrm>
        </p:spPr>
        <p:txBody>
          <a:bodyPr/>
          <a:lstStyle>
            <a:lvl1pPr>
              <a:defRPr sz="1467">
                <a:latin typeface="Calibri" panose="020F0502020204030204" pitchFamily="34" charset="0"/>
                <a:ea typeface="Calibri" panose="020F0502020204030204" pitchFamily="34" charset="0"/>
                <a:cs typeface="Calibri" panose="020F0502020204030204" pitchFamily="34" charset="0"/>
              </a:defRPr>
            </a:lvl1pPr>
            <a:lvl2pPr>
              <a:defRPr sz="1467"/>
            </a:lvl2pPr>
            <a:lvl3pPr>
              <a:defRPr sz="1467"/>
            </a:lvl3pPr>
            <a:lvl4pPr>
              <a:defRPr sz="1467"/>
            </a:lvl4pPr>
            <a:lvl5pPr>
              <a:defRPr sz="1467"/>
            </a:lvl5pPr>
          </a:lstStyle>
          <a:p>
            <a:pPr lvl="0"/>
            <a:endParaRPr lang="en-US"/>
          </a:p>
        </p:txBody>
      </p:sp>
    </p:spTree>
    <p:extLst>
      <p:ext uri="{BB962C8B-B14F-4D97-AF65-F5344CB8AC3E}">
        <p14:creationId xmlns:p14="http://schemas.microsoft.com/office/powerpoint/2010/main" val="2544970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63" name="Google Shape;63;p8"/>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b="1">
                <a:solidFill>
                  <a:srgbClr val="0A72BA"/>
                </a:solidFill>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Google Shape;49;p7">
            <a:extLst>
              <a:ext uri="{FF2B5EF4-FFF2-40B4-BE49-F238E27FC236}">
                <a16:creationId xmlns:a16="http://schemas.microsoft.com/office/drawing/2014/main" id="{BA18E394-7A0A-0F81-3038-B0B1583B6BA7}"/>
              </a:ext>
            </a:extLst>
          </p:cNvPr>
          <p:cNvSpPr/>
          <p:nvPr userDrawn="1"/>
        </p:nvSpPr>
        <p:spPr>
          <a:xfrm>
            <a:off x="5981830" y="6755099"/>
            <a:ext cx="3115279" cy="10290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50;p7">
            <a:extLst>
              <a:ext uri="{FF2B5EF4-FFF2-40B4-BE49-F238E27FC236}">
                <a16:creationId xmlns:a16="http://schemas.microsoft.com/office/drawing/2014/main" id="{5A4D4214-FAF8-5040-9C1B-1F075E3A02B7}"/>
              </a:ext>
            </a:extLst>
          </p:cNvPr>
          <p:cNvSpPr/>
          <p:nvPr userDrawn="1"/>
        </p:nvSpPr>
        <p:spPr>
          <a:xfrm>
            <a:off x="9097109" y="6755100"/>
            <a:ext cx="3094908"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51;p7">
            <a:extLst>
              <a:ext uri="{FF2B5EF4-FFF2-40B4-BE49-F238E27FC236}">
                <a16:creationId xmlns:a16="http://schemas.microsoft.com/office/drawing/2014/main" id="{333C16B9-356A-655F-B4FE-3C7951E52383}"/>
              </a:ext>
            </a:extLst>
          </p:cNvPr>
          <p:cNvSpPr/>
          <p:nvPr userDrawn="1"/>
        </p:nvSpPr>
        <p:spPr>
          <a:xfrm>
            <a:off x="0" y="6755100"/>
            <a:ext cx="1191600" cy="102800"/>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52;p7">
            <a:extLst>
              <a:ext uri="{FF2B5EF4-FFF2-40B4-BE49-F238E27FC236}">
                <a16:creationId xmlns:a16="http://schemas.microsoft.com/office/drawing/2014/main" id="{75467B40-8BE4-F6CF-8E15-CDF58321E7F9}"/>
              </a:ext>
            </a:extLst>
          </p:cNvPr>
          <p:cNvSpPr/>
          <p:nvPr userDrawn="1"/>
        </p:nvSpPr>
        <p:spPr>
          <a:xfrm>
            <a:off x="1191614" y="6755099"/>
            <a:ext cx="4790215" cy="10290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Picture 6" descr="Icon&#10;&#10;Description automatically generated">
            <a:extLst>
              <a:ext uri="{FF2B5EF4-FFF2-40B4-BE49-F238E27FC236}">
                <a16:creationId xmlns:a16="http://schemas.microsoft.com/office/drawing/2014/main" id="{713F8860-2778-2207-7E7A-6BFE0AED3E08}"/>
              </a:ext>
            </a:extLst>
          </p:cNvPr>
          <p:cNvPicPr>
            <a:picLocks noChangeAspect="1"/>
          </p:cNvPicPr>
          <p:nvPr userDrawn="1"/>
        </p:nvPicPr>
        <p:blipFill>
          <a:blip r:embed="rId2"/>
          <a:stretch>
            <a:fillRect/>
          </a:stretch>
        </p:blipFill>
        <p:spPr>
          <a:xfrm>
            <a:off x="10444289" y="6358916"/>
            <a:ext cx="863144" cy="264123"/>
          </a:xfrm>
          <a:prstGeom prst="rect">
            <a:avLst/>
          </a:prstGeom>
        </p:spPr>
      </p:pic>
    </p:spTree>
    <p:extLst>
      <p:ext uri="{BB962C8B-B14F-4D97-AF65-F5344CB8AC3E}">
        <p14:creationId xmlns:p14="http://schemas.microsoft.com/office/powerpoint/2010/main" val="312452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7" name="Google Shape;77;p10"/>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Google Shape;49;p7">
            <a:extLst>
              <a:ext uri="{FF2B5EF4-FFF2-40B4-BE49-F238E27FC236}">
                <a16:creationId xmlns:a16="http://schemas.microsoft.com/office/drawing/2014/main" id="{62759082-28BA-0F66-05C0-4A154C189FB6}"/>
              </a:ext>
            </a:extLst>
          </p:cNvPr>
          <p:cNvSpPr/>
          <p:nvPr userDrawn="1"/>
        </p:nvSpPr>
        <p:spPr>
          <a:xfrm>
            <a:off x="5981830" y="6755099"/>
            <a:ext cx="3115279" cy="10290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50;p7">
            <a:extLst>
              <a:ext uri="{FF2B5EF4-FFF2-40B4-BE49-F238E27FC236}">
                <a16:creationId xmlns:a16="http://schemas.microsoft.com/office/drawing/2014/main" id="{58094E41-2D2F-BBC9-3B7D-2EB0132DBC19}"/>
              </a:ext>
            </a:extLst>
          </p:cNvPr>
          <p:cNvSpPr/>
          <p:nvPr userDrawn="1"/>
        </p:nvSpPr>
        <p:spPr>
          <a:xfrm>
            <a:off x="9097109" y="6755100"/>
            <a:ext cx="3094908"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51;p7">
            <a:extLst>
              <a:ext uri="{FF2B5EF4-FFF2-40B4-BE49-F238E27FC236}">
                <a16:creationId xmlns:a16="http://schemas.microsoft.com/office/drawing/2014/main" id="{4BD1051A-946B-78DF-1E72-F36A395A1E0E}"/>
              </a:ext>
            </a:extLst>
          </p:cNvPr>
          <p:cNvSpPr/>
          <p:nvPr userDrawn="1"/>
        </p:nvSpPr>
        <p:spPr>
          <a:xfrm>
            <a:off x="0" y="6755100"/>
            <a:ext cx="1191600" cy="102800"/>
          </a:xfrm>
          <a:prstGeom prst="rect">
            <a:avLst/>
          </a:prstGeom>
          <a:solidFill>
            <a:srgbClr val="0E25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52;p7">
            <a:extLst>
              <a:ext uri="{FF2B5EF4-FFF2-40B4-BE49-F238E27FC236}">
                <a16:creationId xmlns:a16="http://schemas.microsoft.com/office/drawing/2014/main" id="{86EBE365-D2FE-3259-49CC-C2AD64660794}"/>
              </a:ext>
            </a:extLst>
          </p:cNvPr>
          <p:cNvSpPr/>
          <p:nvPr userDrawn="1"/>
        </p:nvSpPr>
        <p:spPr>
          <a:xfrm>
            <a:off x="1191614" y="6755099"/>
            <a:ext cx="4790215" cy="10290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 name="Picture 6" descr="Icon&#10;&#10;Description automatically generated">
            <a:extLst>
              <a:ext uri="{FF2B5EF4-FFF2-40B4-BE49-F238E27FC236}">
                <a16:creationId xmlns:a16="http://schemas.microsoft.com/office/drawing/2014/main" id="{400D1DA4-0A40-18D7-4706-CA9213EFC7EF}"/>
              </a:ext>
            </a:extLst>
          </p:cNvPr>
          <p:cNvPicPr>
            <a:picLocks noChangeAspect="1"/>
          </p:cNvPicPr>
          <p:nvPr userDrawn="1"/>
        </p:nvPicPr>
        <p:blipFill>
          <a:blip r:embed="rId2"/>
          <a:stretch>
            <a:fillRect/>
          </a:stretch>
        </p:blipFill>
        <p:spPr>
          <a:xfrm>
            <a:off x="10444289" y="6358916"/>
            <a:ext cx="863144" cy="264123"/>
          </a:xfrm>
          <a:prstGeom prst="rect">
            <a:avLst/>
          </a:prstGeom>
        </p:spPr>
      </p:pic>
    </p:spTree>
    <p:extLst>
      <p:ext uri="{BB962C8B-B14F-4D97-AF65-F5344CB8AC3E}">
        <p14:creationId xmlns:p14="http://schemas.microsoft.com/office/powerpoint/2010/main" val="3741834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0E2533"/>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2" name="Google Shape;49;p7">
            <a:extLst>
              <a:ext uri="{FF2B5EF4-FFF2-40B4-BE49-F238E27FC236}">
                <a16:creationId xmlns:a16="http://schemas.microsoft.com/office/drawing/2014/main" id="{F64F2D1C-B5D1-1D44-0C23-9189EC52FCE7}"/>
              </a:ext>
            </a:extLst>
          </p:cNvPr>
          <p:cNvSpPr/>
          <p:nvPr userDrawn="1"/>
        </p:nvSpPr>
        <p:spPr>
          <a:xfrm>
            <a:off x="5981830" y="6755099"/>
            <a:ext cx="3115279" cy="102901"/>
          </a:xfrm>
          <a:prstGeom prst="rect">
            <a:avLst/>
          </a:prstGeom>
          <a:solidFill>
            <a:srgbClr val="94C5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50;p7">
            <a:extLst>
              <a:ext uri="{FF2B5EF4-FFF2-40B4-BE49-F238E27FC236}">
                <a16:creationId xmlns:a16="http://schemas.microsoft.com/office/drawing/2014/main" id="{1A105B18-B315-C1B5-E9A1-E4408CC61377}"/>
              </a:ext>
            </a:extLst>
          </p:cNvPr>
          <p:cNvSpPr/>
          <p:nvPr userDrawn="1"/>
        </p:nvSpPr>
        <p:spPr>
          <a:xfrm>
            <a:off x="9097109" y="6755100"/>
            <a:ext cx="3094908" cy="102800"/>
          </a:xfrm>
          <a:prstGeom prst="rect">
            <a:avLst/>
          </a:prstGeom>
          <a:solidFill>
            <a:srgbClr val="0A72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51;p7">
            <a:extLst>
              <a:ext uri="{FF2B5EF4-FFF2-40B4-BE49-F238E27FC236}">
                <a16:creationId xmlns:a16="http://schemas.microsoft.com/office/drawing/2014/main" id="{2ABA019B-EE33-0C2A-28A2-2F96FD8943AB}"/>
              </a:ext>
            </a:extLst>
          </p:cNvPr>
          <p:cNvSpPr/>
          <p:nvPr userDrawn="1"/>
        </p:nvSpPr>
        <p:spPr>
          <a:xfrm>
            <a:off x="0" y="6755100"/>
            <a:ext cx="1191600" cy="1028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52;p7">
            <a:extLst>
              <a:ext uri="{FF2B5EF4-FFF2-40B4-BE49-F238E27FC236}">
                <a16:creationId xmlns:a16="http://schemas.microsoft.com/office/drawing/2014/main" id="{3E143E42-671F-5B1E-127F-8F598452D69F}"/>
              </a:ext>
            </a:extLst>
          </p:cNvPr>
          <p:cNvSpPr/>
          <p:nvPr userDrawn="1"/>
        </p:nvSpPr>
        <p:spPr>
          <a:xfrm>
            <a:off x="1191614" y="6755099"/>
            <a:ext cx="4790215" cy="102901"/>
          </a:xfrm>
          <a:prstGeom prst="rect">
            <a:avLst/>
          </a:prstGeom>
          <a:solidFill>
            <a:srgbClr val="E35A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7D779C39-FF93-DFF9-7AE8-0FF43359B21A}"/>
              </a:ext>
            </a:extLst>
          </p:cNvPr>
          <p:cNvPicPr>
            <a:picLocks noChangeAspect="1"/>
          </p:cNvPicPr>
          <p:nvPr userDrawn="1"/>
        </p:nvPicPr>
        <p:blipFill>
          <a:blip r:embed="rId2"/>
          <a:srcRect/>
          <a:stretch/>
        </p:blipFill>
        <p:spPr>
          <a:xfrm>
            <a:off x="10396268" y="6318728"/>
            <a:ext cx="911165" cy="278816"/>
          </a:xfrm>
          <a:prstGeom prst="rect">
            <a:avLst/>
          </a:prstGeom>
        </p:spPr>
      </p:pic>
    </p:spTree>
    <p:extLst>
      <p:ext uri="{BB962C8B-B14F-4D97-AF65-F5344CB8AC3E}">
        <p14:creationId xmlns:p14="http://schemas.microsoft.com/office/powerpoint/2010/main" val="322353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2504-70A5-4FCC-B475-89195CC7FA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90A95-3CCA-4BF1-B8D5-3E38512083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75ABB-D3D8-44B1-8FB5-5E5E1A076559}"/>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5" name="Footer Placeholder 4">
            <a:extLst>
              <a:ext uri="{FF2B5EF4-FFF2-40B4-BE49-F238E27FC236}">
                <a16:creationId xmlns:a16="http://schemas.microsoft.com/office/drawing/2014/main" id="{A058DAA3-3B0A-4AF6-94BA-F1E68F351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A57B8-8B6A-40E1-8705-98A7F02DAA1A}"/>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1012801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7EB8-AFD6-D5D2-67B6-865C1B317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1DA7A-3497-734A-FA38-65A0FF61A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F9977-CB6A-B86F-B9B6-32C51477263E}"/>
              </a:ext>
            </a:extLst>
          </p:cNvPr>
          <p:cNvSpPr>
            <a:spLocks noGrp="1"/>
          </p:cNvSpPr>
          <p:nvPr>
            <p:ph type="dt" sz="half" idx="10"/>
          </p:nvPr>
        </p:nvSpPr>
        <p:spPr/>
        <p:txBody>
          <a:bodyPr/>
          <a:lstStyle/>
          <a:p>
            <a:fld id="{99A76908-3850-44F5-8FDD-26F06A491241}" type="datetimeFigureOut">
              <a:rPr lang="en-US" smtClean="0"/>
              <a:t>2/9/2026</a:t>
            </a:fld>
            <a:endParaRPr lang="en-US"/>
          </a:p>
        </p:txBody>
      </p:sp>
      <p:sp>
        <p:nvSpPr>
          <p:cNvPr id="5" name="Footer Placeholder 4">
            <a:extLst>
              <a:ext uri="{FF2B5EF4-FFF2-40B4-BE49-F238E27FC236}">
                <a16:creationId xmlns:a16="http://schemas.microsoft.com/office/drawing/2014/main" id="{7907E544-12FF-49A9-3452-C83A99150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2731A-C2F9-8A08-E871-9F3AAA442516}"/>
              </a:ext>
            </a:extLst>
          </p:cNvPr>
          <p:cNvSpPr>
            <a:spLocks noGrp="1"/>
          </p:cNvSpPr>
          <p:nvPr>
            <p:ph type="sldNum" sz="quarter" idx="12"/>
          </p:nvPr>
        </p:nvSpPr>
        <p:spPr/>
        <p:txBody>
          <a:bodyPr/>
          <a:lstStyle/>
          <a:p>
            <a:fld id="{5BEB95CC-3861-4E95-916D-3A160C37EB6C}" type="slidenum">
              <a:rPr lang="en-US" smtClean="0"/>
              <a:t>‹#›</a:t>
            </a:fld>
            <a:endParaRPr lang="en-US"/>
          </a:p>
        </p:txBody>
      </p:sp>
    </p:spTree>
    <p:extLst>
      <p:ext uri="{BB962C8B-B14F-4D97-AF65-F5344CB8AC3E}">
        <p14:creationId xmlns:p14="http://schemas.microsoft.com/office/powerpoint/2010/main" val="112845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8BA0-D582-41DF-AA9A-5194944D9E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4F8AEE-D563-4D42-80CF-1AEC91091CB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5B6EC-515E-4FE8-94B5-2B6F6CC26A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570D5-B9A8-4FB3-9B66-3228F89B2737}"/>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6" name="Footer Placeholder 5">
            <a:extLst>
              <a:ext uri="{FF2B5EF4-FFF2-40B4-BE49-F238E27FC236}">
                <a16:creationId xmlns:a16="http://schemas.microsoft.com/office/drawing/2014/main" id="{0CE4D045-AE69-4617-9219-2830536C1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5E3A3-7C73-458B-B4DF-05539964941A}"/>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161740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20D3-8C73-4590-BDD0-E77DB07A88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5F1D8F-9AE4-47AF-8533-D55E5E3F18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352B67-C938-40E5-BF04-0CFF8C7CA6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06D2A-B993-4B33-98C9-7573C723C6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EF542-7346-4BD0-B497-BFD708061E8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5E4A4-0CF1-4ACA-B04E-6D8EC650BFB9}"/>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8" name="Footer Placeholder 7">
            <a:extLst>
              <a:ext uri="{FF2B5EF4-FFF2-40B4-BE49-F238E27FC236}">
                <a16:creationId xmlns:a16="http://schemas.microsoft.com/office/drawing/2014/main" id="{BB8EEB1A-8981-4691-A411-0E95658CC3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57C33-BFF8-4D20-BB72-80F5BCDE878A}"/>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373413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57B3-C281-430D-9C53-7DB10D8D38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1A1BCA-23F1-4196-A0BA-EF0AC5DBED05}"/>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4" name="Footer Placeholder 3">
            <a:extLst>
              <a:ext uri="{FF2B5EF4-FFF2-40B4-BE49-F238E27FC236}">
                <a16:creationId xmlns:a16="http://schemas.microsoft.com/office/drawing/2014/main" id="{729AF1CE-0111-4477-AB55-E743F7AAD3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5F582B-320E-4F07-8BE8-851BA25C90A1}"/>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273800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B4DBE-F407-4C36-8C8C-16DF4EA0B535}"/>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3" name="Footer Placeholder 2">
            <a:extLst>
              <a:ext uri="{FF2B5EF4-FFF2-40B4-BE49-F238E27FC236}">
                <a16:creationId xmlns:a16="http://schemas.microsoft.com/office/drawing/2014/main" id="{88391ECF-AAE7-4499-B9FF-E67E171786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9FE9B-85FB-4983-A2DD-C8E684ADF712}"/>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423359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9C17-82E1-424B-AF8E-1EFFEE896F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608D24-D210-47D2-BBE0-FAD03733BE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249780-20B5-4B21-A5B6-928AC65646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42C42-A8AE-4F2E-96BE-DED41D0267C5}"/>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6" name="Footer Placeholder 5">
            <a:extLst>
              <a:ext uri="{FF2B5EF4-FFF2-40B4-BE49-F238E27FC236}">
                <a16:creationId xmlns:a16="http://schemas.microsoft.com/office/drawing/2014/main" id="{38554DC3-0F15-41D4-9CC7-54CC4560E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5C8D0-52D9-4AF5-8DCF-05ACDF44B3D6}"/>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285472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A8C8-D557-4A7F-A8C7-C843599962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5A9CC-F590-4A2E-A2CC-01ECF1F8AE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4DAC76-654B-47DF-9E12-465FC9C1A5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EAF66-181F-4C5D-BA91-A95F1F8B7E05}"/>
              </a:ext>
            </a:extLst>
          </p:cNvPr>
          <p:cNvSpPr>
            <a:spLocks noGrp="1"/>
          </p:cNvSpPr>
          <p:nvPr>
            <p:ph type="dt" sz="half" idx="10"/>
          </p:nvPr>
        </p:nvSpPr>
        <p:spPr/>
        <p:txBody>
          <a:bodyPr/>
          <a:lstStyle/>
          <a:p>
            <a:fld id="{2D7F7AE2-240A-44B3-9439-7AC40E6D594D}" type="datetimeFigureOut">
              <a:rPr lang="en-US" smtClean="0"/>
              <a:t>2/9/2026</a:t>
            </a:fld>
            <a:endParaRPr lang="en-US"/>
          </a:p>
        </p:txBody>
      </p:sp>
      <p:sp>
        <p:nvSpPr>
          <p:cNvPr id="6" name="Footer Placeholder 5">
            <a:extLst>
              <a:ext uri="{FF2B5EF4-FFF2-40B4-BE49-F238E27FC236}">
                <a16:creationId xmlns:a16="http://schemas.microsoft.com/office/drawing/2014/main" id="{490E9F80-CE8A-4C76-BE94-DB43808CA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14D1A-053E-40C7-A55C-6D39F4DE7803}"/>
              </a:ext>
            </a:extLst>
          </p:cNvPr>
          <p:cNvSpPr>
            <a:spLocks noGrp="1"/>
          </p:cNvSpPr>
          <p:nvPr>
            <p:ph type="sldNum" sz="quarter" idx="12"/>
          </p:nvPr>
        </p:nvSpPr>
        <p:spPr/>
        <p:txBody>
          <a:bodyPr/>
          <a:lstStyle/>
          <a:p>
            <a:fld id="{15C10B4D-98C1-4222-ABAC-A08AD290AE2D}" type="slidenum">
              <a:rPr lang="en-US" smtClean="0"/>
              <a:t>‹#›</a:t>
            </a:fld>
            <a:endParaRPr lang="en-US"/>
          </a:p>
        </p:txBody>
      </p:sp>
    </p:spTree>
    <p:extLst>
      <p:ext uri="{BB962C8B-B14F-4D97-AF65-F5344CB8AC3E}">
        <p14:creationId xmlns:p14="http://schemas.microsoft.com/office/powerpoint/2010/main" val="201773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1A553-CC76-4135-AA6D-9B89D8B43341}"/>
              </a:ext>
            </a:extLst>
          </p:cNvPr>
          <p:cNvSpPr/>
          <p:nvPr userDrawn="1"/>
        </p:nvSpPr>
        <p:spPr>
          <a:xfrm>
            <a:off x="0" y="0"/>
            <a:ext cx="2517058" cy="6941574"/>
          </a:xfrm>
          <a:prstGeom prst="rect">
            <a:avLst/>
          </a:prstGeom>
          <a:solidFill>
            <a:srgbClr val="DEEB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EB19505-7B76-4B32-9685-E279B9225D39}"/>
              </a:ext>
            </a:extLst>
          </p:cNvPr>
          <p:cNvSpPr/>
          <p:nvPr userDrawn="1"/>
        </p:nvSpPr>
        <p:spPr>
          <a:xfrm>
            <a:off x="4916" y="727587"/>
            <a:ext cx="2507226" cy="394776"/>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858E4D90-B460-4B27-BC41-735720113F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7952" y="194198"/>
            <a:ext cx="1161154" cy="1213628"/>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83690759-4D5F-4431-A84A-219EE8109F5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3844" y="5690878"/>
            <a:ext cx="869371" cy="665472"/>
          </a:xfrm>
          <a:prstGeom prst="rect">
            <a:avLst/>
          </a:prstGeom>
        </p:spPr>
      </p:pic>
      <p:sp>
        <p:nvSpPr>
          <p:cNvPr id="4" name="Date Placeholder 3">
            <a:extLst>
              <a:ext uri="{FF2B5EF4-FFF2-40B4-BE49-F238E27FC236}">
                <a16:creationId xmlns:a16="http://schemas.microsoft.com/office/drawing/2014/main" id="{805DF172-4B17-4701-B9FC-9C96CC216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F7AE2-240A-44B3-9439-7AC40E6D594D}" type="datetimeFigureOut">
              <a:rPr lang="en-US" smtClean="0"/>
              <a:t>2/9/2026</a:t>
            </a:fld>
            <a:endParaRPr lang="en-US"/>
          </a:p>
        </p:txBody>
      </p:sp>
      <p:sp>
        <p:nvSpPr>
          <p:cNvPr id="5" name="Footer Placeholder 4">
            <a:extLst>
              <a:ext uri="{FF2B5EF4-FFF2-40B4-BE49-F238E27FC236}">
                <a16:creationId xmlns:a16="http://schemas.microsoft.com/office/drawing/2014/main" id="{5FCC22B2-B802-4A92-A014-DE508BFCD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695CAA-3D6A-49AD-8D1C-9F03DF78E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10B4D-98C1-4222-ABAC-A08AD290AE2D}" type="slidenum">
              <a:rPr lang="en-US" smtClean="0"/>
              <a:t>‹#›</a:t>
            </a:fld>
            <a:endParaRPr lang="en-US"/>
          </a:p>
        </p:txBody>
      </p:sp>
    </p:spTree>
    <p:extLst>
      <p:ext uri="{BB962C8B-B14F-4D97-AF65-F5344CB8AC3E}">
        <p14:creationId xmlns:p14="http://schemas.microsoft.com/office/powerpoint/2010/main" val="1961635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600" y="477851"/>
            <a:ext cx="8616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1191600" y="1831451"/>
            <a:ext cx="8616800" cy="4736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07433" y="6262577"/>
            <a:ext cx="731600" cy="4180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6"/>
                </a:solidFill>
                <a:latin typeface="Lato"/>
                <a:ea typeface="Lato"/>
                <a:cs typeface="Lato"/>
                <a:sym typeface="Lato"/>
              </a:defRPr>
            </a:lvl1pPr>
            <a:lvl2pPr lvl="1" algn="r">
              <a:buNone/>
              <a:defRPr sz="1733">
                <a:solidFill>
                  <a:schemeClr val="accent6"/>
                </a:solidFill>
                <a:latin typeface="Lato"/>
                <a:ea typeface="Lato"/>
                <a:cs typeface="Lato"/>
                <a:sym typeface="Lato"/>
              </a:defRPr>
            </a:lvl2pPr>
            <a:lvl3pPr lvl="2" algn="r">
              <a:buNone/>
              <a:defRPr sz="1733">
                <a:solidFill>
                  <a:schemeClr val="accent6"/>
                </a:solidFill>
                <a:latin typeface="Lato"/>
                <a:ea typeface="Lato"/>
                <a:cs typeface="Lato"/>
                <a:sym typeface="Lato"/>
              </a:defRPr>
            </a:lvl3pPr>
            <a:lvl4pPr lvl="3" algn="r">
              <a:buNone/>
              <a:defRPr sz="1733">
                <a:solidFill>
                  <a:schemeClr val="accent6"/>
                </a:solidFill>
                <a:latin typeface="Lato"/>
                <a:ea typeface="Lato"/>
                <a:cs typeface="Lato"/>
                <a:sym typeface="Lato"/>
              </a:defRPr>
            </a:lvl4pPr>
            <a:lvl5pPr lvl="4" algn="r">
              <a:buNone/>
              <a:defRPr sz="1733">
                <a:solidFill>
                  <a:schemeClr val="accent6"/>
                </a:solidFill>
                <a:latin typeface="Lato"/>
                <a:ea typeface="Lato"/>
                <a:cs typeface="Lato"/>
                <a:sym typeface="Lato"/>
              </a:defRPr>
            </a:lvl5pPr>
            <a:lvl6pPr lvl="5" algn="r">
              <a:buNone/>
              <a:defRPr sz="1733">
                <a:solidFill>
                  <a:schemeClr val="accent6"/>
                </a:solidFill>
                <a:latin typeface="Lato"/>
                <a:ea typeface="Lato"/>
                <a:cs typeface="Lato"/>
                <a:sym typeface="Lato"/>
              </a:defRPr>
            </a:lvl6pPr>
            <a:lvl7pPr lvl="6" algn="r">
              <a:buNone/>
              <a:defRPr sz="1733">
                <a:solidFill>
                  <a:schemeClr val="accent6"/>
                </a:solidFill>
                <a:latin typeface="Lato"/>
                <a:ea typeface="Lato"/>
                <a:cs typeface="Lato"/>
                <a:sym typeface="Lato"/>
              </a:defRPr>
            </a:lvl7pPr>
            <a:lvl8pPr lvl="7" algn="r">
              <a:buNone/>
              <a:defRPr sz="1733">
                <a:solidFill>
                  <a:schemeClr val="accent6"/>
                </a:solidFill>
                <a:latin typeface="Lato"/>
                <a:ea typeface="Lato"/>
                <a:cs typeface="Lato"/>
                <a:sym typeface="Lato"/>
              </a:defRPr>
            </a:lvl8pPr>
            <a:lvl9pPr lvl="8" algn="r">
              <a:buNone/>
              <a:defRPr sz="1733">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7" r:id="rId1"/>
    <p:sldLayoutId id="2147483691"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876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81638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xStyles>
    <p:titleStyle>
      <a:lvl1pPr algn="l" defTabSz="609585" rtl="0" eaLnBrk="1" latinLnBrk="0" hangingPunct="1">
        <a:spcBef>
          <a:spcPct val="0"/>
        </a:spcBef>
        <a:buNone/>
        <a:defRPr sz="5867" b="1" i="0" kern="1200">
          <a:solidFill>
            <a:schemeClr val="accent5"/>
          </a:solidFill>
          <a:latin typeface="+mj-lt"/>
          <a:ea typeface="+mj-ea"/>
          <a:cs typeface="Brandon Grotesque" panose="020B0503020203060202" pitchFamily="34" charset="77"/>
        </a:defRPr>
      </a:lvl1pPr>
    </p:titleStyle>
    <p:bodyStyle>
      <a:lvl1pPr marL="457189" indent="-457189" algn="l" defTabSz="609585" rtl="0" eaLnBrk="1" latinLnBrk="0" hangingPunct="1">
        <a:spcBef>
          <a:spcPct val="20000"/>
        </a:spcBef>
        <a:buClr>
          <a:schemeClr val="accent4"/>
        </a:buClr>
        <a:buFont typeface="Arial"/>
        <a:buChar char="•"/>
        <a:defRPr sz="3733" b="0" i="0" kern="1200">
          <a:solidFill>
            <a:schemeClr val="accent5"/>
          </a:solidFill>
          <a:latin typeface="+mn-lt"/>
          <a:ea typeface="Roboto Condensed Light" panose="02000000000000000000" pitchFamily="2" charset="0"/>
          <a:cs typeface="Roboto Condensed Light" panose="02000000000000000000" pitchFamily="2" charset="0"/>
        </a:defRPr>
      </a:lvl1pPr>
      <a:lvl2pPr marL="990575" indent="-380990" algn="l" defTabSz="609585" rtl="0" eaLnBrk="1" latinLnBrk="0" hangingPunct="1">
        <a:spcBef>
          <a:spcPct val="20000"/>
        </a:spcBef>
        <a:buClr>
          <a:schemeClr val="accent3"/>
        </a:buClr>
        <a:buSzPct val="75000"/>
        <a:buFont typeface="Wingdings" panose="05000000000000000000" pitchFamily="2" charset="2"/>
        <a:buChar char="§"/>
        <a:defRPr sz="3200" b="0" i="0" kern="1200">
          <a:solidFill>
            <a:schemeClr val="accent5"/>
          </a:solidFill>
          <a:latin typeface="+mn-lt"/>
          <a:ea typeface="Roboto Condensed Light" panose="02000000000000000000" pitchFamily="2" charset="0"/>
          <a:cs typeface="Roboto Condensed Light" panose="02000000000000000000" pitchFamily="2" charset="0"/>
        </a:defRPr>
      </a:lvl2pPr>
      <a:lvl3pPr marL="1523962" indent="-304792" algn="l" defTabSz="609585" rtl="0" eaLnBrk="1" latinLnBrk="0" hangingPunct="1">
        <a:spcBef>
          <a:spcPct val="20000"/>
        </a:spcBef>
        <a:buClr>
          <a:schemeClr val="accent1"/>
        </a:buClr>
        <a:buFont typeface="Arial"/>
        <a:buChar char="•"/>
        <a:defRPr sz="2667" b="0" i="0" kern="1200">
          <a:solidFill>
            <a:schemeClr val="accent5"/>
          </a:solidFill>
          <a:latin typeface="+mn-lt"/>
          <a:ea typeface="Roboto Condensed Light" panose="02000000000000000000" pitchFamily="2" charset="0"/>
          <a:cs typeface="Roboto Condensed Light" panose="02000000000000000000" pitchFamily="2" charset="0"/>
        </a:defRPr>
      </a:lvl3pPr>
      <a:lvl4pPr marL="2133547" indent="-304792" algn="l" defTabSz="609585" rtl="0" eaLnBrk="1" latinLnBrk="0" hangingPunct="1">
        <a:spcBef>
          <a:spcPct val="20000"/>
        </a:spcBef>
        <a:buClr>
          <a:schemeClr val="accent2"/>
        </a:buClr>
        <a:buSzPct val="75000"/>
        <a:buFont typeface="Wingdings" panose="05000000000000000000" pitchFamily="2" charset="2"/>
        <a:buChar char="§"/>
        <a:defRPr sz="2400" b="0" i="0" kern="1200">
          <a:solidFill>
            <a:schemeClr val="accent5"/>
          </a:solidFill>
          <a:latin typeface="+mn-lt"/>
          <a:ea typeface="Roboto Condensed Light" panose="02000000000000000000" pitchFamily="2" charset="0"/>
          <a:cs typeface="Roboto Condensed Light" panose="02000000000000000000" pitchFamily="2" charset="0"/>
        </a:defRPr>
      </a:lvl4pPr>
      <a:lvl5pPr marL="2743131" indent="-304792" algn="l" defTabSz="609585" rtl="0" eaLnBrk="1" latinLnBrk="0" hangingPunct="1">
        <a:spcBef>
          <a:spcPct val="20000"/>
        </a:spcBef>
        <a:buFont typeface="Arial"/>
        <a:buChar char="»"/>
        <a:defRPr sz="2400" b="0" i="0" kern="1200">
          <a:solidFill>
            <a:schemeClr val="accent5"/>
          </a:solidFill>
          <a:latin typeface="+mn-lt"/>
          <a:ea typeface="Roboto Condensed Light" panose="02000000000000000000" pitchFamily="2" charset="0"/>
          <a:cs typeface="Roboto Condensed Light" panose="02000000000000000000"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600" y="477851"/>
            <a:ext cx="8616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1191600" y="1831451"/>
            <a:ext cx="8616800" cy="4736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07433" y="6262577"/>
            <a:ext cx="731600" cy="4180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6"/>
                </a:solidFill>
                <a:latin typeface="Lato"/>
                <a:ea typeface="Lato"/>
                <a:cs typeface="Lato"/>
                <a:sym typeface="Lato"/>
              </a:defRPr>
            </a:lvl1pPr>
            <a:lvl2pPr lvl="1" algn="r">
              <a:buNone/>
              <a:defRPr sz="1733">
                <a:solidFill>
                  <a:schemeClr val="accent6"/>
                </a:solidFill>
                <a:latin typeface="Lato"/>
                <a:ea typeface="Lato"/>
                <a:cs typeface="Lato"/>
                <a:sym typeface="Lato"/>
              </a:defRPr>
            </a:lvl2pPr>
            <a:lvl3pPr lvl="2" algn="r">
              <a:buNone/>
              <a:defRPr sz="1733">
                <a:solidFill>
                  <a:schemeClr val="accent6"/>
                </a:solidFill>
                <a:latin typeface="Lato"/>
                <a:ea typeface="Lato"/>
                <a:cs typeface="Lato"/>
                <a:sym typeface="Lato"/>
              </a:defRPr>
            </a:lvl3pPr>
            <a:lvl4pPr lvl="3" algn="r">
              <a:buNone/>
              <a:defRPr sz="1733">
                <a:solidFill>
                  <a:schemeClr val="accent6"/>
                </a:solidFill>
                <a:latin typeface="Lato"/>
                <a:ea typeface="Lato"/>
                <a:cs typeface="Lato"/>
                <a:sym typeface="Lato"/>
              </a:defRPr>
            </a:lvl4pPr>
            <a:lvl5pPr lvl="4" algn="r">
              <a:buNone/>
              <a:defRPr sz="1733">
                <a:solidFill>
                  <a:schemeClr val="accent6"/>
                </a:solidFill>
                <a:latin typeface="Lato"/>
                <a:ea typeface="Lato"/>
                <a:cs typeface="Lato"/>
                <a:sym typeface="Lato"/>
              </a:defRPr>
            </a:lvl5pPr>
            <a:lvl6pPr lvl="5" algn="r">
              <a:buNone/>
              <a:defRPr sz="1733">
                <a:solidFill>
                  <a:schemeClr val="accent6"/>
                </a:solidFill>
                <a:latin typeface="Lato"/>
                <a:ea typeface="Lato"/>
                <a:cs typeface="Lato"/>
                <a:sym typeface="Lato"/>
              </a:defRPr>
            </a:lvl6pPr>
            <a:lvl7pPr lvl="6" algn="r">
              <a:buNone/>
              <a:defRPr sz="1733">
                <a:solidFill>
                  <a:schemeClr val="accent6"/>
                </a:solidFill>
                <a:latin typeface="Lato"/>
                <a:ea typeface="Lato"/>
                <a:cs typeface="Lato"/>
                <a:sym typeface="Lato"/>
              </a:defRPr>
            </a:lvl7pPr>
            <a:lvl8pPr lvl="7" algn="r">
              <a:buNone/>
              <a:defRPr sz="1733">
                <a:solidFill>
                  <a:schemeClr val="accent6"/>
                </a:solidFill>
                <a:latin typeface="Lato"/>
                <a:ea typeface="Lato"/>
                <a:cs typeface="Lato"/>
                <a:sym typeface="Lato"/>
              </a:defRPr>
            </a:lvl8pPr>
            <a:lvl9pPr lvl="8" algn="r">
              <a:buNone/>
              <a:defRPr sz="1733">
                <a:solidFill>
                  <a:schemeClr val="accent6"/>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382414"/>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860300" y="3683633"/>
            <a:ext cx="8982000" cy="1546400"/>
          </a:xfrm>
          <a:prstGeom prst="rect">
            <a:avLst/>
          </a:prstGeom>
        </p:spPr>
        <p:txBody>
          <a:bodyPr spcFirstLastPara="1" wrap="square" lIns="121900" tIns="121900" rIns="121900" bIns="121900" anchor="t" anchorCtr="0">
            <a:noAutofit/>
          </a:bodyPr>
          <a:lstStyle/>
          <a:p>
            <a:r>
              <a:rPr lang="en" sz="4800" dirty="0">
                <a:solidFill>
                  <a:schemeClr val="accent1"/>
                </a:solidFill>
                <a:latin typeface="Raleway" pitchFamily="2" charset="0"/>
              </a:rPr>
              <a:t>Board of Directors Meeting</a:t>
            </a:r>
            <a:br>
              <a:rPr lang="en" sz="6400" dirty="0"/>
            </a:br>
            <a:r>
              <a:rPr lang="en" sz="6400" dirty="0"/>
              <a:t> </a:t>
            </a:r>
            <a:r>
              <a:rPr lang="en" sz="2667" dirty="0">
                <a:solidFill>
                  <a:srgbClr val="94C53D"/>
                </a:solidFill>
                <a:latin typeface="Lato" panose="020F0502020204030203" pitchFamily="34" charset="0"/>
                <a:ea typeface="Lato" panose="020F0502020204030203" pitchFamily="34" charset="0"/>
                <a:cs typeface="Lato" panose="020F0502020204030203" pitchFamily="34" charset="0"/>
              </a:rPr>
              <a:t>February 9, 2026</a:t>
            </a:r>
            <a:endParaRPr sz="2133" dirty="0">
              <a:solidFill>
                <a:srgbClr val="94C53D"/>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descr="A blue bus on a street&#10;&#10;Description automatically generated">
            <a:extLst>
              <a:ext uri="{FF2B5EF4-FFF2-40B4-BE49-F238E27FC236}">
                <a16:creationId xmlns:a16="http://schemas.microsoft.com/office/drawing/2014/main" id="{B47ADF2F-1EDD-BF43-463D-A5C512D27559}"/>
              </a:ext>
            </a:extLst>
          </p:cNvPr>
          <p:cNvPicPr>
            <a:picLocks noChangeAspect="1"/>
          </p:cNvPicPr>
          <p:nvPr/>
        </p:nvPicPr>
        <p:blipFill rotWithShape="1">
          <a:blip r:embed="rId3"/>
          <a:srcRect t="28741" b="18074"/>
          <a:stretch/>
        </p:blipFill>
        <p:spPr>
          <a:xfrm>
            <a:off x="860301" y="294948"/>
            <a:ext cx="8119444" cy="2879419"/>
          </a:xfrm>
          <a:prstGeom prst="rect">
            <a:avLst/>
          </a:prstGeom>
        </p:spPr>
      </p:pic>
      <p:sp>
        <p:nvSpPr>
          <p:cNvPr id="2" name="Google Shape;106;p14">
            <a:extLst>
              <a:ext uri="{FF2B5EF4-FFF2-40B4-BE49-F238E27FC236}">
                <a16:creationId xmlns:a16="http://schemas.microsoft.com/office/drawing/2014/main" id="{1CD45139-3A4C-5CB8-5E47-B6682FBEDE03}"/>
              </a:ext>
            </a:extLst>
          </p:cNvPr>
          <p:cNvSpPr txBox="1">
            <a:spLocks noGrp="1"/>
          </p:cNvSpPr>
          <p:nvPr/>
        </p:nvSpPr>
        <p:spPr>
          <a:xfrm>
            <a:off x="11460400" y="6306100"/>
            <a:ext cx="731600" cy="418000"/>
          </a:xfrm>
          <a:prstGeom prst="rect">
            <a:avLst/>
          </a:prstGeom>
          <a:noFill/>
          <a:ln>
            <a:noFill/>
          </a:ln>
        </p:spPr>
        <p:txBody>
          <a:bodyPr spcFirstLastPara="1" wrap="square" lIns="121900" tIns="121900" rIns="121900" bIns="121900" anchor="t" anchorCtr="0">
            <a:noAutofit/>
          </a:bodyPr>
          <a:lstStyle>
            <a:defPPr>
              <a:defRPr lang="en-US"/>
            </a:defPPr>
            <a:lvl1pPr marL="0" lvl="0" algn="r" defTabSz="457200" rtl="0" eaLnBrk="1" latinLnBrk="0" hangingPunct="1">
              <a:buNone/>
              <a:defRPr sz="1733" kern="1200">
                <a:solidFill>
                  <a:schemeClr val="accent6"/>
                </a:solidFill>
                <a:latin typeface="Lato"/>
                <a:ea typeface="Lato"/>
                <a:cs typeface="Lato"/>
                <a:sym typeface="Lato"/>
              </a:defRPr>
            </a:lvl1pPr>
            <a:lvl2pPr marL="457200" lvl="1" algn="r" defTabSz="457200" rtl="0" eaLnBrk="1" latinLnBrk="0" hangingPunct="1">
              <a:buNone/>
              <a:defRPr sz="1733" kern="1200">
                <a:solidFill>
                  <a:schemeClr val="accent6"/>
                </a:solidFill>
                <a:latin typeface="Lato"/>
                <a:ea typeface="Lato"/>
                <a:cs typeface="Lato"/>
                <a:sym typeface="Lato"/>
              </a:defRPr>
            </a:lvl2pPr>
            <a:lvl3pPr marL="914400" lvl="2" algn="r" defTabSz="457200" rtl="0" eaLnBrk="1" latinLnBrk="0" hangingPunct="1">
              <a:buNone/>
              <a:defRPr sz="1733" kern="1200">
                <a:solidFill>
                  <a:schemeClr val="accent6"/>
                </a:solidFill>
                <a:latin typeface="Lato"/>
                <a:ea typeface="Lato"/>
                <a:cs typeface="Lato"/>
                <a:sym typeface="Lato"/>
              </a:defRPr>
            </a:lvl3pPr>
            <a:lvl4pPr marL="1371600" lvl="3" algn="r" defTabSz="457200" rtl="0" eaLnBrk="1" latinLnBrk="0" hangingPunct="1">
              <a:buNone/>
              <a:defRPr sz="1733" kern="1200">
                <a:solidFill>
                  <a:schemeClr val="accent6"/>
                </a:solidFill>
                <a:latin typeface="Lato"/>
                <a:ea typeface="Lato"/>
                <a:cs typeface="Lato"/>
                <a:sym typeface="Lato"/>
              </a:defRPr>
            </a:lvl4pPr>
            <a:lvl5pPr marL="1828800" lvl="4" algn="r" defTabSz="457200" rtl="0" eaLnBrk="1" latinLnBrk="0" hangingPunct="1">
              <a:buNone/>
              <a:defRPr sz="1733" kern="1200">
                <a:solidFill>
                  <a:schemeClr val="accent6"/>
                </a:solidFill>
                <a:latin typeface="Lato"/>
                <a:ea typeface="Lato"/>
                <a:cs typeface="Lato"/>
                <a:sym typeface="Lato"/>
              </a:defRPr>
            </a:lvl5pPr>
            <a:lvl6pPr marL="2286000" lvl="5" algn="r" defTabSz="457200" rtl="0" eaLnBrk="1" latinLnBrk="0" hangingPunct="1">
              <a:buNone/>
              <a:defRPr sz="1733" kern="1200">
                <a:solidFill>
                  <a:schemeClr val="accent6"/>
                </a:solidFill>
                <a:latin typeface="Lato"/>
                <a:ea typeface="Lato"/>
                <a:cs typeface="Lato"/>
                <a:sym typeface="Lato"/>
              </a:defRPr>
            </a:lvl6pPr>
            <a:lvl7pPr marL="2743200" lvl="6" algn="r" defTabSz="457200" rtl="0" eaLnBrk="1" latinLnBrk="0" hangingPunct="1">
              <a:buNone/>
              <a:defRPr sz="1733" kern="1200">
                <a:solidFill>
                  <a:schemeClr val="accent6"/>
                </a:solidFill>
                <a:latin typeface="Lato"/>
                <a:ea typeface="Lato"/>
                <a:cs typeface="Lato"/>
                <a:sym typeface="Lato"/>
              </a:defRPr>
            </a:lvl7pPr>
            <a:lvl8pPr marL="3200400" lvl="7" algn="r" defTabSz="457200" rtl="0" eaLnBrk="1" latinLnBrk="0" hangingPunct="1">
              <a:buNone/>
              <a:defRPr sz="1733" kern="1200">
                <a:solidFill>
                  <a:schemeClr val="accent6"/>
                </a:solidFill>
                <a:latin typeface="Lato"/>
                <a:ea typeface="Lato"/>
                <a:cs typeface="Lato"/>
                <a:sym typeface="Lato"/>
              </a:defRPr>
            </a:lvl8pPr>
            <a:lvl9pPr marL="3657600" lvl="8" algn="r" defTabSz="457200" rtl="0" eaLnBrk="1" latinLnBrk="0" hangingPunct="1">
              <a:buNone/>
              <a:defRPr sz="1733" kern="1200">
                <a:solidFill>
                  <a:schemeClr val="accent6"/>
                </a:solidFill>
                <a:latin typeface="Lato"/>
                <a:ea typeface="Lato"/>
                <a:cs typeface="Lato"/>
                <a:sym typeface="Lato"/>
              </a:defRPr>
            </a:lvl9pPr>
          </a:lstStyle>
          <a:p>
            <a:r>
              <a:rPr lang="en-US"/>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CFFC1EE6-20D6-D2CC-C35E-EA91F64569B3}"/>
            </a:ext>
          </a:extLst>
        </p:cNvPr>
        <p:cNvGrpSpPr/>
        <p:nvPr/>
      </p:nvGrpSpPr>
      <p:grpSpPr>
        <a:xfrm>
          <a:off x="0" y="0"/>
          <a:ext cx="0" cy="0"/>
          <a:chOff x="0" y="0"/>
          <a:chExt cx="0" cy="0"/>
        </a:xfrm>
      </p:grpSpPr>
      <p:sp>
        <p:nvSpPr>
          <p:cNvPr id="156" name="Google Shape;156;p20">
            <a:extLst>
              <a:ext uri="{FF2B5EF4-FFF2-40B4-BE49-F238E27FC236}">
                <a16:creationId xmlns:a16="http://schemas.microsoft.com/office/drawing/2014/main" id="{67DA4DBF-C4BF-AA9A-50AF-AFCC2CF3B436}"/>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10</a:t>
            </a:fld>
            <a:endParaRPr kern="0">
              <a:solidFill>
                <a:srgbClr val="97ABBC"/>
              </a:solidFill>
            </a:endParaRPr>
          </a:p>
        </p:txBody>
      </p:sp>
      <p:sp>
        <p:nvSpPr>
          <p:cNvPr id="2" name="AutoShape 2" descr="Building outline">
            <a:extLst>
              <a:ext uri="{FF2B5EF4-FFF2-40B4-BE49-F238E27FC236}">
                <a16:creationId xmlns:a16="http://schemas.microsoft.com/office/drawing/2014/main" id="{8203D4B1-1A67-0772-AC16-9AF3A8EDAA0F}"/>
              </a:ext>
            </a:extLst>
          </p:cNvPr>
          <p:cNvSpPr>
            <a:spLocks noChangeAspect="1" noChangeArrowheads="1"/>
          </p:cNvSpPr>
          <p:nvPr/>
        </p:nvSpPr>
        <p:spPr bwMode="auto">
          <a:xfrm>
            <a:off x="2455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 name="AutoShape 3" descr="Users with solid fill">
            <a:extLst>
              <a:ext uri="{FF2B5EF4-FFF2-40B4-BE49-F238E27FC236}">
                <a16:creationId xmlns:a16="http://schemas.microsoft.com/office/drawing/2014/main" id="{CF54E2DD-DE35-5F1D-6F57-DCB75653C10D}"/>
              </a:ext>
            </a:extLst>
          </p:cNvPr>
          <p:cNvSpPr>
            <a:spLocks noChangeAspect="1" noChangeArrowheads="1"/>
          </p:cNvSpPr>
          <p:nvPr/>
        </p:nvSpPr>
        <p:spPr bwMode="auto">
          <a:xfrm>
            <a:off x="859367"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 name="AutoShape 4" descr="Bus outline">
            <a:extLst>
              <a:ext uri="{FF2B5EF4-FFF2-40B4-BE49-F238E27FC236}">
                <a16:creationId xmlns:a16="http://schemas.microsoft.com/office/drawing/2014/main" id="{14D09D2A-75D6-9A76-6D96-3B95AB200742}"/>
              </a:ext>
            </a:extLst>
          </p:cNvPr>
          <p:cNvSpPr>
            <a:spLocks noChangeAspect="1" noChangeArrowheads="1"/>
          </p:cNvSpPr>
          <p:nvPr/>
        </p:nvSpPr>
        <p:spPr bwMode="auto">
          <a:xfrm>
            <a:off x="1473200"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5" name="AutoShape 5" descr="Exponential Graph with solid fill">
            <a:extLst>
              <a:ext uri="{FF2B5EF4-FFF2-40B4-BE49-F238E27FC236}">
                <a16:creationId xmlns:a16="http://schemas.microsoft.com/office/drawing/2014/main" id="{90DF3881-5130-A4FB-6108-E08DAFF8E791}"/>
              </a:ext>
            </a:extLst>
          </p:cNvPr>
          <p:cNvSpPr>
            <a:spLocks noChangeAspect="1" noChangeArrowheads="1"/>
          </p:cNvSpPr>
          <p:nvPr/>
        </p:nvSpPr>
        <p:spPr bwMode="auto">
          <a:xfrm>
            <a:off x="20870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 name="AutoShape 6" descr="Scales of justice outline">
            <a:extLst>
              <a:ext uri="{FF2B5EF4-FFF2-40B4-BE49-F238E27FC236}">
                <a16:creationId xmlns:a16="http://schemas.microsoft.com/office/drawing/2014/main" id="{B03E28E0-9B25-CB2F-980C-B50A7B135CC9}"/>
              </a:ext>
            </a:extLst>
          </p:cNvPr>
          <p:cNvSpPr>
            <a:spLocks noChangeAspect="1" noChangeArrowheads="1"/>
          </p:cNvSpPr>
          <p:nvPr/>
        </p:nvSpPr>
        <p:spPr bwMode="auto">
          <a:xfrm>
            <a:off x="2700867"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7" name="AutoShape 7" descr="Car with solid fill">
            <a:extLst>
              <a:ext uri="{FF2B5EF4-FFF2-40B4-BE49-F238E27FC236}">
                <a16:creationId xmlns:a16="http://schemas.microsoft.com/office/drawing/2014/main" id="{557D873B-5BD9-32F8-A66F-5BEA1C97741D}"/>
              </a:ext>
            </a:extLst>
          </p:cNvPr>
          <p:cNvSpPr>
            <a:spLocks noChangeAspect="1" noChangeArrowheads="1"/>
          </p:cNvSpPr>
          <p:nvPr/>
        </p:nvSpPr>
        <p:spPr bwMode="auto">
          <a:xfrm>
            <a:off x="3314700"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9" name="Title 8">
            <a:extLst>
              <a:ext uri="{FF2B5EF4-FFF2-40B4-BE49-F238E27FC236}">
                <a16:creationId xmlns:a16="http://schemas.microsoft.com/office/drawing/2014/main" id="{72F80D00-6CE9-3AF3-68D3-81FA9FD69940}"/>
              </a:ext>
            </a:extLst>
          </p:cNvPr>
          <p:cNvSpPr>
            <a:spLocks noGrp="1"/>
          </p:cNvSpPr>
          <p:nvPr>
            <p:ph type="title"/>
          </p:nvPr>
        </p:nvSpPr>
        <p:spPr>
          <a:xfrm>
            <a:off x="961483" y="743414"/>
            <a:ext cx="10427629" cy="1209289"/>
          </a:xfrm>
        </p:spPr>
        <p:txBody>
          <a:bodyPr/>
          <a:lstStyle/>
          <a:p>
            <a:r>
              <a:rPr lang="en-US" sz="3733"/>
              <a:t>Long-term, transportation revenues for </a:t>
            </a:r>
            <a:r>
              <a:rPr lang="en-US" sz="3733">
                <a:solidFill>
                  <a:srgbClr val="94C53D"/>
                </a:solidFill>
              </a:rPr>
              <a:t>roads</a:t>
            </a:r>
            <a:r>
              <a:rPr lang="en-US" sz="3733"/>
              <a:t> </a:t>
            </a:r>
            <a:r>
              <a:rPr lang="en-US" sz="3733">
                <a:solidFill>
                  <a:srgbClr val="94C53D"/>
                </a:solidFill>
              </a:rPr>
              <a:t>and</a:t>
            </a:r>
            <a:r>
              <a:rPr lang="en-US" sz="3733"/>
              <a:t> </a:t>
            </a:r>
            <a:r>
              <a:rPr lang="en-US" sz="3733">
                <a:solidFill>
                  <a:srgbClr val="94C53D"/>
                </a:solidFill>
              </a:rPr>
              <a:t>transit</a:t>
            </a:r>
            <a:r>
              <a:rPr lang="en-US" sz="3733"/>
              <a:t> are projected to decline​</a:t>
            </a:r>
          </a:p>
        </p:txBody>
      </p:sp>
      <p:pic>
        <p:nvPicPr>
          <p:cNvPr id="2050" name="Picture 2">
            <a:extLst>
              <a:ext uri="{FF2B5EF4-FFF2-40B4-BE49-F238E27FC236}">
                <a16:creationId xmlns:a16="http://schemas.microsoft.com/office/drawing/2014/main" id="{661ABF2B-13D5-E2AD-7B92-513805AEF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89" y="1923771"/>
            <a:ext cx="6433015" cy="28790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8090BF-8C2E-58DD-095F-5CAB7626A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770" y="3573482"/>
            <a:ext cx="7324493" cy="281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3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3300-38E1-DA0B-455B-4B2DEFA9CEF5}"/>
              </a:ext>
            </a:extLst>
          </p:cNvPr>
          <p:cNvSpPr>
            <a:spLocks noGrp="1"/>
          </p:cNvSpPr>
          <p:nvPr>
            <p:ph type="title"/>
          </p:nvPr>
        </p:nvSpPr>
        <p:spPr>
          <a:xfrm>
            <a:off x="785091" y="477850"/>
            <a:ext cx="10261599" cy="963684"/>
          </a:xfrm>
        </p:spPr>
        <p:txBody>
          <a:bodyPr/>
          <a:lstStyle/>
          <a:p>
            <a:r>
              <a:rPr lang="en-US"/>
              <a:t>Similar slowdown anticipated for TDA revenues​</a:t>
            </a:r>
          </a:p>
        </p:txBody>
      </p:sp>
      <p:sp>
        <p:nvSpPr>
          <p:cNvPr id="3" name="Slide Number Placeholder 2">
            <a:extLst>
              <a:ext uri="{FF2B5EF4-FFF2-40B4-BE49-F238E27FC236}">
                <a16:creationId xmlns:a16="http://schemas.microsoft.com/office/drawing/2014/main" id="{AD18ABF9-E385-3141-3268-4445CCBE79E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11</a:t>
            </a:fld>
            <a:endParaRPr lang="en" kern="0">
              <a:solidFill>
                <a:srgbClr val="97ABBC"/>
              </a:solidFill>
            </a:endParaRPr>
          </a:p>
        </p:txBody>
      </p:sp>
      <p:sp>
        <p:nvSpPr>
          <p:cNvPr id="17" name="Google Shape;153;p20">
            <a:extLst>
              <a:ext uri="{FF2B5EF4-FFF2-40B4-BE49-F238E27FC236}">
                <a16:creationId xmlns:a16="http://schemas.microsoft.com/office/drawing/2014/main" id="{9F8FDA22-7845-9E48-822A-EF714BE097E3}"/>
              </a:ext>
            </a:extLst>
          </p:cNvPr>
          <p:cNvSpPr txBox="1">
            <a:spLocks/>
          </p:cNvSpPr>
          <p:nvPr/>
        </p:nvSpPr>
        <p:spPr>
          <a:xfrm>
            <a:off x="1191597" y="2290235"/>
            <a:ext cx="2096160" cy="6729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gn="ctr" defTabSz="1219170">
              <a:spcBef>
                <a:spcPts val="800"/>
              </a:spcBef>
              <a:buClr>
                <a:srgbClr val="97ABBC"/>
              </a:buClr>
              <a:buNone/>
            </a:pPr>
            <a:r>
              <a:rPr lang="en-US" sz="3200" b="1" kern="0">
                <a:solidFill>
                  <a:srgbClr val="92D050"/>
                </a:solidFill>
                <a:latin typeface="Calibri" panose="020F0502020204030204" pitchFamily="34" charset="0"/>
                <a:ea typeface="Calibri" panose="020F0502020204030204" pitchFamily="34" charset="0"/>
                <a:cs typeface="Calibri" panose="020F0502020204030204" pitchFamily="34" charset="0"/>
              </a:rPr>
              <a:t>FUND</a:t>
            </a:r>
          </a:p>
        </p:txBody>
      </p:sp>
      <p:sp>
        <p:nvSpPr>
          <p:cNvPr id="18" name="Google Shape;154;p20">
            <a:extLst>
              <a:ext uri="{FF2B5EF4-FFF2-40B4-BE49-F238E27FC236}">
                <a16:creationId xmlns:a16="http://schemas.microsoft.com/office/drawing/2014/main" id="{1210B240-B6C5-51E5-400B-AB3662620F83}"/>
              </a:ext>
            </a:extLst>
          </p:cNvPr>
          <p:cNvSpPr txBox="1">
            <a:spLocks/>
          </p:cNvSpPr>
          <p:nvPr/>
        </p:nvSpPr>
        <p:spPr>
          <a:xfrm>
            <a:off x="1191600" y="3020204"/>
            <a:ext cx="2842665" cy="9636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267"/>
              </a:spcBef>
              <a:buClr>
                <a:srgbClr val="97ABBC"/>
              </a:buClr>
              <a:buNone/>
            </a:pPr>
            <a:r>
              <a:rPr lang="en-US" sz="2133"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Local Transportation</a:t>
            </a:r>
          </a:p>
          <a:p>
            <a:pPr marL="0" indent="0" defTabSz="1219170">
              <a:spcBef>
                <a:spcPts val="267"/>
              </a:spcBef>
              <a:buClr>
                <a:srgbClr val="97ABBC"/>
              </a:buClr>
              <a:buNone/>
            </a:pPr>
            <a:r>
              <a:rPr lang="en-US" sz="2133"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Fund (LTF)​</a:t>
            </a:r>
          </a:p>
        </p:txBody>
      </p:sp>
      <p:sp>
        <p:nvSpPr>
          <p:cNvPr id="19" name="Google Shape;155;p20">
            <a:extLst>
              <a:ext uri="{FF2B5EF4-FFF2-40B4-BE49-F238E27FC236}">
                <a16:creationId xmlns:a16="http://schemas.microsoft.com/office/drawing/2014/main" id="{2C3A902E-5088-4985-170E-4B489870062D}"/>
              </a:ext>
            </a:extLst>
          </p:cNvPr>
          <p:cNvSpPr txBox="1">
            <a:spLocks/>
          </p:cNvSpPr>
          <p:nvPr/>
        </p:nvSpPr>
        <p:spPr>
          <a:xfrm>
            <a:off x="5331201" y="3134177"/>
            <a:ext cx="1570252" cy="9339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0"/>
              </a:spcBef>
              <a:buClr>
                <a:srgbClr val="97ABBC"/>
              </a:buClr>
              <a:buNone/>
            </a:pPr>
            <a:r>
              <a:rPr lang="en-US" sz="1600"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0.25% sales tax on goods​</a:t>
            </a:r>
          </a:p>
        </p:txBody>
      </p:sp>
      <p:sp>
        <p:nvSpPr>
          <p:cNvPr id="34" name="Google Shape;153;p20">
            <a:extLst>
              <a:ext uri="{FF2B5EF4-FFF2-40B4-BE49-F238E27FC236}">
                <a16:creationId xmlns:a16="http://schemas.microsoft.com/office/drawing/2014/main" id="{53D08F9F-B498-9B8A-603C-A86DF13DA5F8}"/>
              </a:ext>
            </a:extLst>
          </p:cNvPr>
          <p:cNvSpPr txBox="1">
            <a:spLocks/>
          </p:cNvSpPr>
          <p:nvPr/>
        </p:nvSpPr>
        <p:spPr>
          <a:xfrm>
            <a:off x="4386453" y="2290235"/>
            <a:ext cx="2096160" cy="6729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gn="ctr" defTabSz="1219170">
              <a:spcBef>
                <a:spcPts val="800"/>
              </a:spcBef>
              <a:buClr>
                <a:srgbClr val="97ABBC"/>
              </a:buClr>
              <a:buNone/>
            </a:pPr>
            <a:r>
              <a:rPr lang="en-US" sz="3200" b="1" kern="0">
                <a:solidFill>
                  <a:srgbClr val="92D050"/>
                </a:solidFill>
                <a:latin typeface="Calibri" panose="020F0502020204030204" pitchFamily="34" charset="0"/>
                <a:ea typeface="Calibri" panose="020F0502020204030204" pitchFamily="34" charset="0"/>
                <a:cs typeface="Calibri" panose="020F0502020204030204" pitchFamily="34" charset="0"/>
              </a:rPr>
              <a:t>TAX</a:t>
            </a:r>
            <a:endParaRPr lang="en-US" sz="2133" b="1" kern="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Google Shape;153;p20">
            <a:extLst>
              <a:ext uri="{FF2B5EF4-FFF2-40B4-BE49-F238E27FC236}">
                <a16:creationId xmlns:a16="http://schemas.microsoft.com/office/drawing/2014/main" id="{06151E8F-B783-0D8C-07F6-913D86FC532C}"/>
              </a:ext>
            </a:extLst>
          </p:cNvPr>
          <p:cNvSpPr txBox="1">
            <a:spLocks/>
          </p:cNvSpPr>
          <p:nvPr/>
        </p:nvSpPr>
        <p:spPr>
          <a:xfrm>
            <a:off x="8234106" y="2290235"/>
            <a:ext cx="2654820" cy="6729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gn="ctr" defTabSz="1219170">
              <a:spcBef>
                <a:spcPts val="800"/>
              </a:spcBef>
              <a:buClr>
                <a:srgbClr val="97ABBC"/>
              </a:buClr>
              <a:buNone/>
            </a:pPr>
            <a:r>
              <a:rPr lang="en-US" sz="3200" b="1" kern="0">
                <a:solidFill>
                  <a:srgbClr val="92D050"/>
                </a:solidFill>
                <a:latin typeface="Calibri" panose="020F0502020204030204" pitchFamily="34" charset="0"/>
                <a:ea typeface="Calibri" panose="020F0502020204030204" pitchFamily="34" charset="0"/>
                <a:cs typeface="Calibri" panose="020F0502020204030204" pitchFamily="34" charset="0"/>
              </a:rPr>
              <a:t>OUTLOOK</a:t>
            </a:r>
          </a:p>
        </p:txBody>
      </p:sp>
      <p:sp>
        <p:nvSpPr>
          <p:cNvPr id="36" name="Google Shape;154;p20">
            <a:extLst>
              <a:ext uri="{FF2B5EF4-FFF2-40B4-BE49-F238E27FC236}">
                <a16:creationId xmlns:a16="http://schemas.microsoft.com/office/drawing/2014/main" id="{6A28A6BA-08E6-292F-6F57-9C4F8243EE1A}"/>
              </a:ext>
            </a:extLst>
          </p:cNvPr>
          <p:cNvSpPr txBox="1">
            <a:spLocks/>
          </p:cNvSpPr>
          <p:nvPr/>
        </p:nvSpPr>
        <p:spPr>
          <a:xfrm>
            <a:off x="1191598" y="4122579"/>
            <a:ext cx="2842665" cy="9636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267"/>
              </a:spcBef>
              <a:buClr>
                <a:srgbClr val="97ABBC"/>
              </a:buClr>
              <a:buNone/>
            </a:pPr>
            <a:r>
              <a:rPr lang="en-US" sz="2133"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State Transit Assistance</a:t>
            </a:r>
          </a:p>
          <a:p>
            <a:pPr marL="0" indent="0" defTabSz="1219170">
              <a:spcBef>
                <a:spcPts val="267"/>
              </a:spcBef>
              <a:buClr>
                <a:srgbClr val="97ABBC"/>
              </a:buClr>
              <a:buNone/>
            </a:pPr>
            <a:r>
              <a:rPr lang="en-US" sz="2133"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Fund (STA)​</a:t>
            </a:r>
          </a:p>
        </p:txBody>
      </p:sp>
      <p:sp>
        <p:nvSpPr>
          <p:cNvPr id="37" name="Google Shape;155;p20">
            <a:extLst>
              <a:ext uri="{FF2B5EF4-FFF2-40B4-BE49-F238E27FC236}">
                <a16:creationId xmlns:a16="http://schemas.microsoft.com/office/drawing/2014/main" id="{7B2CDE0B-3D34-C62D-87D0-BD4E29196471}"/>
              </a:ext>
            </a:extLst>
          </p:cNvPr>
          <p:cNvSpPr txBox="1">
            <a:spLocks/>
          </p:cNvSpPr>
          <p:nvPr/>
        </p:nvSpPr>
        <p:spPr>
          <a:xfrm>
            <a:off x="5348926" y="4225830"/>
            <a:ext cx="1688737" cy="9339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0"/>
              </a:spcBef>
              <a:buClr>
                <a:srgbClr val="97ABBC"/>
              </a:buClr>
              <a:buNone/>
            </a:pPr>
            <a:r>
              <a:rPr lang="en-US" sz="1600"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7.625% sales tax on diesel fuel ​</a:t>
            </a:r>
          </a:p>
        </p:txBody>
      </p:sp>
      <p:sp>
        <p:nvSpPr>
          <p:cNvPr id="40" name="TextBox 39">
            <a:extLst>
              <a:ext uri="{FF2B5EF4-FFF2-40B4-BE49-F238E27FC236}">
                <a16:creationId xmlns:a16="http://schemas.microsoft.com/office/drawing/2014/main" id="{7C9743E5-AC82-1381-7E58-43231BEBEFAB}"/>
              </a:ext>
            </a:extLst>
          </p:cNvPr>
          <p:cNvSpPr txBox="1"/>
          <p:nvPr/>
        </p:nvSpPr>
        <p:spPr>
          <a:xfrm>
            <a:off x="330147" y="6139314"/>
            <a:ext cx="8585795" cy="461665"/>
          </a:xfrm>
          <a:prstGeom prst="rect">
            <a:avLst/>
          </a:prstGeom>
          <a:noFill/>
        </p:spPr>
        <p:txBody>
          <a:bodyPr wrap="square">
            <a:spAutoFit/>
          </a:bodyPr>
          <a:lstStyle/>
          <a:p>
            <a:pPr defTabSz="1219170">
              <a:buClr>
                <a:srgbClr val="000000"/>
              </a:buClr>
            </a:pPr>
            <a:r>
              <a:rPr lang="en-US" sz="1200" i="1" kern="0">
                <a:solidFill>
                  <a:srgbClr val="677480">
                    <a:lumMod val="75000"/>
                  </a:srgbClr>
                </a:solidFill>
                <a:latin typeface="Arial"/>
                <a:cs typeface="Arial"/>
                <a:sym typeface="Arial"/>
              </a:rPr>
              <a:t>Source: (1) “Updated Big Three Revenue Outlook”, Legislative Analyst’s Office; (2) “Assessing California’s Climate Policies: Implications for State Transportation Funding and Programs”, Legislative Analyst’s Office.</a:t>
            </a:r>
            <a:r>
              <a:rPr lang="en-US" sz="1200" kern="0">
                <a:solidFill>
                  <a:srgbClr val="677480">
                    <a:lumMod val="75000"/>
                  </a:srgbClr>
                </a:solidFill>
                <a:latin typeface="Arial"/>
                <a:cs typeface="Arial"/>
                <a:sym typeface="Arial"/>
              </a:rPr>
              <a:t>​</a:t>
            </a:r>
            <a:endParaRPr lang="en-US" sz="1200" kern="0">
              <a:solidFill>
                <a:srgbClr val="000000"/>
              </a:solidFill>
              <a:latin typeface="Arial"/>
              <a:cs typeface="Arial"/>
              <a:sym typeface="Arial"/>
            </a:endParaRPr>
          </a:p>
        </p:txBody>
      </p:sp>
      <p:grpSp>
        <p:nvGrpSpPr>
          <p:cNvPr id="42" name="Group 41">
            <a:extLst>
              <a:ext uri="{FF2B5EF4-FFF2-40B4-BE49-F238E27FC236}">
                <a16:creationId xmlns:a16="http://schemas.microsoft.com/office/drawing/2014/main" id="{43CF0E1A-6EE3-2767-A957-B87BB9F1EE50}"/>
              </a:ext>
            </a:extLst>
          </p:cNvPr>
          <p:cNvGrpSpPr/>
          <p:nvPr/>
        </p:nvGrpSpPr>
        <p:grpSpPr>
          <a:xfrm>
            <a:off x="8784369" y="3134177"/>
            <a:ext cx="2523065" cy="933993"/>
            <a:chOff x="6358002" y="3186953"/>
            <a:chExt cx="1892299" cy="700495"/>
          </a:xfrm>
        </p:grpSpPr>
        <p:sp>
          <p:nvSpPr>
            <p:cNvPr id="38" name="Google Shape;155;p20">
              <a:extLst>
                <a:ext uri="{FF2B5EF4-FFF2-40B4-BE49-F238E27FC236}">
                  <a16:creationId xmlns:a16="http://schemas.microsoft.com/office/drawing/2014/main" id="{D1542593-FD2D-5785-3F1C-3F5AFF4A57E1}"/>
                </a:ext>
              </a:extLst>
            </p:cNvPr>
            <p:cNvSpPr txBox="1">
              <a:spLocks/>
            </p:cNvSpPr>
            <p:nvPr/>
          </p:nvSpPr>
          <p:spPr>
            <a:xfrm>
              <a:off x="6358002" y="3186953"/>
              <a:ext cx="1626271" cy="7004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0"/>
                </a:spcBef>
                <a:buClr>
                  <a:srgbClr val="97ABBC"/>
                </a:buClr>
                <a:buNone/>
              </a:pPr>
              <a:r>
                <a:rPr lang="en-US" sz="1600" b="1"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Mixed bag: </a:t>
              </a:r>
              <a:r>
                <a:rPr lang="en-US" sz="1600"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Consumer spending is decreasing, slower growth overall</a:t>
              </a:r>
            </a:p>
          </p:txBody>
        </p:sp>
        <p:sp>
          <p:nvSpPr>
            <p:cNvPr id="41" name="Google Shape;155;p20">
              <a:extLst>
                <a:ext uri="{FF2B5EF4-FFF2-40B4-BE49-F238E27FC236}">
                  <a16:creationId xmlns:a16="http://schemas.microsoft.com/office/drawing/2014/main" id="{1CB8FA57-3707-166C-76A7-251118179296}"/>
                </a:ext>
              </a:extLst>
            </p:cNvPr>
            <p:cNvSpPr txBox="1">
              <a:spLocks/>
            </p:cNvSpPr>
            <p:nvPr/>
          </p:nvSpPr>
          <p:spPr>
            <a:xfrm>
              <a:off x="7732078" y="3561441"/>
              <a:ext cx="518223" cy="2650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0"/>
                </a:spcBef>
                <a:buClr>
                  <a:srgbClr val="97ABBC"/>
                </a:buClr>
                <a:buNone/>
              </a:pPr>
              <a:r>
                <a:rPr lang="en-US" sz="1067"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1</a:t>
              </a:r>
            </a:p>
          </p:txBody>
        </p:sp>
      </p:grpSp>
      <p:grpSp>
        <p:nvGrpSpPr>
          <p:cNvPr id="45" name="Group 44">
            <a:extLst>
              <a:ext uri="{FF2B5EF4-FFF2-40B4-BE49-F238E27FC236}">
                <a16:creationId xmlns:a16="http://schemas.microsoft.com/office/drawing/2014/main" id="{7059D9F7-40B0-A0BB-ED59-11D0819D069B}"/>
              </a:ext>
            </a:extLst>
          </p:cNvPr>
          <p:cNvGrpSpPr/>
          <p:nvPr/>
        </p:nvGrpSpPr>
        <p:grpSpPr>
          <a:xfrm>
            <a:off x="8762534" y="4237319"/>
            <a:ext cx="2413700" cy="672968"/>
            <a:chOff x="6341626" y="3925102"/>
            <a:chExt cx="1810275" cy="504726"/>
          </a:xfrm>
        </p:grpSpPr>
        <p:sp>
          <p:nvSpPr>
            <p:cNvPr id="43" name="Google Shape;155;p20">
              <a:extLst>
                <a:ext uri="{FF2B5EF4-FFF2-40B4-BE49-F238E27FC236}">
                  <a16:creationId xmlns:a16="http://schemas.microsoft.com/office/drawing/2014/main" id="{C42CB9E7-5A4A-8463-A98C-4CADEC755F0B}"/>
                </a:ext>
              </a:extLst>
            </p:cNvPr>
            <p:cNvSpPr txBox="1">
              <a:spLocks/>
            </p:cNvSpPr>
            <p:nvPr/>
          </p:nvSpPr>
          <p:spPr>
            <a:xfrm>
              <a:off x="6341626" y="3925102"/>
              <a:ext cx="1626271" cy="50472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0"/>
                </a:spcBef>
                <a:buClr>
                  <a:srgbClr val="97ABBC"/>
                </a:buClr>
                <a:buNone/>
              </a:pPr>
              <a:r>
                <a:rPr lang="en-US" sz="1600" b="1"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Declining: </a:t>
              </a:r>
              <a:r>
                <a:rPr lang="en-US" sz="1600"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$300 million</a:t>
              </a:r>
            </a:p>
            <a:p>
              <a:pPr marL="0" indent="0" defTabSz="1219170">
                <a:spcBef>
                  <a:spcPts val="0"/>
                </a:spcBef>
                <a:buClr>
                  <a:srgbClr val="97ABBC"/>
                </a:buClr>
                <a:buNone/>
              </a:pPr>
              <a:r>
                <a:rPr lang="en-US" sz="1600"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less revenue by 2034</a:t>
              </a:r>
            </a:p>
          </p:txBody>
        </p:sp>
        <p:sp>
          <p:nvSpPr>
            <p:cNvPr id="44" name="Google Shape;155;p20">
              <a:extLst>
                <a:ext uri="{FF2B5EF4-FFF2-40B4-BE49-F238E27FC236}">
                  <a16:creationId xmlns:a16="http://schemas.microsoft.com/office/drawing/2014/main" id="{6AC2F4EC-CDD0-644E-6C61-1B9018ACFBC3}"/>
                </a:ext>
              </a:extLst>
            </p:cNvPr>
            <p:cNvSpPr txBox="1">
              <a:spLocks/>
            </p:cNvSpPr>
            <p:nvPr/>
          </p:nvSpPr>
          <p:spPr>
            <a:xfrm>
              <a:off x="7633678" y="4079802"/>
              <a:ext cx="518223" cy="2650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defTabSz="1219170">
                <a:spcBef>
                  <a:spcPts val="0"/>
                </a:spcBef>
                <a:buClr>
                  <a:srgbClr val="97ABBC"/>
                </a:buClr>
                <a:buNone/>
              </a:pPr>
              <a:r>
                <a:rPr lang="en-US" sz="1067" kern="0">
                  <a:solidFill>
                    <a:srgbClr val="677480">
                      <a:lumMod val="75000"/>
                    </a:srgbClr>
                  </a:solidFill>
                  <a:latin typeface="Calibri" panose="020F0502020204030204" pitchFamily="34" charset="0"/>
                  <a:ea typeface="Calibri" panose="020F0502020204030204" pitchFamily="34" charset="0"/>
                  <a:cs typeface="Calibri" panose="020F0502020204030204" pitchFamily="34" charset="0"/>
                </a:rPr>
                <a:t>2</a:t>
              </a:r>
            </a:p>
          </p:txBody>
        </p:sp>
      </p:grpSp>
      <p:pic>
        <p:nvPicPr>
          <p:cNvPr id="47" name="Picture 46">
            <a:extLst>
              <a:ext uri="{FF2B5EF4-FFF2-40B4-BE49-F238E27FC236}">
                <a16:creationId xmlns:a16="http://schemas.microsoft.com/office/drawing/2014/main" id="{6DEF721F-1F7E-BFFA-4747-CE43A06EDC8A}"/>
              </a:ext>
            </a:extLst>
          </p:cNvPr>
          <p:cNvPicPr>
            <a:picLocks noChangeAspect="1"/>
          </p:cNvPicPr>
          <p:nvPr/>
        </p:nvPicPr>
        <p:blipFill>
          <a:blip r:embed="rId2"/>
          <a:stretch>
            <a:fillRect/>
          </a:stretch>
        </p:blipFill>
        <p:spPr>
          <a:xfrm>
            <a:off x="4623044" y="4240896"/>
            <a:ext cx="672968" cy="672968"/>
          </a:xfrm>
          <a:prstGeom prst="rect">
            <a:avLst/>
          </a:prstGeom>
        </p:spPr>
      </p:pic>
      <p:pic>
        <p:nvPicPr>
          <p:cNvPr id="49" name="Picture 48">
            <a:extLst>
              <a:ext uri="{FF2B5EF4-FFF2-40B4-BE49-F238E27FC236}">
                <a16:creationId xmlns:a16="http://schemas.microsoft.com/office/drawing/2014/main" id="{009E34E8-6F4B-FAC8-779E-CDB7D729E1CF}"/>
              </a:ext>
            </a:extLst>
          </p:cNvPr>
          <p:cNvPicPr>
            <a:picLocks noChangeAspect="1"/>
          </p:cNvPicPr>
          <p:nvPr/>
        </p:nvPicPr>
        <p:blipFill>
          <a:blip r:embed="rId3"/>
          <a:stretch>
            <a:fillRect/>
          </a:stretch>
        </p:blipFill>
        <p:spPr>
          <a:xfrm>
            <a:off x="4614228" y="3161348"/>
            <a:ext cx="672968" cy="672968"/>
          </a:xfrm>
          <a:prstGeom prst="rect">
            <a:avLst/>
          </a:prstGeom>
        </p:spPr>
      </p:pic>
      <p:pic>
        <p:nvPicPr>
          <p:cNvPr id="51" name="Picture 50">
            <a:extLst>
              <a:ext uri="{FF2B5EF4-FFF2-40B4-BE49-F238E27FC236}">
                <a16:creationId xmlns:a16="http://schemas.microsoft.com/office/drawing/2014/main" id="{5DE69D62-210E-67F4-96CC-DCD95C843398}"/>
              </a:ext>
            </a:extLst>
          </p:cNvPr>
          <p:cNvPicPr>
            <a:picLocks noChangeAspect="1"/>
          </p:cNvPicPr>
          <p:nvPr/>
        </p:nvPicPr>
        <p:blipFill>
          <a:blip r:embed="rId4"/>
          <a:stretch>
            <a:fillRect/>
          </a:stretch>
        </p:blipFill>
        <p:spPr>
          <a:xfrm>
            <a:off x="8162594" y="3147634"/>
            <a:ext cx="599940" cy="599940"/>
          </a:xfrm>
          <a:prstGeom prst="rect">
            <a:avLst/>
          </a:prstGeom>
        </p:spPr>
      </p:pic>
      <p:pic>
        <p:nvPicPr>
          <p:cNvPr id="52" name="Picture 51">
            <a:extLst>
              <a:ext uri="{FF2B5EF4-FFF2-40B4-BE49-F238E27FC236}">
                <a16:creationId xmlns:a16="http://schemas.microsoft.com/office/drawing/2014/main" id="{8855B1BC-FB22-D824-892E-DB5E0C054763}"/>
              </a:ext>
            </a:extLst>
          </p:cNvPr>
          <p:cNvPicPr>
            <a:picLocks noChangeAspect="1"/>
          </p:cNvPicPr>
          <p:nvPr/>
        </p:nvPicPr>
        <p:blipFill>
          <a:blip r:embed="rId4"/>
          <a:stretch>
            <a:fillRect/>
          </a:stretch>
        </p:blipFill>
        <p:spPr>
          <a:xfrm>
            <a:off x="8162594" y="4225830"/>
            <a:ext cx="599940" cy="599940"/>
          </a:xfrm>
          <a:prstGeom prst="rect">
            <a:avLst/>
          </a:prstGeom>
        </p:spPr>
      </p:pic>
      <p:pic>
        <p:nvPicPr>
          <p:cNvPr id="53" name="Picture 52">
            <a:extLst>
              <a:ext uri="{FF2B5EF4-FFF2-40B4-BE49-F238E27FC236}">
                <a16:creationId xmlns:a16="http://schemas.microsoft.com/office/drawing/2014/main" id="{37A34E17-A818-89AA-4BA8-689C0866EF11}"/>
              </a:ext>
            </a:extLst>
          </p:cNvPr>
          <p:cNvPicPr>
            <a:picLocks noChangeAspect="1"/>
          </p:cNvPicPr>
          <p:nvPr/>
        </p:nvPicPr>
        <p:blipFill>
          <a:blip r:embed="rId4"/>
          <a:stretch>
            <a:fillRect/>
          </a:stretch>
        </p:blipFill>
        <p:spPr>
          <a:xfrm>
            <a:off x="7557801" y="4230111"/>
            <a:ext cx="599940" cy="599940"/>
          </a:xfrm>
          <a:prstGeom prst="rect">
            <a:avLst/>
          </a:prstGeom>
        </p:spPr>
      </p:pic>
      <p:pic>
        <p:nvPicPr>
          <p:cNvPr id="55" name="Picture 54">
            <a:extLst>
              <a:ext uri="{FF2B5EF4-FFF2-40B4-BE49-F238E27FC236}">
                <a16:creationId xmlns:a16="http://schemas.microsoft.com/office/drawing/2014/main" id="{A58BBDFA-6801-625B-02EF-779F573F06CF}"/>
              </a:ext>
            </a:extLst>
          </p:cNvPr>
          <p:cNvPicPr>
            <a:picLocks noChangeAspect="1"/>
          </p:cNvPicPr>
          <p:nvPr/>
        </p:nvPicPr>
        <p:blipFill>
          <a:blip r:embed="rId5"/>
          <a:stretch>
            <a:fillRect/>
          </a:stretch>
        </p:blipFill>
        <p:spPr>
          <a:xfrm>
            <a:off x="7541955" y="3137279"/>
            <a:ext cx="598804" cy="598804"/>
          </a:xfrm>
          <a:prstGeom prst="rect">
            <a:avLst/>
          </a:prstGeom>
        </p:spPr>
      </p:pic>
    </p:spTree>
    <p:extLst>
      <p:ext uri="{BB962C8B-B14F-4D97-AF65-F5344CB8AC3E}">
        <p14:creationId xmlns:p14="http://schemas.microsoft.com/office/powerpoint/2010/main" val="284503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9983-3D5F-63BD-BBB3-C1CDFF39EFF5}"/>
              </a:ext>
            </a:extLst>
          </p:cNvPr>
          <p:cNvSpPr>
            <a:spLocks noGrp="1"/>
          </p:cNvSpPr>
          <p:nvPr>
            <p:ph type="title"/>
          </p:nvPr>
        </p:nvSpPr>
        <p:spPr/>
        <p:txBody>
          <a:bodyPr/>
          <a:lstStyle/>
          <a:p>
            <a:r>
              <a:rPr lang="en-US" sz="3733" b="1">
                <a:solidFill>
                  <a:schemeClr val="accent1"/>
                </a:solidFill>
                <a:latin typeface="Tahoma" panose="020B0604030504040204" pitchFamily="34" charset="0"/>
                <a:ea typeface="Tahoma" panose="020B0604030504040204" pitchFamily="34" charset="0"/>
                <a:cs typeface="Tahoma" panose="020B0604030504040204" pitchFamily="34" charset="0"/>
              </a:rPr>
              <a:t>Transit Transformation Task Force</a:t>
            </a:r>
          </a:p>
        </p:txBody>
      </p:sp>
      <p:sp>
        <p:nvSpPr>
          <p:cNvPr id="3" name="Content Placeholder 2">
            <a:extLst>
              <a:ext uri="{FF2B5EF4-FFF2-40B4-BE49-F238E27FC236}">
                <a16:creationId xmlns:a16="http://schemas.microsoft.com/office/drawing/2014/main" id="{24429093-071E-6C80-139E-60EC8103EAFF}"/>
              </a:ext>
            </a:extLst>
          </p:cNvPr>
          <p:cNvSpPr>
            <a:spLocks noGrp="1"/>
          </p:cNvSpPr>
          <p:nvPr>
            <p:ph idx="1"/>
          </p:nvPr>
        </p:nvSpPr>
        <p:spPr/>
        <p:txBody>
          <a:bodyPr>
            <a:normAutofit fontScale="77500" lnSpcReduction="20000"/>
          </a:bodyPr>
          <a:lstStyle/>
          <a:p>
            <a:pPr marL="101597" indent="0">
              <a:buNone/>
            </a:pPr>
            <a:r>
              <a:rPr lang="en-US"/>
              <a:t>The Transit Transformation Task Force was a statewide panel created by </a:t>
            </a:r>
            <a:r>
              <a:rPr lang="en-US" b="1">
                <a:solidFill>
                  <a:schemeClr val="accent1"/>
                </a:solidFill>
              </a:rPr>
              <a:t>Senate Bill 125 (SB 125) </a:t>
            </a:r>
            <a:r>
              <a:rPr lang="en-US">
                <a:solidFill>
                  <a:schemeClr val="tx1"/>
                </a:solidFill>
              </a:rPr>
              <a:t>in 2023 </a:t>
            </a:r>
            <a:r>
              <a:rPr lang="en-US"/>
              <a:t>to develop strategies for revitalizing and modernizing public transit across California.</a:t>
            </a:r>
            <a:br>
              <a:rPr lang="en-US"/>
            </a:br>
            <a:endParaRPr lang="en-US"/>
          </a:p>
          <a:p>
            <a:pPr marL="101597" indent="0">
              <a:buNone/>
            </a:pPr>
            <a:r>
              <a:rPr lang="en-US"/>
              <a:t>The Task Force was established in response to </a:t>
            </a:r>
            <a:r>
              <a:rPr lang="en-US" b="1">
                <a:solidFill>
                  <a:schemeClr val="accent1"/>
                </a:solidFill>
              </a:rPr>
              <a:t>declining ridership </a:t>
            </a:r>
            <a:r>
              <a:rPr lang="en-US"/>
              <a:t>and </a:t>
            </a:r>
            <a:r>
              <a:rPr lang="en-US" b="1">
                <a:solidFill>
                  <a:schemeClr val="accent1"/>
                </a:solidFill>
              </a:rPr>
              <a:t>financial instability </a:t>
            </a:r>
            <a:r>
              <a:rPr lang="en-US"/>
              <a:t>at many transit agencies—problems worsened by the COVID-19 pandemic. </a:t>
            </a:r>
          </a:p>
          <a:p>
            <a:pPr marL="101597" indent="0">
              <a:buNone/>
            </a:pPr>
            <a:endParaRPr lang="en-US"/>
          </a:p>
          <a:p>
            <a:pPr marL="101597" indent="0">
              <a:buNone/>
            </a:pPr>
            <a:r>
              <a:rPr lang="en-US" sz="3867" b="1">
                <a:solidFill>
                  <a:schemeClr val="accent3"/>
                </a:solidFill>
              </a:rPr>
              <a:t>Mission: identify both short- and long-term reforms to make transit more efficient, equitable, and financially sustainable.</a:t>
            </a:r>
            <a:br>
              <a:rPr lang="en-US">
                <a:solidFill>
                  <a:schemeClr val="tx1"/>
                </a:solidFill>
              </a:rPr>
            </a:br>
            <a:endParaRPr lang="en-US">
              <a:solidFill>
                <a:schemeClr val="tx1"/>
              </a:solidFill>
            </a:endParaRPr>
          </a:p>
          <a:p>
            <a:pPr marL="101597" indent="0">
              <a:buNone/>
            </a:pPr>
            <a:r>
              <a:rPr lang="en-US"/>
              <a:t>The </a:t>
            </a:r>
            <a:r>
              <a:rPr lang="en-US" b="1">
                <a:solidFill>
                  <a:schemeClr val="accent1"/>
                </a:solidFill>
              </a:rPr>
              <a:t>California State Transportation Agency (</a:t>
            </a:r>
            <a:r>
              <a:rPr lang="en-US" b="1" err="1">
                <a:solidFill>
                  <a:schemeClr val="accent1"/>
                </a:solidFill>
              </a:rPr>
              <a:t>CalSTA</a:t>
            </a:r>
            <a:r>
              <a:rPr lang="en-US" b="1">
                <a:solidFill>
                  <a:schemeClr val="accent1"/>
                </a:solidFill>
              </a:rPr>
              <a:t>) </a:t>
            </a:r>
            <a:r>
              <a:rPr lang="en-US"/>
              <a:t>convened the 25-member Task Force, which included representatives from transit agencies, local governments, labor unions, environmental organizations, business groups, academics and rider advocates.</a:t>
            </a:r>
          </a:p>
        </p:txBody>
      </p:sp>
    </p:spTree>
    <p:extLst>
      <p:ext uri="{BB962C8B-B14F-4D97-AF65-F5344CB8AC3E}">
        <p14:creationId xmlns:p14="http://schemas.microsoft.com/office/powerpoint/2010/main" val="252048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C600F2-B856-BC3E-1CEF-9F66468014A7}"/>
              </a:ext>
            </a:extLst>
          </p:cNvPr>
          <p:cNvSpPr>
            <a:spLocks noGrp="1"/>
          </p:cNvSpPr>
          <p:nvPr>
            <p:ph type="ctrTitle"/>
          </p:nvPr>
        </p:nvSpPr>
        <p:spPr>
          <a:xfrm>
            <a:off x="914233" y="2877168"/>
            <a:ext cx="10363200" cy="1546400"/>
          </a:xfrm>
        </p:spPr>
        <p:txBody>
          <a:bodyPr/>
          <a:lstStyle/>
          <a:p>
            <a:r>
              <a:rPr lang="en-US"/>
              <a:t>Estimating </a:t>
            </a:r>
            <a:r>
              <a:rPr lang="en-US" err="1"/>
              <a:t>YoloTD’s</a:t>
            </a:r>
            <a:r>
              <a:rPr lang="en-US"/>
              <a:t> Future Deficit</a:t>
            </a:r>
          </a:p>
        </p:txBody>
      </p:sp>
      <p:sp>
        <p:nvSpPr>
          <p:cNvPr id="4" name="Slide Number Placeholder 3">
            <a:extLst>
              <a:ext uri="{FF2B5EF4-FFF2-40B4-BE49-F238E27FC236}">
                <a16:creationId xmlns:a16="http://schemas.microsoft.com/office/drawing/2014/main" id="{0861E723-F237-0D73-4DA0-8AD5626BFD34}"/>
              </a:ext>
            </a:extLst>
          </p:cNvPr>
          <p:cNvSpPr>
            <a:spLocks noGrp="1"/>
          </p:cNvSpPr>
          <p:nvPr>
            <p:ph type="sldNum" idx="12"/>
          </p:nvPr>
        </p:nvSpPr>
        <p:spPr/>
        <p:txBody>
          <a:bodyPr/>
          <a:lstStyle/>
          <a:p>
            <a:pPr defTabSz="1219170">
              <a:buClr>
                <a:srgbClr val="000000"/>
              </a:buClr>
            </a:pPr>
            <a:fld id="{5BEB95CC-3861-4E95-916D-3A160C37EB6C}" type="slidenum">
              <a:rPr lang="en-US" kern="0">
                <a:solidFill>
                  <a:srgbClr val="97ABBC"/>
                </a:solidFill>
              </a:rPr>
              <a:pPr defTabSz="1219170">
                <a:buClr>
                  <a:srgbClr val="000000"/>
                </a:buClr>
              </a:pPr>
              <a:t>13</a:t>
            </a:fld>
            <a:endParaRPr lang="en-US" kern="0">
              <a:solidFill>
                <a:srgbClr val="97ABBC"/>
              </a:solidFill>
            </a:endParaRPr>
          </a:p>
        </p:txBody>
      </p:sp>
    </p:spTree>
    <p:extLst>
      <p:ext uri="{BB962C8B-B14F-4D97-AF65-F5344CB8AC3E}">
        <p14:creationId xmlns:p14="http://schemas.microsoft.com/office/powerpoint/2010/main" val="339944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94C6ECB9-56AA-41B5-2841-46B0BD5414E5}"/>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C17D1FC1-84CD-F1BE-EB2F-0E9AB843F9B3}"/>
              </a:ext>
            </a:extLst>
          </p:cNvPr>
          <p:cNvSpPr txBox="1">
            <a:spLocks noGrp="1"/>
          </p:cNvSpPr>
          <p:nvPr>
            <p:ph type="title"/>
          </p:nvPr>
        </p:nvSpPr>
        <p:spPr>
          <a:xfrm>
            <a:off x="455963" y="477849"/>
            <a:ext cx="8774909" cy="1143200"/>
          </a:xfrm>
          <a:prstGeom prst="rect">
            <a:avLst/>
          </a:prstGeom>
        </p:spPr>
        <p:txBody>
          <a:bodyPr spcFirstLastPara="1" wrap="square" lIns="121900" tIns="121900" rIns="121900" bIns="121900" anchor="b" anchorCtr="0">
            <a:noAutofit/>
          </a:bodyPr>
          <a:lstStyle/>
          <a:p>
            <a:r>
              <a:rPr lang="en" sz="3467"/>
              <a:t>YoloTD structural deficit</a:t>
            </a:r>
            <a:endParaRPr sz="3467"/>
          </a:p>
        </p:txBody>
      </p:sp>
      <p:sp>
        <p:nvSpPr>
          <p:cNvPr id="125" name="Google Shape;125;p17">
            <a:extLst>
              <a:ext uri="{FF2B5EF4-FFF2-40B4-BE49-F238E27FC236}">
                <a16:creationId xmlns:a16="http://schemas.microsoft.com/office/drawing/2014/main" id="{E47F3A86-1B97-5752-0C54-0B569E1F6EA4}"/>
              </a:ext>
            </a:extLst>
          </p:cNvPr>
          <p:cNvSpPr txBox="1">
            <a:spLocks noGrp="1"/>
          </p:cNvSpPr>
          <p:nvPr>
            <p:ph type="body" idx="4294967295"/>
          </p:nvPr>
        </p:nvSpPr>
        <p:spPr>
          <a:xfrm>
            <a:off x="455963" y="1656149"/>
            <a:ext cx="5640039" cy="4946801"/>
          </a:xfrm>
          <a:prstGeom prst="rect">
            <a:avLst/>
          </a:prstGeom>
        </p:spPr>
        <p:txBody>
          <a:bodyPr spcFirstLastPara="1" wrap="square" lIns="121900" tIns="121900" rIns="121900" bIns="121900" anchor="t" anchorCtr="0">
            <a:noAutofit/>
          </a:bodyPr>
          <a:lstStyle/>
          <a:p>
            <a:pPr marL="0" indent="0">
              <a:buNone/>
            </a:pPr>
            <a:r>
              <a:rPr lang="en-US" sz="2133">
                <a:solidFill>
                  <a:schemeClr val="tx1">
                    <a:lumMod val="75000"/>
                  </a:schemeClr>
                </a:solidFill>
              </a:rPr>
              <a:t>Five-Year Outlook adopted in June 2025 relies on </a:t>
            </a:r>
            <a:r>
              <a:rPr lang="en-US" sz="2133" b="1">
                <a:solidFill>
                  <a:srgbClr val="E35A25"/>
                </a:solidFill>
              </a:rPr>
              <a:t>one-time recovery funds </a:t>
            </a:r>
            <a:r>
              <a:rPr lang="en-US" sz="2133">
                <a:solidFill>
                  <a:schemeClr val="tx1">
                    <a:lumMod val="75000"/>
                  </a:schemeClr>
                </a:solidFill>
              </a:rPr>
              <a:t>and </a:t>
            </a:r>
            <a:r>
              <a:rPr lang="en-US" sz="2133" b="1">
                <a:solidFill>
                  <a:schemeClr val="accent1"/>
                </a:solidFill>
              </a:rPr>
              <a:t>accumulated savings </a:t>
            </a:r>
            <a:r>
              <a:rPr lang="en-US" sz="2133">
                <a:solidFill>
                  <a:schemeClr val="tx1">
                    <a:lumMod val="75000"/>
                  </a:schemeClr>
                </a:solidFill>
              </a:rPr>
              <a:t>to maintain current service levels through FY 29-30. </a:t>
            </a:r>
            <a:br>
              <a:rPr lang="en-US" sz="2133">
                <a:solidFill>
                  <a:schemeClr val="tx1">
                    <a:lumMod val="75000"/>
                  </a:schemeClr>
                </a:solidFill>
              </a:rPr>
            </a:br>
            <a:r>
              <a:rPr lang="en-US" sz="1867" i="1">
                <a:solidFill>
                  <a:schemeClr val="tx1">
                    <a:lumMod val="75000"/>
                  </a:schemeClr>
                </a:solidFill>
              </a:rPr>
              <a:t>(see next slide)</a:t>
            </a:r>
          </a:p>
          <a:p>
            <a:pPr marL="0" indent="0">
              <a:buNone/>
            </a:pPr>
            <a:r>
              <a:rPr lang="en-US" sz="1733">
                <a:solidFill>
                  <a:schemeClr val="tx1">
                    <a:lumMod val="75000"/>
                  </a:schemeClr>
                </a:solidFill>
              </a:rPr>
              <a:t>​</a:t>
            </a:r>
          </a:p>
          <a:p>
            <a:pPr marL="380990" indent="-380990">
              <a:buFont typeface="Arial" panose="020B0604020202020204" pitchFamily="34" charset="0"/>
              <a:buChar char="•"/>
            </a:pPr>
            <a:r>
              <a:rPr lang="en-US" sz="1867">
                <a:solidFill>
                  <a:schemeClr val="tx1">
                    <a:lumMod val="75000"/>
                  </a:schemeClr>
                </a:solidFill>
              </a:rPr>
              <a:t>Does not account for increased costs of </a:t>
            </a:r>
            <a:r>
              <a:rPr lang="en-US" sz="1867" b="1">
                <a:solidFill>
                  <a:schemeClr val="accent1"/>
                </a:solidFill>
              </a:rPr>
              <a:t>new transit operations contract </a:t>
            </a:r>
            <a:r>
              <a:rPr lang="en-US" sz="1867">
                <a:solidFill>
                  <a:schemeClr val="accent1"/>
                </a:solidFill>
              </a:rPr>
              <a:t>​</a:t>
            </a:r>
          </a:p>
          <a:p>
            <a:pPr marL="380990" indent="-380990">
              <a:buFont typeface="Arial" panose="020B0604020202020204" pitchFamily="34" charset="0"/>
              <a:buChar char="•"/>
            </a:pPr>
            <a:r>
              <a:rPr lang="en-US" sz="1867">
                <a:solidFill>
                  <a:schemeClr val="tx1">
                    <a:lumMod val="75000"/>
                  </a:schemeClr>
                </a:solidFill>
              </a:rPr>
              <a:t>Assumes </a:t>
            </a:r>
            <a:r>
              <a:rPr lang="en-US" sz="1867" b="1">
                <a:solidFill>
                  <a:srgbClr val="E35A25"/>
                </a:solidFill>
              </a:rPr>
              <a:t>fleet replacement </a:t>
            </a:r>
            <a:r>
              <a:rPr lang="en-US" sz="1867">
                <a:solidFill>
                  <a:schemeClr val="tx1">
                    <a:lumMod val="75000"/>
                  </a:schemeClr>
                </a:solidFill>
              </a:rPr>
              <a:t>and </a:t>
            </a:r>
            <a:r>
              <a:rPr lang="en-US" sz="1867" b="1">
                <a:solidFill>
                  <a:schemeClr val="accent1"/>
                </a:solidFill>
              </a:rPr>
              <a:t>zero-emission transition</a:t>
            </a:r>
            <a:r>
              <a:rPr lang="en-US" sz="1867">
                <a:solidFill>
                  <a:schemeClr val="tx1">
                    <a:lumMod val="75000"/>
                  </a:schemeClr>
                </a:solidFill>
              </a:rPr>
              <a:t> are funded separately through discretionary grants.​</a:t>
            </a:r>
          </a:p>
          <a:p>
            <a:pPr marL="380990" indent="-380990">
              <a:buFont typeface="Arial" panose="020B0604020202020204" pitchFamily="34" charset="0"/>
              <a:buChar char="•"/>
            </a:pPr>
            <a:r>
              <a:rPr lang="en-US" sz="1867">
                <a:solidFill>
                  <a:schemeClr val="tx1">
                    <a:lumMod val="75000"/>
                  </a:schemeClr>
                </a:solidFill>
              </a:rPr>
              <a:t>Assumes expenses and revenues grow at same rate.​</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endParaRPr lang="en-US" sz="1733" i="1">
              <a:solidFill>
                <a:schemeClr val="tx1">
                  <a:lumMod val="75000"/>
                </a:schemeClr>
              </a:solidFill>
            </a:endParaRPr>
          </a:p>
        </p:txBody>
      </p:sp>
      <p:sp>
        <p:nvSpPr>
          <p:cNvPr id="126" name="Google Shape;126;p17">
            <a:extLst>
              <a:ext uri="{FF2B5EF4-FFF2-40B4-BE49-F238E27FC236}">
                <a16:creationId xmlns:a16="http://schemas.microsoft.com/office/drawing/2014/main" id="{8BB9DBBB-F2A3-7638-9E79-3581E2F31CD8}"/>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14</a:t>
            </a:fld>
            <a:endParaRPr kern="0">
              <a:solidFill>
                <a:srgbClr val="97ABBC"/>
              </a:solidFill>
            </a:endParaRPr>
          </a:p>
        </p:txBody>
      </p:sp>
      <p:pic>
        <p:nvPicPr>
          <p:cNvPr id="3" name="Picture 2">
            <a:extLst>
              <a:ext uri="{FF2B5EF4-FFF2-40B4-BE49-F238E27FC236}">
                <a16:creationId xmlns:a16="http://schemas.microsoft.com/office/drawing/2014/main" id="{A0F94E68-A1BB-7756-5938-8DE4FAAEA418}"/>
              </a:ext>
            </a:extLst>
          </p:cNvPr>
          <p:cNvPicPr>
            <a:picLocks noChangeAspect="1"/>
          </p:cNvPicPr>
          <p:nvPr/>
        </p:nvPicPr>
        <p:blipFill>
          <a:blip r:embed="rId3"/>
          <a:srcRect l="26005" t="1145" r="19163"/>
          <a:stretch>
            <a:fillRect/>
          </a:stretch>
        </p:blipFill>
        <p:spPr>
          <a:xfrm>
            <a:off x="6551962" y="0"/>
            <a:ext cx="5640039" cy="6761480"/>
          </a:xfrm>
          <a:prstGeom prst="rect">
            <a:avLst/>
          </a:prstGeom>
        </p:spPr>
      </p:pic>
    </p:spTree>
    <p:extLst>
      <p:ext uri="{BB962C8B-B14F-4D97-AF65-F5344CB8AC3E}">
        <p14:creationId xmlns:p14="http://schemas.microsoft.com/office/powerpoint/2010/main" val="303609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BB69E4-81D2-113C-329E-3E64929F461C}"/>
              </a:ext>
            </a:extLst>
          </p:cNvPr>
          <p:cNvSpPr>
            <a:spLocks noGrp="1"/>
          </p:cNvSpPr>
          <p:nvPr>
            <p:ph type="sldNum" idx="12"/>
          </p:nvPr>
        </p:nvSpPr>
        <p:spPr/>
        <p:txBody>
          <a:bodyPr/>
          <a:lstStyle/>
          <a:p>
            <a:pPr defTabSz="1219170">
              <a:buClr>
                <a:srgbClr val="000000"/>
              </a:buClr>
            </a:pPr>
            <a:fld id="{5BEB95CC-3861-4E95-916D-3A160C37EB6C}" type="slidenum">
              <a:rPr lang="en-US" kern="0">
                <a:solidFill>
                  <a:srgbClr val="97ABBC"/>
                </a:solidFill>
              </a:rPr>
              <a:pPr defTabSz="1219170">
                <a:buClr>
                  <a:srgbClr val="000000"/>
                </a:buClr>
              </a:pPr>
              <a:t>15</a:t>
            </a:fld>
            <a:endParaRPr lang="en-US" kern="0">
              <a:solidFill>
                <a:srgbClr val="97ABBC"/>
              </a:solidFill>
            </a:endParaRPr>
          </a:p>
        </p:txBody>
      </p:sp>
      <p:pic>
        <p:nvPicPr>
          <p:cNvPr id="1026" name="Picture 2">
            <a:extLst>
              <a:ext uri="{FF2B5EF4-FFF2-40B4-BE49-F238E27FC236}">
                <a16:creationId xmlns:a16="http://schemas.microsoft.com/office/drawing/2014/main" id="{F8943F7D-7561-449A-908D-12CADC8E9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19" y="0"/>
            <a:ext cx="8635568" cy="649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424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BA695163-D2F5-B33E-1EEA-109E70DBDAD7}"/>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90142A07-0DD4-4329-BA53-E14D0960FE66}"/>
              </a:ext>
            </a:extLst>
          </p:cNvPr>
          <p:cNvSpPr txBox="1">
            <a:spLocks noGrp="1"/>
          </p:cNvSpPr>
          <p:nvPr>
            <p:ph type="title"/>
          </p:nvPr>
        </p:nvSpPr>
        <p:spPr>
          <a:prstGeom prst="rect">
            <a:avLst/>
          </a:prstGeom>
        </p:spPr>
        <p:txBody>
          <a:bodyPr spcFirstLastPara="1" wrap="square" lIns="121900" tIns="121900" rIns="121900" bIns="121900" anchor="b" anchorCtr="0">
            <a:noAutofit/>
          </a:bodyPr>
          <a:lstStyle/>
          <a:p>
            <a:r>
              <a:rPr lang="en" sz="3733"/>
              <a:t>YoloTD structural deficit</a:t>
            </a:r>
            <a:endParaRPr sz="3733"/>
          </a:p>
        </p:txBody>
      </p:sp>
      <p:sp>
        <p:nvSpPr>
          <p:cNvPr id="125" name="Google Shape;125;p17">
            <a:extLst>
              <a:ext uri="{FF2B5EF4-FFF2-40B4-BE49-F238E27FC236}">
                <a16:creationId xmlns:a16="http://schemas.microsoft.com/office/drawing/2014/main" id="{60BC84D5-73FC-2B14-AE89-0336F5764676}"/>
              </a:ext>
            </a:extLst>
          </p:cNvPr>
          <p:cNvSpPr txBox="1">
            <a:spLocks noGrp="1"/>
          </p:cNvSpPr>
          <p:nvPr>
            <p:ph type="body" idx="4294967295"/>
          </p:nvPr>
        </p:nvSpPr>
        <p:spPr>
          <a:xfrm>
            <a:off x="1191600" y="1621050"/>
            <a:ext cx="8958489" cy="4946801"/>
          </a:xfrm>
          <a:prstGeom prst="rect">
            <a:avLst/>
          </a:prstGeom>
        </p:spPr>
        <p:txBody>
          <a:bodyPr spcFirstLastPara="1" wrap="square" lIns="121900" tIns="121900" rIns="121900" bIns="121900" anchor="t" anchorCtr="0">
            <a:noAutofit/>
          </a:bodyPr>
          <a:lstStyle/>
          <a:p>
            <a:pPr marL="0" indent="0">
              <a:buNone/>
            </a:pPr>
            <a:r>
              <a:rPr lang="en-US">
                <a:solidFill>
                  <a:schemeClr val="tx1">
                    <a:lumMod val="75000"/>
                  </a:schemeClr>
                </a:solidFill>
              </a:rPr>
              <a:t>For purposes of this discussion, we estimate an annual structural deficit of </a:t>
            </a:r>
            <a:r>
              <a:rPr lang="en-US" b="1">
                <a:solidFill>
                  <a:srgbClr val="E35A25"/>
                </a:solidFill>
              </a:rPr>
              <a:t>$5-$8 million </a:t>
            </a:r>
            <a:r>
              <a:rPr lang="en-US">
                <a:solidFill>
                  <a:schemeClr val="tx1">
                    <a:lumMod val="75000"/>
                  </a:schemeClr>
                </a:solidFill>
              </a:rPr>
              <a:t>per year due to some combination of the following:​​</a:t>
            </a:r>
          </a:p>
          <a:p>
            <a:pPr marL="0" indent="0">
              <a:buNone/>
            </a:pPr>
            <a:endParaRPr lang="en-US" sz="2133">
              <a:solidFill>
                <a:schemeClr val="tx1">
                  <a:lumMod val="75000"/>
                </a:schemeClr>
              </a:solidFill>
            </a:endParaRPr>
          </a:p>
          <a:p>
            <a:pPr marL="380990" indent="-380990">
              <a:buFont typeface="Arial" panose="020B0604020202020204" pitchFamily="34" charset="0"/>
              <a:buChar char="•"/>
            </a:pPr>
            <a:r>
              <a:rPr lang="en-US" sz="2133">
                <a:solidFill>
                  <a:schemeClr val="tx1">
                    <a:lumMod val="75000"/>
                  </a:schemeClr>
                </a:solidFill>
              </a:rPr>
              <a:t>Increased costs of </a:t>
            </a:r>
            <a:r>
              <a:rPr lang="en-US" sz="2133" b="1">
                <a:solidFill>
                  <a:schemeClr val="accent1"/>
                </a:solidFill>
              </a:rPr>
              <a:t>new transit operations contract​ </a:t>
            </a:r>
            <a:br>
              <a:rPr lang="en-US" sz="2133" b="1">
                <a:solidFill>
                  <a:schemeClr val="accent1"/>
                </a:solidFill>
              </a:rPr>
            </a:br>
            <a:r>
              <a:rPr lang="en-US" sz="1867" i="1">
                <a:solidFill>
                  <a:schemeClr val="tx1"/>
                </a:solidFill>
              </a:rPr>
              <a:t>(bids are due Feb 10)</a:t>
            </a:r>
          </a:p>
          <a:p>
            <a:pPr marL="380990" indent="-380990">
              <a:buFont typeface="Arial" panose="020B0604020202020204" pitchFamily="34" charset="0"/>
              <a:buChar char="•"/>
            </a:pPr>
            <a:r>
              <a:rPr lang="en-US" sz="2133" b="1">
                <a:solidFill>
                  <a:srgbClr val="E35A25"/>
                </a:solidFill>
              </a:rPr>
              <a:t>Urgent fleet replacement needs </a:t>
            </a:r>
            <a:r>
              <a:rPr lang="en-US" sz="2133">
                <a:solidFill>
                  <a:schemeClr val="tx1">
                    <a:lumMod val="75000"/>
                  </a:schemeClr>
                </a:solidFill>
              </a:rPr>
              <a:t>not fully funded by grants​</a:t>
            </a:r>
          </a:p>
          <a:p>
            <a:pPr marL="380990" indent="-380990">
              <a:buFont typeface="Arial" panose="020B0604020202020204" pitchFamily="34" charset="0"/>
              <a:buChar char="•"/>
            </a:pPr>
            <a:r>
              <a:rPr lang="en-US" sz="2133" b="1">
                <a:solidFill>
                  <a:schemeClr val="accent1"/>
                </a:solidFill>
              </a:rPr>
              <a:t>Federal transit funds </a:t>
            </a:r>
            <a:r>
              <a:rPr lang="en-US" sz="2133">
                <a:solidFill>
                  <a:schemeClr val="tx1">
                    <a:lumMod val="75000"/>
                  </a:schemeClr>
                </a:solidFill>
              </a:rPr>
              <a:t>may decline in next transportation bill</a:t>
            </a: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endParaRPr lang="en-US" sz="1733" i="1">
              <a:solidFill>
                <a:schemeClr val="tx1">
                  <a:lumMod val="75000"/>
                </a:schemeClr>
              </a:solidFill>
            </a:endParaRPr>
          </a:p>
        </p:txBody>
      </p:sp>
      <p:sp>
        <p:nvSpPr>
          <p:cNvPr id="126" name="Google Shape;126;p17">
            <a:extLst>
              <a:ext uri="{FF2B5EF4-FFF2-40B4-BE49-F238E27FC236}">
                <a16:creationId xmlns:a16="http://schemas.microsoft.com/office/drawing/2014/main" id="{B433F97B-791C-67B4-DD46-EC280646A013}"/>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16</a:t>
            </a:fld>
            <a:endParaRPr kern="0">
              <a:solidFill>
                <a:srgbClr val="97ABBC"/>
              </a:solidFill>
            </a:endParaRPr>
          </a:p>
        </p:txBody>
      </p:sp>
    </p:spTree>
    <p:extLst>
      <p:ext uri="{BB962C8B-B14F-4D97-AF65-F5344CB8AC3E}">
        <p14:creationId xmlns:p14="http://schemas.microsoft.com/office/powerpoint/2010/main" val="3905513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3C743AA4-0B43-ED12-BF8F-B0FBE012C5BB}"/>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BF1B994E-B868-0A3E-7852-951FE517BCCF}"/>
              </a:ext>
            </a:extLst>
          </p:cNvPr>
          <p:cNvSpPr txBox="1">
            <a:spLocks noGrp="1"/>
          </p:cNvSpPr>
          <p:nvPr>
            <p:ph type="title"/>
          </p:nvPr>
        </p:nvSpPr>
        <p:spPr>
          <a:xfrm>
            <a:off x="5334000" y="477850"/>
            <a:ext cx="6289040" cy="1484764"/>
          </a:xfrm>
          <a:prstGeom prst="rect">
            <a:avLst/>
          </a:prstGeom>
        </p:spPr>
        <p:txBody>
          <a:bodyPr spcFirstLastPara="1" wrap="square" lIns="121900" tIns="121900" rIns="121900" bIns="121900" anchor="b" anchorCtr="0">
            <a:noAutofit/>
          </a:bodyPr>
          <a:lstStyle/>
          <a:p>
            <a:r>
              <a:rPr lang="en-US"/>
              <a:t>What happens if structural deficit is not addressed?​</a:t>
            </a:r>
            <a:endParaRPr/>
          </a:p>
        </p:txBody>
      </p:sp>
      <p:sp>
        <p:nvSpPr>
          <p:cNvPr id="125" name="Google Shape;125;p17">
            <a:extLst>
              <a:ext uri="{FF2B5EF4-FFF2-40B4-BE49-F238E27FC236}">
                <a16:creationId xmlns:a16="http://schemas.microsoft.com/office/drawing/2014/main" id="{98E6BB02-CEB3-E8EE-9461-C098F48BC1C4}"/>
              </a:ext>
            </a:extLst>
          </p:cNvPr>
          <p:cNvSpPr txBox="1">
            <a:spLocks noGrp="1"/>
          </p:cNvSpPr>
          <p:nvPr>
            <p:ph type="body" idx="4294967295"/>
          </p:nvPr>
        </p:nvSpPr>
        <p:spPr>
          <a:xfrm>
            <a:off x="5435600" y="1962614"/>
            <a:ext cx="5775093" cy="4605237"/>
          </a:xfrm>
          <a:prstGeom prst="rect">
            <a:avLst/>
          </a:prstGeom>
        </p:spPr>
        <p:txBody>
          <a:bodyPr spcFirstLastPara="1" wrap="square" lIns="121900" tIns="121900" rIns="121900" bIns="121900" anchor="t" anchorCtr="0">
            <a:noAutofit/>
          </a:bodyPr>
          <a:lstStyle/>
          <a:p>
            <a:pPr marL="380990" indent="-380990">
              <a:buFont typeface="Arial" panose="020B0604020202020204" pitchFamily="34" charset="0"/>
              <a:buChar char="•"/>
            </a:pPr>
            <a:r>
              <a:rPr lang="en-US" sz="2133" b="1">
                <a:solidFill>
                  <a:schemeClr val="accent3"/>
                </a:solidFill>
              </a:rPr>
              <a:t>Reductions in transit service</a:t>
            </a:r>
            <a:r>
              <a:rPr lang="en-US" sz="2133">
                <a:solidFill>
                  <a:schemeClr val="tx1">
                    <a:lumMod val="75000"/>
                  </a:schemeClr>
                </a:solidFill>
              </a:rPr>
              <a:t>, using the Short Range Transit Plan’s 80% and 90% scenarios as guideposts​</a:t>
            </a:r>
          </a:p>
          <a:p>
            <a:pPr marL="0" indent="0">
              <a:buNone/>
            </a:pPr>
            <a:endParaRPr lang="en-US" sz="1333">
              <a:solidFill>
                <a:schemeClr val="tx1">
                  <a:lumMod val="75000"/>
                </a:schemeClr>
              </a:solidFill>
            </a:endParaRPr>
          </a:p>
          <a:p>
            <a:pPr marL="380990" indent="-380990">
              <a:buFont typeface="Arial" panose="020B0604020202020204" pitchFamily="34" charset="0"/>
              <a:buChar char="•"/>
            </a:pPr>
            <a:r>
              <a:rPr lang="en-US" sz="2133" b="1">
                <a:solidFill>
                  <a:schemeClr val="accent3"/>
                </a:solidFill>
              </a:rPr>
              <a:t>Delayed transition to zero-emission fleet </a:t>
            </a:r>
            <a:r>
              <a:rPr lang="en-US" sz="2133">
                <a:solidFill>
                  <a:schemeClr val="tx1">
                    <a:lumMod val="75000"/>
                  </a:schemeClr>
                </a:solidFill>
              </a:rPr>
              <a:t>– a move which could jeopardize state funding</a:t>
            </a:r>
            <a:br>
              <a:rPr lang="en-US" sz="2133">
                <a:solidFill>
                  <a:schemeClr val="tx1">
                    <a:lumMod val="75000"/>
                  </a:schemeClr>
                </a:solidFill>
              </a:rPr>
            </a:br>
            <a:endParaRPr lang="en-US" sz="1333">
              <a:solidFill>
                <a:schemeClr val="tx1">
                  <a:lumMod val="75000"/>
                </a:schemeClr>
              </a:solidFill>
            </a:endParaRPr>
          </a:p>
          <a:p>
            <a:pPr marL="380990" indent="-380990">
              <a:buFont typeface="Arial" panose="020B0604020202020204" pitchFamily="34" charset="0"/>
              <a:buChar char="•"/>
            </a:pPr>
            <a:r>
              <a:rPr lang="en-US" sz="2133" b="1">
                <a:solidFill>
                  <a:schemeClr val="accent3"/>
                </a:solidFill>
              </a:rPr>
              <a:t>Layoffs</a:t>
            </a:r>
            <a:r>
              <a:rPr lang="en-US" sz="2133">
                <a:solidFill>
                  <a:schemeClr val="accent3"/>
                </a:solidFill>
              </a:rPr>
              <a:t>​ </a:t>
            </a:r>
            <a:r>
              <a:rPr lang="en-US" sz="2133">
                <a:solidFill>
                  <a:schemeClr val="tx1">
                    <a:lumMod val="75000"/>
                  </a:schemeClr>
                </a:solidFill>
              </a:rPr>
              <a:t>of frontline workers and administrative staff</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endParaRPr lang="en-US" sz="1733" i="1">
              <a:solidFill>
                <a:schemeClr val="tx1">
                  <a:lumMod val="75000"/>
                </a:schemeClr>
              </a:solidFill>
            </a:endParaRPr>
          </a:p>
        </p:txBody>
      </p:sp>
      <p:sp>
        <p:nvSpPr>
          <p:cNvPr id="126" name="Google Shape;126;p17">
            <a:extLst>
              <a:ext uri="{FF2B5EF4-FFF2-40B4-BE49-F238E27FC236}">
                <a16:creationId xmlns:a16="http://schemas.microsoft.com/office/drawing/2014/main" id="{D256A356-CFFE-A67B-71CA-C589A5F5A4DC}"/>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17</a:t>
            </a:fld>
            <a:endParaRPr kern="0">
              <a:solidFill>
                <a:srgbClr val="97ABBC"/>
              </a:solidFill>
            </a:endParaRPr>
          </a:p>
        </p:txBody>
      </p:sp>
      <p:pic>
        <p:nvPicPr>
          <p:cNvPr id="3" name="Picture 2">
            <a:extLst>
              <a:ext uri="{FF2B5EF4-FFF2-40B4-BE49-F238E27FC236}">
                <a16:creationId xmlns:a16="http://schemas.microsoft.com/office/drawing/2014/main" id="{47DE5637-4909-B928-397C-AE1821D1F24C}"/>
              </a:ext>
            </a:extLst>
          </p:cNvPr>
          <p:cNvPicPr>
            <a:picLocks noChangeAspect="1"/>
          </p:cNvPicPr>
          <p:nvPr/>
        </p:nvPicPr>
        <p:blipFill>
          <a:blip r:embed="rId3"/>
          <a:srcRect l="30315" t="21559" r="35549" b="4127"/>
          <a:stretch>
            <a:fillRect/>
          </a:stretch>
        </p:blipFill>
        <p:spPr>
          <a:xfrm>
            <a:off x="0" y="0"/>
            <a:ext cx="4663693" cy="6768517"/>
          </a:xfrm>
          <a:prstGeom prst="rect">
            <a:avLst/>
          </a:prstGeom>
        </p:spPr>
      </p:pic>
    </p:spTree>
    <p:extLst>
      <p:ext uri="{BB962C8B-B14F-4D97-AF65-F5344CB8AC3E}">
        <p14:creationId xmlns:p14="http://schemas.microsoft.com/office/powerpoint/2010/main" val="2899983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EC85DBE7-78AA-40B1-78E8-D5846862BB37}"/>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A192ED1A-7A3A-FE85-3A43-972B7BE35EB1}"/>
              </a:ext>
            </a:extLst>
          </p:cNvPr>
          <p:cNvSpPr txBox="1">
            <a:spLocks noGrp="1"/>
          </p:cNvSpPr>
          <p:nvPr>
            <p:ph type="title"/>
          </p:nvPr>
        </p:nvSpPr>
        <p:spPr>
          <a:prstGeom prst="rect">
            <a:avLst/>
          </a:prstGeom>
        </p:spPr>
        <p:txBody>
          <a:bodyPr spcFirstLastPara="1" wrap="square" lIns="121900" tIns="121900" rIns="121900" bIns="121900" anchor="b" anchorCtr="0">
            <a:noAutofit/>
          </a:bodyPr>
          <a:lstStyle/>
          <a:p>
            <a:r>
              <a:rPr lang="en" sz="3733"/>
              <a:t>Goals for today’s workshop</a:t>
            </a:r>
            <a:endParaRPr sz="3733"/>
          </a:p>
        </p:txBody>
      </p:sp>
      <p:sp>
        <p:nvSpPr>
          <p:cNvPr id="125" name="Google Shape;125;p17">
            <a:extLst>
              <a:ext uri="{FF2B5EF4-FFF2-40B4-BE49-F238E27FC236}">
                <a16:creationId xmlns:a16="http://schemas.microsoft.com/office/drawing/2014/main" id="{4917797D-5CF0-F412-0563-1FC75558F040}"/>
              </a:ext>
            </a:extLst>
          </p:cNvPr>
          <p:cNvSpPr txBox="1">
            <a:spLocks noGrp="1"/>
          </p:cNvSpPr>
          <p:nvPr>
            <p:ph type="body" idx="4294967295"/>
          </p:nvPr>
        </p:nvSpPr>
        <p:spPr>
          <a:xfrm>
            <a:off x="1957574" y="2038018"/>
            <a:ext cx="8977895" cy="4946801"/>
          </a:xfrm>
          <a:prstGeom prst="rect">
            <a:avLst/>
          </a:prstGeom>
        </p:spPr>
        <p:txBody>
          <a:bodyPr spcFirstLastPara="1" wrap="square" lIns="121900" tIns="121900" rIns="121900" bIns="121900" anchor="t" anchorCtr="0">
            <a:noAutofit/>
          </a:bodyPr>
          <a:lstStyle/>
          <a:p>
            <a:pPr marL="0" indent="0">
              <a:buNone/>
            </a:pPr>
            <a:r>
              <a:rPr lang="en-US">
                <a:solidFill>
                  <a:schemeClr val="tx1">
                    <a:lumMod val="75000"/>
                  </a:schemeClr>
                </a:solidFill>
              </a:rPr>
              <a:t>Explore options for increasing revenue ​</a:t>
            </a:r>
          </a:p>
          <a:p>
            <a:pPr marL="0" indent="0">
              <a:buNone/>
            </a:pPr>
            <a:endParaRPr lang="en-US" sz="3733">
              <a:solidFill>
                <a:schemeClr val="tx1">
                  <a:lumMod val="75000"/>
                </a:schemeClr>
              </a:solidFill>
            </a:endParaRPr>
          </a:p>
          <a:p>
            <a:pPr marL="0" indent="0">
              <a:buNone/>
            </a:pPr>
            <a:r>
              <a:rPr lang="en-US">
                <a:solidFill>
                  <a:schemeClr val="tx1">
                    <a:lumMod val="75000"/>
                  </a:schemeClr>
                </a:solidFill>
              </a:rPr>
              <a:t>Identify areas where additional research/exploration is desired​</a:t>
            </a:r>
          </a:p>
          <a:p>
            <a:pPr marL="0" indent="0">
              <a:buNone/>
            </a:pPr>
            <a:endParaRPr lang="en-US" sz="3733">
              <a:solidFill>
                <a:schemeClr val="tx1">
                  <a:lumMod val="75000"/>
                </a:schemeClr>
              </a:solidFill>
            </a:endParaRPr>
          </a:p>
          <a:p>
            <a:pPr marL="0" indent="0">
              <a:buNone/>
            </a:pPr>
            <a:r>
              <a:rPr lang="en-US">
                <a:solidFill>
                  <a:schemeClr val="tx1">
                    <a:lumMod val="75000"/>
                  </a:schemeClr>
                </a:solidFill>
              </a:rPr>
              <a:t>Return for future Board action on which options to pursue</a:t>
            </a:r>
            <a:r>
              <a:rPr lang="en-US" sz="1867">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endParaRPr lang="en-US" sz="1733" i="1">
              <a:solidFill>
                <a:schemeClr val="tx1">
                  <a:lumMod val="75000"/>
                </a:schemeClr>
              </a:solidFill>
            </a:endParaRPr>
          </a:p>
        </p:txBody>
      </p:sp>
      <p:sp>
        <p:nvSpPr>
          <p:cNvPr id="126" name="Google Shape;126;p17">
            <a:extLst>
              <a:ext uri="{FF2B5EF4-FFF2-40B4-BE49-F238E27FC236}">
                <a16:creationId xmlns:a16="http://schemas.microsoft.com/office/drawing/2014/main" id="{11471D0E-152C-6BEC-D9BC-D0C748772557}"/>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18</a:t>
            </a:fld>
            <a:endParaRPr kern="0">
              <a:solidFill>
                <a:srgbClr val="97ABBC"/>
              </a:solidFill>
            </a:endParaRPr>
          </a:p>
        </p:txBody>
      </p:sp>
      <p:grpSp>
        <p:nvGrpSpPr>
          <p:cNvPr id="2" name="Google Shape;914;p47">
            <a:extLst>
              <a:ext uri="{FF2B5EF4-FFF2-40B4-BE49-F238E27FC236}">
                <a16:creationId xmlns:a16="http://schemas.microsoft.com/office/drawing/2014/main" id="{376603CE-9544-392A-7380-65797BD0F154}"/>
              </a:ext>
            </a:extLst>
          </p:cNvPr>
          <p:cNvGrpSpPr/>
          <p:nvPr/>
        </p:nvGrpSpPr>
        <p:grpSpPr>
          <a:xfrm>
            <a:off x="5668791" y="5715564"/>
            <a:ext cx="601669" cy="577147"/>
            <a:chOff x="5241175" y="4959100"/>
            <a:chExt cx="539775" cy="517775"/>
          </a:xfrm>
        </p:grpSpPr>
        <p:sp>
          <p:nvSpPr>
            <p:cNvPr id="3" name="Google Shape;915;p47">
              <a:extLst>
                <a:ext uri="{FF2B5EF4-FFF2-40B4-BE49-F238E27FC236}">
                  <a16:creationId xmlns:a16="http://schemas.microsoft.com/office/drawing/2014/main" id="{C78A920B-5E83-9C29-D211-3EC538456A25}"/>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94C53D"/>
                </a:solidFill>
                <a:latin typeface="Arial"/>
                <a:cs typeface="Arial"/>
                <a:sym typeface="Arial"/>
              </a:endParaRPr>
            </a:p>
          </p:txBody>
        </p:sp>
        <p:sp>
          <p:nvSpPr>
            <p:cNvPr id="4" name="Google Shape;916;p47">
              <a:extLst>
                <a:ext uri="{FF2B5EF4-FFF2-40B4-BE49-F238E27FC236}">
                  <a16:creationId xmlns:a16="http://schemas.microsoft.com/office/drawing/2014/main" id="{FCC9FF65-857F-4A12-30EA-BFAB27D438F5}"/>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94C53D"/>
                </a:solidFill>
                <a:latin typeface="Arial"/>
                <a:cs typeface="Arial"/>
                <a:sym typeface="Arial"/>
              </a:endParaRPr>
            </a:p>
          </p:txBody>
        </p:sp>
        <p:sp>
          <p:nvSpPr>
            <p:cNvPr id="5" name="Google Shape;917;p47">
              <a:extLst>
                <a:ext uri="{FF2B5EF4-FFF2-40B4-BE49-F238E27FC236}">
                  <a16:creationId xmlns:a16="http://schemas.microsoft.com/office/drawing/2014/main" id="{5DA87C98-5A8F-DF1A-14BB-9FE53AA61086}"/>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94C53D"/>
                </a:solidFill>
                <a:latin typeface="Arial"/>
                <a:cs typeface="Arial"/>
                <a:sym typeface="Arial"/>
              </a:endParaRPr>
            </a:p>
          </p:txBody>
        </p:sp>
        <p:sp>
          <p:nvSpPr>
            <p:cNvPr id="6" name="Google Shape;918;p47">
              <a:extLst>
                <a:ext uri="{FF2B5EF4-FFF2-40B4-BE49-F238E27FC236}">
                  <a16:creationId xmlns:a16="http://schemas.microsoft.com/office/drawing/2014/main" id="{7F0F3B11-F49D-530A-DE4C-F0BB638F51D1}"/>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94C53D"/>
                </a:solidFill>
                <a:latin typeface="Arial"/>
                <a:cs typeface="Arial"/>
                <a:sym typeface="Arial"/>
              </a:endParaRPr>
            </a:p>
          </p:txBody>
        </p:sp>
        <p:sp>
          <p:nvSpPr>
            <p:cNvPr id="7" name="Google Shape;919;p47">
              <a:extLst>
                <a:ext uri="{FF2B5EF4-FFF2-40B4-BE49-F238E27FC236}">
                  <a16:creationId xmlns:a16="http://schemas.microsoft.com/office/drawing/2014/main" id="{A58DF010-D8D1-9662-7C52-E34FAD42C73E}"/>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94C53D"/>
                </a:solidFill>
                <a:latin typeface="Arial"/>
                <a:cs typeface="Arial"/>
                <a:sym typeface="Arial"/>
              </a:endParaRPr>
            </a:p>
          </p:txBody>
        </p:sp>
        <p:sp>
          <p:nvSpPr>
            <p:cNvPr id="8" name="Google Shape;920;p47">
              <a:extLst>
                <a:ext uri="{FF2B5EF4-FFF2-40B4-BE49-F238E27FC236}">
                  <a16:creationId xmlns:a16="http://schemas.microsoft.com/office/drawing/2014/main" id="{BA77FBB4-9926-9936-09C3-7AEE4EB7970A}"/>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94C53D"/>
                </a:solidFill>
                <a:latin typeface="Arial"/>
                <a:cs typeface="Arial"/>
                <a:sym typeface="Arial"/>
              </a:endParaRPr>
            </a:p>
          </p:txBody>
        </p:sp>
      </p:grpSp>
      <p:grpSp>
        <p:nvGrpSpPr>
          <p:cNvPr id="9" name="Google Shape;914;p47">
            <a:extLst>
              <a:ext uri="{FF2B5EF4-FFF2-40B4-BE49-F238E27FC236}">
                <a16:creationId xmlns:a16="http://schemas.microsoft.com/office/drawing/2014/main" id="{AD531A32-F327-53D4-D605-E61CD27A62C5}"/>
              </a:ext>
            </a:extLst>
          </p:cNvPr>
          <p:cNvGrpSpPr/>
          <p:nvPr/>
        </p:nvGrpSpPr>
        <p:grpSpPr>
          <a:xfrm>
            <a:off x="1191600" y="2097255"/>
            <a:ext cx="751624" cy="718547"/>
            <a:chOff x="5241175" y="4959100"/>
            <a:chExt cx="539775" cy="517775"/>
          </a:xfrm>
          <a:solidFill>
            <a:srgbClr val="94C53D"/>
          </a:solidFill>
        </p:grpSpPr>
        <p:sp>
          <p:nvSpPr>
            <p:cNvPr id="10" name="Google Shape;915;p47">
              <a:extLst>
                <a:ext uri="{FF2B5EF4-FFF2-40B4-BE49-F238E27FC236}">
                  <a16:creationId xmlns:a16="http://schemas.microsoft.com/office/drawing/2014/main" id="{260FE7C0-4D84-5292-BEF1-AC9FB5D47E09}"/>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16;p47">
              <a:extLst>
                <a:ext uri="{FF2B5EF4-FFF2-40B4-BE49-F238E27FC236}">
                  <a16:creationId xmlns:a16="http://schemas.microsoft.com/office/drawing/2014/main" id="{5B675E03-9288-1481-AA2E-42D610A3A27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17;p47">
              <a:extLst>
                <a:ext uri="{FF2B5EF4-FFF2-40B4-BE49-F238E27FC236}">
                  <a16:creationId xmlns:a16="http://schemas.microsoft.com/office/drawing/2014/main" id="{9AD497FF-21FE-A926-A2F2-641A180A1AD4}"/>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18;p47">
              <a:extLst>
                <a:ext uri="{FF2B5EF4-FFF2-40B4-BE49-F238E27FC236}">
                  <a16:creationId xmlns:a16="http://schemas.microsoft.com/office/drawing/2014/main" id="{134846DA-B544-734B-E15C-4FB9C3DC3051}"/>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19;p47">
              <a:extLst>
                <a:ext uri="{FF2B5EF4-FFF2-40B4-BE49-F238E27FC236}">
                  <a16:creationId xmlns:a16="http://schemas.microsoft.com/office/drawing/2014/main" id="{CF8977C4-341E-DF75-BE76-07A17A3F5811}"/>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20;p47">
              <a:extLst>
                <a:ext uri="{FF2B5EF4-FFF2-40B4-BE49-F238E27FC236}">
                  <a16:creationId xmlns:a16="http://schemas.microsoft.com/office/drawing/2014/main" id="{8B719C06-FB78-6AB4-3C6D-4673621AF3C8}"/>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 name="Google Shape;835;p47">
            <a:extLst>
              <a:ext uri="{FF2B5EF4-FFF2-40B4-BE49-F238E27FC236}">
                <a16:creationId xmlns:a16="http://schemas.microsoft.com/office/drawing/2014/main" id="{5326873D-8549-DF14-11D5-3F070CE8DCE8}"/>
              </a:ext>
            </a:extLst>
          </p:cNvPr>
          <p:cNvGrpSpPr/>
          <p:nvPr/>
        </p:nvGrpSpPr>
        <p:grpSpPr>
          <a:xfrm>
            <a:off x="1228240" y="3249300"/>
            <a:ext cx="531288" cy="590440"/>
            <a:chOff x="3294650" y="3652450"/>
            <a:chExt cx="388350" cy="405450"/>
          </a:xfrm>
          <a:solidFill>
            <a:srgbClr val="E35A25"/>
          </a:solidFill>
        </p:grpSpPr>
        <p:sp>
          <p:nvSpPr>
            <p:cNvPr id="17" name="Google Shape;836;p47">
              <a:extLst>
                <a:ext uri="{FF2B5EF4-FFF2-40B4-BE49-F238E27FC236}">
                  <a16:creationId xmlns:a16="http://schemas.microsoft.com/office/drawing/2014/main" id="{F2BD9091-9329-9C56-B6F2-6D8CD639A469}"/>
                </a:ext>
              </a:extLst>
            </p:cNvPr>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37;p47">
              <a:extLst>
                <a:ext uri="{FF2B5EF4-FFF2-40B4-BE49-F238E27FC236}">
                  <a16:creationId xmlns:a16="http://schemas.microsoft.com/office/drawing/2014/main" id="{5EFA4C8F-F7E6-4E0E-DC88-5688F767C1DB}"/>
                </a:ext>
              </a:extLst>
            </p:cNvPr>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838;p47">
              <a:extLst>
                <a:ext uri="{FF2B5EF4-FFF2-40B4-BE49-F238E27FC236}">
                  <a16:creationId xmlns:a16="http://schemas.microsoft.com/office/drawing/2014/main" id="{84280AA6-92BB-50A0-9573-631722F6577B}"/>
                </a:ext>
              </a:extLst>
            </p:cNvPr>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676;p47">
            <a:extLst>
              <a:ext uri="{FF2B5EF4-FFF2-40B4-BE49-F238E27FC236}">
                <a16:creationId xmlns:a16="http://schemas.microsoft.com/office/drawing/2014/main" id="{9C87BC56-68DA-19EE-9AB5-C1BF130A8867}"/>
              </a:ext>
            </a:extLst>
          </p:cNvPr>
          <p:cNvGrpSpPr/>
          <p:nvPr/>
        </p:nvGrpSpPr>
        <p:grpSpPr>
          <a:xfrm>
            <a:off x="1161229" y="4363743"/>
            <a:ext cx="599643" cy="774181"/>
            <a:chOff x="4636075" y="261925"/>
            <a:chExt cx="401800" cy="475050"/>
          </a:xfrm>
          <a:solidFill>
            <a:schemeClr val="accent1"/>
          </a:solidFill>
        </p:grpSpPr>
        <p:sp>
          <p:nvSpPr>
            <p:cNvPr id="21" name="Google Shape;677;p47">
              <a:extLst>
                <a:ext uri="{FF2B5EF4-FFF2-40B4-BE49-F238E27FC236}">
                  <a16:creationId xmlns:a16="http://schemas.microsoft.com/office/drawing/2014/main" id="{74FB4DF1-EFEB-8E80-D091-DBDC22CE46A5}"/>
                </a:ext>
              </a:extLst>
            </p:cNvPr>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678;p47">
              <a:extLst>
                <a:ext uri="{FF2B5EF4-FFF2-40B4-BE49-F238E27FC236}">
                  <a16:creationId xmlns:a16="http://schemas.microsoft.com/office/drawing/2014/main" id="{3C3AC7A1-42C5-5537-07C1-126A461C0C6F}"/>
                </a:ext>
              </a:extLst>
            </p:cNvPr>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79;p47">
              <a:extLst>
                <a:ext uri="{FF2B5EF4-FFF2-40B4-BE49-F238E27FC236}">
                  <a16:creationId xmlns:a16="http://schemas.microsoft.com/office/drawing/2014/main" id="{A1E9407E-F115-D593-9AD6-19C287914F80}"/>
                </a:ext>
              </a:extLst>
            </p:cNvPr>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80;p47">
              <a:extLst>
                <a:ext uri="{FF2B5EF4-FFF2-40B4-BE49-F238E27FC236}">
                  <a16:creationId xmlns:a16="http://schemas.microsoft.com/office/drawing/2014/main" id="{D9F40EAA-ADBF-A261-45C7-DBA357DD6113}"/>
                </a:ext>
              </a:extLst>
            </p:cNvPr>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871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381F3DF5-D11B-96DE-DB27-A6F0EBD7BF52}"/>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35DE3E66-B5D0-2CBA-B7A1-F0BC110E7750}"/>
              </a:ext>
            </a:extLst>
          </p:cNvPr>
          <p:cNvSpPr txBox="1">
            <a:spLocks noGrp="1"/>
          </p:cNvSpPr>
          <p:nvPr>
            <p:ph type="title"/>
          </p:nvPr>
        </p:nvSpPr>
        <p:spPr>
          <a:prstGeom prst="rect">
            <a:avLst/>
          </a:prstGeom>
        </p:spPr>
        <p:txBody>
          <a:bodyPr spcFirstLastPara="1" wrap="square" lIns="121900" tIns="121900" rIns="121900" bIns="121900" anchor="b" anchorCtr="0">
            <a:noAutofit/>
          </a:bodyPr>
          <a:lstStyle/>
          <a:p>
            <a:r>
              <a:rPr lang="en" sz="3733"/>
              <a:t>Looking at each option</a:t>
            </a:r>
            <a:endParaRPr sz="3733"/>
          </a:p>
        </p:txBody>
      </p:sp>
      <p:sp>
        <p:nvSpPr>
          <p:cNvPr id="125" name="Google Shape;125;p17">
            <a:extLst>
              <a:ext uri="{FF2B5EF4-FFF2-40B4-BE49-F238E27FC236}">
                <a16:creationId xmlns:a16="http://schemas.microsoft.com/office/drawing/2014/main" id="{4B925AF1-CE30-5B89-2FEF-87BD3369053F}"/>
              </a:ext>
            </a:extLst>
          </p:cNvPr>
          <p:cNvSpPr txBox="1">
            <a:spLocks noGrp="1"/>
          </p:cNvSpPr>
          <p:nvPr>
            <p:ph type="body" idx="4294967295"/>
          </p:nvPr>
        </p:nvSpPr>
        <p:spPr>
          <a:xfrm>
            <a:off x="1191601" y="1621052"/>
            <a:ext cx="8958489" cy="4946801"/>
          </a:xfrm>
          <a:prstGeom prst="rect">
            <a:avLst/>
          </a:prstGeom>
        </p:spPr>
        <p:txBody>
          <a:bodyPr spcFirstLastPara="1" wrap="square" lIns="121900" tIns="121900" rIns="121900" bIns="121900" anchor="t" anchorCtr="0">
            <a:noAutofit/>
          </a:bodyPr>
          <a:lstStyle/>
          <a:p>
            <a:pPr marL="457189" indent="-457189">
              <a:buFont typeface="Arial" panose="020B0604020202020204" pitchFamily="34" charset="0"/>
              <a:buChar char="•"/>
            </a:pPr>
            <a:r>
              <a:rPr lang="en-US" sz="1867">
                <a:solidFill>
                  <a:schemeClr val="tx1">
                    <a:lumMod val="75000"/>
                  </a:schemeClr>
                </a:solidFill>
              </a:rPr>
              <a:t>How the funding mechanism works​</a:t>
            </a:r>
          </a:p>
          <a:p>
            <a:pPr marL="457189" indent="-457189">
              <a:buFont typeface="Arial" panose="020B0604020202020204" pitchFamily="34" charset="0"/>
              <a:buChar char="•"/>
            </a:pPr>
            <a:r>
              <a:rPr lang="en-US" sz="1867">
                <a:solidFill>
                  <a:schemeClr val="tx1">
                    <a:lumMod val="75000"/>
                  </a:schemeClr>
                </a:solidFill>
              </a:rPr>
              <a:t>Current funding levels for YoloTD​</a:t>
            </a:r>
          </a:p>
          <a:p>
            <a:pPr marL="457189" indent="-457189">
              <a:buFont typeface="Arial" panose="020B0604020202020204" pitchFamily="34" charset="0"/>
              <a:buChar char="•"/>
            </a:pPr>
            <a:r>
              <a:rPr lang="en-US" sz="1867">
                <a:solidFill>
                  <a:schemeClr val="tx1">
                    <a:lumMod val="75000"/>
                  </a:schemeClr>
                </a:solidFill>
              </a:rPr>
              <a:t>What is the range of additional funding YoloTD could receive? ​Would it contribute meaningfully to closing the deficit?​</a:t>
            </a:r>
          </a:p>
          <a:p>
            <a:pPr marL="457189" indent="-457189">
              <a:buFont typeface="Arial" panose="020B0604020202020204" pitchFamily="34" charset="0"/>
              <a:buChar char="•"/>
            </a:pPr>
            <a:r>
              <a:rPr lang="en-US" sz="1867">
                <a:solidFill>
                  <a:schemeClr val="tx1">
                    <a:lumMod val="75000"/>
                  </a:schemeClr>
                </a:solidFill>
              </a:rPr>
              <a:t>What is the process for getting additional funding?</a:t>
            </a:r>
          </a:p>
          <a:p>
            <a:pPr marL="457189" indent="-457189">
              <a:buFont typeface="Arial" panose="020B0604020202020204" pitchFamily="34" charset="0"/>
              <a:buChar char="•"/>
            </a:pPr>
            <a:r>
              <a:rPr lang="en-US" sz="1867">
                <a:solidFill>
                  <a:schemeClr val="tx1"/>
                </a:solidFill>
              </a:rPr>
              <a:t>Potential next steps​</a:t>
            </a:r>
          </a:p>
          <a:p>
            <a:pPr marL="0" indent="0">
              <a:buNone/>
            </a:pPr>
            <a:endParaRPr lang="en-US" sz="1333" b="1">
              <a:solidFill>
                <a:srgbClr val="94C53D"/>
              </a:solidFill>
            </a:endParaRPr>
          </a:p>
          <a:p>
            <a:pPr marL="0" indent="0">
              <a:buNone/>
            </a:pPr>
            <a:r>
              <a:rPr lang="en-US" sz="2133" b="1">
                <a:solidFill>
                  <a:schemeClr val="accent1"/>
                </a:solidFill>
              </a:rPr>
              <a:t>Qualitative scoring:</a:t>
            </a:r>
          </a:p>
          <a:p>
            <a:pPr marL="457189" indent="-457189">
              <a:buFont typeface="Arial" panose="020B0604020202020204" pitchFamily="34" charset="0"/>
              <a:buChar char="•"/>
            </a:pPr>
            <a:endParaRPr lang="en-US" sz="2133" b="1">
              <a:solidFill>
                <a:srgbClr val="94C53D"/>
              </a:solidFill>
            </a:endParaRPr>
          </a:p>
          <a:p>
            <a:pPr marL="0" indent="0">
              <a:buNone/>
            </a:pPr>
            <a:r>
              <a:rPr lang="en-US" sz="1733">
                <a:solidFill>
                  <a:schemeClr val="tx1">
                    <a:lumMod val="75000"/>
                  </a:schemeClr>
                </a:solidFill>
              </a:rPr>
              <a:t>​</a:t>
            </a:r>
          </a:p>
          <a:p>
            <a:pPr marL="0" indent="0">
              <a:buNone/>
            </a:pPr>
            <a:endParaRPr lang="en-US" sz="1733">
              <a:solidFill>
                <a:schemeClr val="tx1">
                  <a:lumMod val="75000"/>
                </a:schemeClr>
              </a:solidFill>
            </a:endParaRPr>
          </a:p>
          <a:p>
            <a:pPr marL="0" indent="0">
              <a:buNone/>
            </a:pPr>
            <a:r>
              <a:rPr lang="en-US" sz="1733">
                <a:solidFill>
                  <a:schemeClr val="tx1">
                    <a:lumMod val="75000"/>
                  </a:schemeClr>
                </a:solidFill>
              </a:rPr>
              <a:t>​</a:t>
            </a:r>
            <a:endParaRPr lang="en-US" sz="1733" i="1">
              <a:solidFill>
                <a:schemeClr val="tx1">
                  <a:lumMod val="75000"/>
                </a:schemeClr>
              </a:solidFill>
            </a:endParaRPr>
          </a:p>
        </p:txBody>
      </p:sp>
      <p:sp>
        <p:nvSpPr>
          <p:cNvPr id="126" name="Google Shape;126;p17">
            <a:extLst>
              <a:ext uri="{FF2B5EF4-FFF2-40B4-BE49-F238E27FC236}">
                <a16:creationId xmlns:a16="http://schemas.microsoft.com/office/drawing/2014/main" id="{15B44FC9-94EC-5A0F-FC75-7C4224A6F29A}"/>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19</a:t>
            </a:fld>
            <a:endParaRPr kern="0">
              <a:solidFill>
                <a:srgbClr val="97ABBC"/>
              </a:solidFill>
            </a:endParaRPr>
          </a:p>
        </p:txBody>
      </p:sp>
      <p:sp>
        <p:nvSpPr>
          <p:cNvPr id="4" name="Rectangle 1">
            <a:extLst>
              <a:ext uri="{FF2B5EF4-FFF2-40B4-BE49-F238E27FC236}">
                <a16:creationId xmlns:a16="http://schemas.microsoft.com/office/drawing/2014/main" id="{1B3E60A8-2F4E-48C2-E10D-DD2CD3B3B6AF}"/>
              </a:ext>
            </a:extLst>
          </p:cNvPr>
          <p:cNvSpPr>
            <a:spLocks noChangeArrowheads="1"/>
          </p:cNvSpPr>
          <p:nvPr/>
        </p:nvSpPr>
        <p:spPr bwMode="auto">
          <a:xfrm>
            <a:off x="1" y="-205217"/>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buClr>
                <a:srgbClr val="000000"/>
              </a:buClr>
            </a:pPr>
            <a:endParaRPr lang="en-US" sz="1867" kern="0">
              <a:solidFill>
                <a:srgbClr val="000000"/>
              </a:solidFill>
              <a:latin typeface="Arial"/>
              <a:cs typeface="Arial"/>
              <a:sym typeface="Arial"/>
            </a:endParaRPr>
          </a:p>
        </p:txBody>
      </p:sp>
      <p:grpSp>
        <p:nvGrpSpPr>
          <p:cNvPr id="14" name="Group 13">
            <a:extLst>
              <a:ext uri="{FF2B5EF4-FFF2-40B4-BE49-F238E27FC236}">
                <a16:creationId xmlns:a16="http://schemas.microsoft.com/office/drawing/2014/main" id="{465F823B-E059-3EB6-641F-25F15594C77B}"/>
              </a:ext>
            </a:extLst>
          </p:cNvPr>
          <p:cNvGrpSpPr/>
          <p:nvPr/>
        </p:nvGrpSpPr>
        <p:grpSpPr>
          <a:xfrm>
            <a:off x="2105805" y="4435851"/>
            <a:ext cx="8173700" cy="2189682"/>
            <a:chOff x="1579353" y="3326887"/>
            <a:chExt cx="6130275" cy="1642261"/>
          </a:xfrm>
        </p:grpSpPr>
        <p:sp>
          <p:nvSpPr>
            <p:cNvPr id="2" name="TextBox 13">
              <a:extLst>
                <a:ext uri="{FF2B5EF4-FFF2-40B4-BE49-F238E27FC236}">
                  <a16:creationId xmlns:a16="http://schemas.microsoft.com/office/drawing/2014/main" id="{A3420189-21F3-26AA-EEBA-0B0027C86FD3}"/>
                </a:ext>
              </a:extLst>
            </p:cNvPr>
            <p:cNvSpPr txBox="1"/>
            <p:nvPr/>
          </p:nvSpPr>
          <p:spPr>
            <a:xfrm>
              <a:off x="3009402" y="3518051"/>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POLITICAL FEASIBILITY</a:t>
              </a:r>
            </a:p>
          </p:txBody>
        </p:sp>
        <p:sp>
          <p:nvSpPr>
            <p:cNvPr id="3" name="TextBox 14">
              <a:extLst>
                <a:ext uri="{FF2B5EF4-FFF2-40B4-BE49-F238E27FC236}">
                  <a16:creationId xmlns:a16="http://schemas.microsoft.com/office/drawing/2014/main" id="{9C6C8196-30C9-2EEC-AEC3-223B7E7831C7}"/>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5" name="TextBox 16">
              <a:extLst>
                <a:ext uri="{FF2B5EF4-FFF2-40B4-BE49-F238E27FC236}">
                  <a16:creationId xmlns:a16="http://schemas.microsoft.com/office/drawing/2014/main" id="{79892920-BA13-05E7-4D45-9F2C1853C5D3}"/>
                </a:ext>
              </a:extLst>
            </p:cNvPr>
            <p:cNvSpPr txBox="1"/>
            <p:nvPr/>
          </p:nvSpPr>
          <p:spPr>
            <a:xfrm>
              <a:off x="6160632" y="3326887"/>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REVENUE GENERATION POTENTIAL</a:t>
              </a:r>
            </a:p>
          </p:txBody>
        </p:sp>
        <p:sp>
          <p:nvSpPr>
            <p:cNvPr id="6" name="Rectangle 5">
              <a:extLst>
                <a:ext uri="{FF2B5EF4-FFF2-40B4-BE49-F238E27FC236}">
                  <a16:creationId xmlns:a16="http://schemas.microsoft.com/office/drawing/2014/main" id="{20A26028-E834-2BCD-57E3-78A963912CE8}"/>
                </a:ext>
              </a:extLst>
            </p:cNvPr>
            <p:cNvSpPr/>
            <p:nvPr/>
          </p:nvSpPr>
          <p:spPr>
            <a:xfrm>
              <a:off x="3036021" y="4075889"/>
              <a:ext cx="1495758" cy="552525"/>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7" name="Rectangle 6">
              <a:extLst>
                <a:ext uri="{FF2B5EF4-FFF2-40B4-BE49-F238E27FC236}">
                  <a16:creationId xmlns:a16="http://schemas.microsoft.com/office/drawing/2014/main" id="{18EFB8A8-738F-61FF-C3AA-2EC8C83826CA}"/>
                </a:ext>
              </a:extLst>
            </p:cNvPr>
            <p:cNvSpPr/>
            <p:nvPr/>
          </p:nvSpPr>
          <p:spPr>
            <a:xfrm>
              <a:off x="4585017" y="4075889"/>
              <a:ext cx="1495758" cy="554138"/>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8" name="Rectangle 7">
              <a:extLst>
                <a:ext uri="{FF2B5EF4-FFF2-40B4-BE49-F238E27FC236}">
                  <a16:creationId xmlns:a16="http://schemas.microsoft.com/office/drawing/2014/main" id="{BD00FFCE-66CF-C0D1-1CBA-2DC9EE7D093D}"/>
                </a:ext>
              </a:extLst>
            </p:cNvPr>
            <p:cNvSpPr/>
            <p:nvPr/>
          </p:nvSpPr>
          <p:spPr>
            <a:xfrm>
              <a:off x="6134013" y="4075888"/>
              <a:ext cx="1495758" cy="546903"/>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9" name="TextBox 13">
              <a:extLst>
                <a:ext uri="{FF2B5EF4-FFF2-40B4-BE49-F238E27FC236}">
                  <a16:creationId xmlns:a16="http://schemas.microsoft.com/office/drawing/2014/main" id="{991F50D4-4528-FBFD-E0A0-EBF7F4937864}"/>
                </a:ext>
              </a:extLst>
            </p:cNvPr>
            <p:cNvSpPr txBox="1"/>
            <p:nvPr/>
          </p:nvSpPr>
          <p:spPr>
            <a:xfrm>
              <a:off x="1579353" y="4026173"/>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600" b="1" u="sng">
                  <a:solidFill>
                    <a:srgbClr val="E35A25"/>
                  </a:solidFill>
                  <a:latin typeface="Arial"/>
                  <a:sym typeface="Arial"/>
                </a:rPr>
                <a:t>EXAMPLE</a:t>
              </a:r>
              <a:endParaRPr lang="en-US" sz="1600" b="1">
                <a:solidFill>
                  <a:srgbClr val="E35A25"/>
                </a:solidFill>
                <a:latin typeface="Arial"/>
                <a:sym typeface="Arial"/>
              </a:endParaRPr>
            </a:p>
            <a:p>
              <a:pPr defTabSz="1219170">
                <a:buClr>
                  <a:srgbClr val="000000"/>
                </a:buClr>
              </a:pPr>
              <a:r>
                <a:rPr lang="en-US" sz="1600" b="1">
                  <a:solidFill>
                    <a:srgbClr val="E35A25"/>
                  </a:solidFill>
                  <a:latin typeface="Arial"/>
                  <a:sym typeface="Arial"/>
                </a:rPr>
                <a:t>SELL COOKIES </a:t>
              </a:r>
            </a:p>
            <a:p>
              <a:pPr defTabSz="1219170">
                <a:buClr>
                  <a:srgbClr val="000000"/>
                </a:buClr>
              </a:pPr>
              <a:r>
                <a:rPr lang="en-US" sz="1600" b="1">
                  <a:solidFill>
                    <a:srgbClr val="E35A25"/>
                  </a:solidFill>
                  <a:latin typeface="Arial"/>
                  <a:sym typeface="Arial"/>
                </a:rPr>
                <a:t>AT BUS STOPS</a:t>
              </a:r>
            </a:p>
          </p:txBody>
        </p:sp>
        <p:sp>
          <p:nvSpPr>
            <p:cNvPr id="11" name="TextBox 10">
              <a:extLst>
                <a:ext uri="{FF2B5EF4-FFF2-40B4-BE49-F238E27FC236}">
                  <a16:creationId xmlns:a16="http://schemas.microsoft.com/office/drawing/2014/main" id="{599E5218-3DD1-5B17-F0AA-81B3336BCAD7}"/>
                </a:ext>
              </a:extLst>
            </p:cNvPr>
            <p:cNvSpPr txBox="1"/>
            <p:nvPr/>
          </p:nvSpPr>
          <p:spPr>
            <a:xfrm>
              <a:off x="3345329" y="4684406"/>
              <a:ext cx="877141" cy="284742"/>
            </a:xfrm>
            <a:prstGeom prst="rect">
              <a:avLst/>
            </a:prstGeom>
            <a:noFill/>
          </p:spPr>
          <p:txBody>
            <a:bodyPr wrap="square" rtlCol="0">
              <a:spAutoFit/>
            </a:bodyPr>
            <a:lstStyle/>
            <a:p>
              <a:pPr algn="ctr" defTabSz="1219170">
                <a:buClr>
                  <a:srgbClr val="000000"/>
                </a:buClr>
              </a:pPr>
              <a:r>
                <a:rPr lang="en-US" sz="1867" b="1" kern="0">
                  <a:solidFill>
                    <a:srgbClr val="7ECEFD">
                      <a:lumMod val="50000"/>
                    </a:srgbClr>
                  </a:solidFill>
                  <a:latin typeface="Arial"/>
                  <a:cs typeface="Arial"/>
                  <a:sym typeface="Arial"/>
                </a:rPr>
                <a:t>High</a:t>
              </a:r>
            </a:p>
          </p:txBody>
        </p:sp>
        <p:sp>
          <p:nvSpPr>
            <p:cNvPr id="12" name="TextBox 11">
              <a:extLst>
                <a:ext uri="{FF2B5EF4-FFF2-40B4-BE49-F238E27FC236}">
                  <a16:creationId xmlns:a16="http://schemas.microsoft.com/office/drawing/2014/main" id="{5A947610-88FA-5CB2-3AF0-2A2B91FFD2DD}"/>
                </a:ext>
              </a:extLst>
            </p:cNvPr>
            <p:cNvSpPr txBox="1"/>
            <p:nvPr/>
          </p:nvSpPr>
          <p:spPr>
            <a:xfrm>
              <a:off x="6614022" y="4669017"/>
              <a:ext cx="642215" cy="284742"/>
            </a:xfrm>
            <a:prstGeom prst="rect">
              <a:avLst/>
            </a:prstGeom>
            <a:noFill/>
          </p:spPr>
          <p:txBody>
            <a:bodyPr wrap="square" rtlCol="0">
              <a:spAutoFit/>
            </a:bodyPr>
            <a:lstStyle/>
            <a:p>
              <a:pPr algn="ctr" defTabSz="1219170">
                <a:buClr>
                  <a:srgbClr val="000000"/>
                </a:buClr>
              </a:pPr>
              <a:r>
                <a:rPr lang="en-US" sz="1867" b="1" kern="0">
                  <a:ln>
                    <a:solidFill>
                      <a:srgbClr val="7ECEFD">
                        <a:lumMod val="60000"/>
                        <a:lumOff val="40000"/>
                      </a:srgbClr>
                    </a:solidFill>
                  </a:ln>
                  <a:solidFill>
                    <a:srgbClr val="0A72BA">
                      <a:lumMod val="20000"/>
                      <a:lumOff val="80000"/>
                    </a:srgbClr>
                  </a:solidFill>
                  <a:latin typeface="Arial"/>
                  <a:cs typeface="Arial"/>
                  <a:sym typeface="Arial"/>
                </a:rPr>
                <a:t>Low</a:t>
              </a:r>
            </a:p>
          </p:txBody>
        </p:sp>
        <p:sp>
          <p:nvSpPr>
            <p:cNvPr id="13" name="TextBox 12">
              <a:extLst>
                <a:ext uri="{FF2B5EF4-FFF2-40B4-BE49-F238E27FC236}">
                  <a16:creationId xmlns:a16="http://schemas.microsoft.com/office/drawing/2014/main" id="{B43FB01C-AF6A-2506-7A4A-5B380CE28718}"/>
                </a:ext>
              </a:extLst>
            </p:cNvPr>
            <p:cNvSpPr txBox="1"/>
            <p:nvPr/>
          </p:nvSpPr>
          <p:spPr>
            <a:xfrm>
              <a:off x="4744446" y="4684405"/>
              <a:ext cx="1176899" cy="284742"/>
            </a:xfrm>
            <a:prstGeom prst="rect">
              <a:avLst/>
            </a:prstGeom>
            <a:noFill/>
          </p:spPr>
          <p:txBody>
            <a:bodyPr wrap="square" rtlCol="0">
              <a:spAutoFit/>
            </a:bodyPr>
            <a:lstStyle/>
            <a:p>
              <a:pPr algn="ctr" defTabSz="1219170">
                <a:buClr>
                  <a:srgbClr val="000000"/>
                </a:buClr>
              </a:pPr>
              <a:r>
                <a:rPr lang="en-US" sz="1867" b="1" kern="0">
                  <a:solidFill>
                    <a:srgbClr val="0A72BA">
                      <a:lumMod val="60000"/>
                      <a:lumOff val="40000"/>
                    </a:srgbClr>
                  </a:solidFill>
                  <a:latin typeface="Arial"/>
                  <a:cs typeface="Arial"/>
                  <a:sym typeface="Arial"/>
                </a:rPr>
                <a:t>Medium</a:t>
              </a:r>
            </a:p>
          </p:txBody>
        </p:sp>
      </p:grpSp>
    </p:spTree>
    <p:extLst>
      <p:ext uri="{BB962C8B-B14F-4D97-AF65-F5344CB8AC3E}">
        <p14:creationId xmlns:p14="http://schemas.microsoft.com/office/powerpoint/2010/main" val="78453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721360" y="3500420"/>
            <a:ext cx="10086070" cy="2868707"/>
          </a:xfrm>
          <a:prstGeom prst="rect">
            <a:avLst/>
          </a:prstGeom>
        </p:spPr>
        <p:txBody>
          <a:bodyPr spcFirstLastPara="1" wrap="square" lIns="121900" tIns="121900" rIns="121900" bIns="121900" anchor="t" anchorCtr="0">
            <a:noAutofit/>
          </a:bodyPr>
          <a:lstStyle/>
          <a:p>
            <a:pPr>
              <a:lnSpc>
                <a:spcPct val="150000"/>
              </a:lnSpc>
            </a:pPr>
            <a:r>
              <a:rPr lang="en-US" sz="2200" dirty="0">
                <a:solidFill>
                  <a:schemeClr val="bg2"/>
                </a:solidFill>
                <a:latin typeface="Raleway"/>
              </a:rPr>
              <a:t>Agenda Item 1 : </a:t>
            </a:r>
            <a:r>
              <a:rPr lang="en-US" sz="2200" dirty="0">
                <a:solidFill>
                  <a:schemeClr val="accent1"/>
                </a:solidFill>
                <a:latin typeface="Raleway"/>
              </a:rPr>
              <a:t>Call to Order/Roll Call</a:t>
            </a:r>
            <a:br>
              <a:rPr lang="en-US" sz="2200" dirty="0">
                <a:latin typeface="Raleway" pitchFamily="2" charset="0"/>
              </a:rPr>
            </a:br>
            <a:r>
              <a:rPr lang="en-US" sz="2200" dirty="0">
                <a:solidFill>
                  <a:schemeClr val="bg2"/>
                </a:solidFill>
                <a:latin typeface="Raleway"/>
              </a:rPr>
              <a:t>Agenda Item 2:</a:t>
            </a:r>
            <a:r>
              <a:rPr lang="en-US" sz="2200" dirty="0">
                <a:solidFill>
                  <a:schemeClr val="accent1"/>
                </a:solidFill>
                <a:latin typeface="Raleway"/>
              </a:rPr>
              <a:t> Approve Agenda for Feb 9, 2026, Meeting</a:t>
            </a:r>
            <a:br>
              <a:rPr lang="en-US" sz="2200" dirty="0">
                <a:solidFill>
                  <a:schemeClr val="accent1"/>
                </a:solidFill>
                <a:latin typeface="Raleway"/>
              </a:rPr>
            </a:br>
            <a:r>
              <a:rPr lang="en-US" sz="2200" dirty="0">
                <a:solidFill>
                  <a:schemeClr val="bg2"/>
                </a:solidFill>
                <a:latin typeface="Raleway"/>
              </a:rPr>
              <a:t>Agenda Item 3:</a:t>
            </a:r>
            <a:r>
              <a:rPr lang="en-US" sz="2200" dirty="0">
                <a:solidFill>
                  <a:schemeClr val="accent1"/>
                </a:solidFill>
                <a:latin typeface="Raleway"/>
              </a:rPr>
              <a:t> General Public Comments </a:t>
            </a:r>
            <a:br>
              <a:rPr lang="en-US" sz="2200" dirty="0">
                <a:latin typeface="Raleway"/>
              </a:rPr>
            </a:br>
            <a:br>
              <a:rPr lang="en-US" sz="2200" dirty="0">
                <a:latin typeface="Arial Black"/>
              </a:rPr>
            </a:br>
            <a:br>
              <a:rPr lang="en-US" sz="2200" dirty="0">
                <a:latin typeface="Raleway" pitchFamily="2" charset="0"/>
              </a:rPr>
            </a:br>
            <a:br>
              <a:rPr lang="en-US" sz="2200" dirty="0">
                <a:latin typeface="Raleway"/>
              </a:rPr>
            </a:br>
            <a:endParaRPr lang="en-US" sz="2200" dirty="0">
              <a:solidFill>
                <a:schemeClr val="accent2"/>
              </a:solidFill>
            </a:endParaRPr>
          </a:p>
        </p:txBody>
      </p:sp>
      <p:pic>
        <p:nvPicPr>
          <p:cNvPr id="7" name="Picture 6" descr="A bus on the street&#10;&#10;Description automatically generated">
            <a:extLst>
              <a:ext uri="{FF2B5EF4-FFF2-40B4-BE49-F238E27FC236}">
                <a16:creationId xmlns:a16="http://schemas.microsoft.com/office/drawing/2014/main" id="{BE56AFC2-0819-D0DD-67B2-496C47E5AF1E}"/>
              </a:ext>
            </a:extLst>
          </p:cNvPr>
          <p:cNvPicPr>
            <a:picLocks noChangeAspect="1"/>
          </p:cNvPicPr>
          <p:nvPr/>
        </p:nvPicPr>
        <p:blipFill rotWithShape="1">
          <a:blip r:embed="rId3"/>
          <a:srcRect l="12173" t="35111" b="21778"/>
          <a:stretch/>
        </p:blipFill>
        <p:spPr>
          <a:xfrm>
            <a:off x="721359" y="264160"/>
            <a:ext cx="9034780" cy="2956560"/>
          </a:xfrm>
          <a:prstGeom prst="rect">
            <a:avLst/>
          </a:prstGeom>
        </p:spPr>
      </p:pic>
      <p:sp>
        <p:nvSpPr>
          <p:cNvPr id="2" name="Google Shape;106;p14">
            <a:extLst>
              <a:ext uri="{FF2B5EF4-FFF2-40B4-BE49-F238E27FC236}">
                <a16:creationId xmlns:a16="http://schemas.microsoft.com/office/drawing/2014/main" id="{05AE4E31-0EC7-F725-9140-BF4DD7773A68}"/>
              </a:ext>
            </a:extLst>
          </p:cNvPr>
          <p:cNvSpPr txBox="1">
            <a:spLocks/>
          </p:cNvSpPr>
          <p:nvPr/>
        </p:nvSpPr>
        <p:spPr>
          <a:xfrm>
            <a:off x="11650333" y="6300677"/>
            <a:ext cx="731600" cy="418000"/>
          </a:xfrm>
          <a:prstGeom prst="rect">
            <a:avLst/>
          </a:prstGeom>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a:p>
        </p:txBody>
      </p:sp>
    </p:spTree>
    <p:extLst>
      <p:ext uri="{BB962C8B-B14F-4D97-AF65-F5344CB8AC3E}">
        <p14:creationId xmlns:p14="http://schemas.microsoft.com/office/powerpoint/2010/main" val="359131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EA068C-8193-1C00-916A-33ADB90E83CE}"/>
              </a:ext>
            </a:extLst>
          </p:cNvPr>
          <p:cNvSpPr>
            <a:spLocks noGrp="1"/>
          </p:cNvSpPr>
          <p:nvPr>
            <p:ph type="ctrTitle"/>
          </p:nvPr>
        </p:nvSpPr>
        <p:spPr/>
        <p:txBody>
          <a:bodyPr/>
          <a:lstStyle/>
          <a:p>
            <a:r>
              <a:rPr lang="en-US"/>
              <a:t>Six Options</a:t>
            </a:r>
          </a:p>
        </p:txBody>
      </p:sp>
      <p:sp>
        <p:nvSpPr>
          <p:cNvPr id="3" name="Slide Number Placeholder 2">
            <a:extLst>
              <a:ext uri="{FF2B5EF4-FFF2-40B4-BE49-F238E27FC236}">
                <a16:creationId xmlns:a16="http://schemas.microsoft.com/office/drawing/2014/main" id="{6232E8C4-DDB7-ABE7-9AC8-CCDF77630BEC}"/>
              </a:ext>
            </a:extLst>
          </p:cNvPr>
          <p:cNvSpPr>
            <a:spLocks noGrp="1"/>
          </p:cNvSpPr>
          <p:nvPr>
            <p:ph type="sldNum" idx="12"/>
          </p:nvPr>
        </p:nvSpPr>
        <p:spPr/>
        <p:txBody>
          <a:bodyPr/>
          <a:lstStyle/>
          <a:p>
            <a:pPr algn="r" defTabSz="1219170">
              <a:buClr>
                <a:srgbClr val="000000"/>
              </a:buClr>
            </a:pPr>
            <a:fld id="{00000000-1234-1234-1234-123412341234}" type="slidenum">
              <a:rPr lang="en" kern="0">
                <a:solidFill>
                  <a:srgbClr val="97ABBC"/>
                </a:solidFill>
              </a:rPr>
              <a:pPr algn="r" defTabSz="1219170">
                <a:buClr>
                  <a:srgbClr val="000000"/>
                </a:buClr>
              </a:pPr>
              <a:t>20</a:t>
            </a:fld>
            <a:endParaRPr lang="en" kern="0">
              <a:solidFill>
                <a:srgbClr val="97ABBC"/>
              </a:solidFill>
            </a:endParaRPr>
          </a:p>
        </p:txBody>
      </p:sp>
    </p:spTree>
    <p:extLst>
      <p:ext uri="{BB962C8B-B14F-4D97-AF65-F5344CB8AC3E}">
        <p14:creationId xmlns:p14="http://schemas.microsoft.com/office/powerpoint/2010/main" val="363350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860300" y="3683633"/>
            <a:ext cx="8982000" cy="1390875"/>
          </a:xfrm>
          <a:prstGeom prst="rect">
            <a:avLst/>
          </a:prstGeom>
        </p:spPr>
        <p:txBody>
          <a:bodyPr spcFirstLastPara="1" wrap="square" lIns="121900" tIns="121900" rIns="121900" bIns="121900" anchor="t" anchorCtr="0">
            <a:noAutofit/>
          </a:bodyPr>
          <a:lstStyle/>
          <a:p>
            <a:r>
              <a:rPr lang="en" sz="4800"/>
              <a:t>INCREASE SHARE OF FEDERAL FUNDING</a:t>
            </a:r>
            <a:endParaRPr sz="4800"/>
          </a:p>
        </p:txBody>
      </p:sp>
      <p:sp>
        <p:nvSpPr>
          <p:cNvPr id="2" name="Google Shape;112;p15">
            <a:extLst>
              <a:ext uri="{FF2B5EF4-FFF2-40B4-BE49-F238E27FC236}">
                <a16:creationId xmlns:a16="http://schemas.microsoft.com/office/drawing/2014/main" id="{0D62B0C8-2D5E-6FE4-9C5A-31ADAF61B6C5}"/>
              </a:ext>
            </a:extLst>
          </p:cNvPr>
          <p:cNvSpPr txBox="1">
            <a:spLocks/>
          </p:cNvSpPr>
          <p:nvPr/>
        </p:nvSpPr>
        <p:spPr>
          <a:xfrm>
            <a:off x="999461" y="2435059"/>
            <a:ext cx="10363200" cy="73930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733" b="1" kern="0" spc="27">
                <a:solidFill>
                  <a:srgbClr val="0A72BA"/>
                </a:solidFill>
                <a:latin typeface="Tahoma" panose="020B0604030504040204" pitchFamily="34" charset="0"/>
                <a:ea typeface="Tahoma" panose="020B0604030504040204" pitchFamily="34" charset="0"/>
                <a:cs typeface="Tahoma" panose="020B0604030504040204" pitchFamily="34" charset="0"/>
              </a:rPr>
              <a:t>Option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BB74-7FCF-1F6A-B91F-3415EC9A0299}"/>
            </a:ext>
          </a:extLst>
        </p:cNvPr>
        <p:cNvGrpSpPr/>
        <p:nvPr/>
      </p:nvGrpSpPr>
      <p:grpSpPr>
        <a:xfrm>
          <a:off x="0" y="0"/>
          <a:ext cx="0" cy="0"/>
          <a:chOff x="0" y="0"/>
          <a:chExt cx="0" cy="0"/>
        </a:xfrm>
      </p:grpSpPr>
      <p:pic>
        <p:nvPicPr>
          <p:cNvPr id="14" name="Picture 13" descr="A map of the region&#10;&#10;AI-generated content may be incorrect.">
            <a:extLst>
              <a:ext uri="{FF2B5EF4-FFF2-40B4-BE49-F238E27FC236}">
                <a16:creationId xmlns:a16="http://schemas.microsoft.com/office/drawing/2014/main" id="{7644F9BA-3342-7332-B155-30EE42DBB56D}"/>
              </a:ext>
            </a:extLst>
          </p:cNvPr>
          <p:cNvPicPr>
            <a:picLocks noChangeAspect="1"/>
          </p:cNvPicPr>
          <p:nvPr/>
        </p:nvPicPr>
        <p:blipFill>
          <a:blip r:embed="rId3"/>
          <a:srcRect t="23466" r="49541"/>
          <a:stretch>
            <a:fillRect/>
          </a:stretch>
        </p:blipFill>
        <p:spPr>
          <a:xfrm>
            <a:off x="585503" y="1830504"/>
            <a:ext cx="5929597" cy="5036561"/>
          </a:xfrm>
          <a:prstGeom prst="rect">
            <a:avLst/>
          </a:prstGeom>
        </p:spPr>
      </p:pic>
      <p:sp>
        <p:nvSpPr>
          <p:cNvPr id="2" name="Title 1">
            <a:extLst>
              <a:ext uri="{FF2B5EF4-FFF2-40B4-BE49-F238E27FC236}">
                <a16:creationId xmlns:a16="http://schemas.microsoft.com/office/drawing/2014/main" id="{C56F1FCE-1369-F61A-AEA7-B694B15D7D41}"/>
              </a:ext>
            </a:extLst>
          </p:cNvPr>
          <p:cNvSpPr>
            <a:spLocks noGrp="1"/>
          </p:cNvSpPr>
          <p:nvPr>
            <p:ph type="title"/>
          </p:nvPr>
        </p:nvSpPr>
        <p:spPr>
          <a:xfrm>
            <a:off x="585503" y="596018"/>
            <a:ext cx="11299047" cy="1146199"/>
          </a:xfrm>
        </p:spPr>
        <p:txBody>
          <a:bodyPr>
            <a:noAutofit/>
          </a:bodyPr>
          <a:lstStyle/>
          <a:p>
            <a:r>
              <a:rPr lang="en-US" sz="3733" b="1">
                <a:solidFill>
                  <a:schemeClr val="tx1"/>
                </a:solidFill>
                <a:latin typeface="Tahoma" panose="020B0604030504040204" pitchFamily="34" charset="0"/>
                <a:ea typeface="Tahoma" panose="020B0604030504040204" pitchFamily="34" charset="0"/>
                <a:cs typeface="Tahoma" panose="020B0604030504040204" pitchFamily="34" charset="0"/>
              </a:rPr>
              <a:t>Most </a:t>
            </a:r>
            <a:r>
              <a:rPr lang="en-US" sz="3733" b="1">
                <a:solidFill>
                  <a:schemeClr val="accent1"/>
                </a:solidFill>
                <a:latin typeface="Tahoma" panose="020B0604030504040204" pitchFamily="34" charset="0"/>
                <a:ea typeface="Tahoma" panose="020B0604030504040204" pitchFamily="34" charset="0"/>
                <a:cs typeface="Tahoma" panose="020B0604030504040204" pitchFamily="34" charset="0"/>
              </a:rPr>
              <a:t>federal</a:t>
            </a:r>
            <a:r>
              <a:rPr lang="en-US" sz="3733" b="1">
                <a:solidFill>
                  <a:schemeClr val="tx1"/>
                </a:solidFill>
                <a:latin typeface="Tahoma" panose="020B0604030504040204" pitchFamily="34" charset="0"/>
                <a:ea typeface="Tahoma" panose="020B0604030504040204" pitchFamily="34" charset="0"/>
                <a:cs typeface="Tahoma" panose="020B0604030504040204" pitchFamily="34" charset="0"/>
              </a:rPr>
              <a:t> transit funding for </a:t>
            </a:r>
            <a:r>
              <a:rPr lang="en-US" sz="3733" b="1" err="1">
                <a:solidFill>
                  <a:schemeClr val="tx1"/>
                </a:solidFill>
                <a:latin typeface="Tahoma" panose="020B0604030504040204" pitchFamily="34" charset="0"/>
                <a:ea typeface="Tahoma" panose="020B0604030504040204" pitchFamily="34" charset="0"/>
                <a:cs typeface="Tahoma" panose="020B0604030504040204" pitchFamily="34" charset="0"/>
              </a:rPr>
              <a:t>YoloTD</a:t>
            </a:r>
            <a:r>
              <a:rPr lang="en-US" sz="3733" b="1">
                <a:solidFill>
                  <a:schemeClr val="tx1"/>
                </a:solidFill>
                <a:latin typeface="Tahoma" panose="020B0604030504040204" pitchFamily="34" charset="0"/>
                <a:ea typeface="Tahoma" panose="020B0604030504040204" pitchFamily="34" charset="0"/>
                <a:cs typeface="Tahoma" panose="020B0604030504040204" pitchFamily="34" charset="0"/>
              </a:rPr>
              <a:t> flows through three urban areas</a:t>
            </a:r>
          </a:p>
        </p:txBody>
      </p:sp>
      <p:sp>
        <p:nvSpPr>
          <p:cNvPr id="8" name="TextBox 7">
            <a:extLst>
              <a:ext uri="{FF2B5EF4-FFF2-40B4-BE49-F238E27FC236}">
                <a16:creationId xmlns:a16="http://schemas.microsoft.com/office/drawing/2014/main" id="{2C76F081-DD07-A1E0-7037-82CA74F24082}"/>
              </a:ext>
            </a:extLst>
          </p:cNvPr>
          <p:cNvSpPr txBox="1"/>
          <p:nvPr/>
        </p:nvSpPr>
        <p:spPr>
          <a:xfrm>
            <a:off x="3474036" y="3710057"/>
            <a:ext cx="327334" cy="400110"/>
          </a:xfrm>
          <a:prstGeom prst="rect">
            <a:avLst/>
          </a:prstGeom>
          <a:noFill/>
        </p:spPr>
        <p:txBody>
          <a:bodyPr wrap="none" rtlCol="0">
            <a:spAutoFit/>
          </a:bodyPr>
          <a:lstStyle/>
          <a:p>
            <a:pPr defTabSz="1219170">
              <a:buClr>
                <a:srgbClr val="000000"/>
              </a:buClr>
            </a:pPr>
            <a:r>
              <a:rPr lang="en-US" sz="2000" b="1" kern="0">
                <a:solidFill>
                  <a:srgbClr val="000000"/>
                </a:solidFill>
                <a:latin typeface="Arial"/>
                <a:cs typeface="Arial"/>
                <a:sym typeface="Arial"/>
              </a:rPr>
              <a:t>1</a:t>
            </a:r>
            <a:endParaRPr lang="en-US" sz="3200" b="1"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6CBC53D6-552F-063D-6EF9-E38653FC7C9E}"/>
              </a:ext>
            </a:extLst>
          </p:cNvPr>
          <p:cNvSpPr txBox="1"/>
          <p:nvPr/>
        </p:nvSpPr>
        <p:spPr>
          <a:xfrm>
            <a:off x="2293896" y="3429000"/>
            <a:ext cx="327334" cy="400110"/>
          </a:xfrm>
          <a:prstGeom prst="rect">
            <a:avLst/>
          </a:prstGeom>
          <a:noFill/>
        </p:spPr>
        <p:txBody>
          <a:bodyPr wrap="none" rtlCol="0">
            <a:spAutoFit/>
          </a:bodyPr>
          <a:lstStyle/>
          <a:p>
            <a:pPr defTabSz="1219170">
              <a:buClr>
                <a:srgbClr val="000000"/>
              </a:buClr>
            </a:pPr>
            <a:r>
              <a:rPr lang="en-US" sz="2000" b="1" kern="0">
                <a:solidFill>
                  <a:srgbClr val="000000"/>
                </a:solidFill>
                <a:latin typeface="Arial"/>
                <a:cs typeface="Arial"/>
                <a:sym typeface="Arial"/>
              </a:rPr>
              <a:t>2</a:t>
            </a:r>
            <a:endParaRPr lang="en-US" sz="3200" b="1"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F938DACA-AC6B-EA5F-4EB0-8832EE9BC698}"/>
              </a:ext>
            </a:extLst>
          </p:cNvPr>
          <p:cNvSpPr txBox="1"/>
          <p:nvPr/>
        </p:nvSpPr>
        <p:spPr>
          <a:xfrm>
            <a:off x="2689255" y="4140944"/>
            <a:ext cx="327334" cy="400110"/>
          </a:xfrm>
          <a:prstGeom prst="rect">
            <a:avLst/>
          </a:prstGeom>
          <a:noFill/>
        </p:spPr>
        <p:txBody>
          <a:bodyPr wrap="none" rtlCol="0">
            <a:spAutoFit/>
          </a:bodyPr>
          <a:lstStyle/>
          <a:p>
            <a:pPr defTabSz="1219170">
              <a:buClr>
                <a:srgbClr val="000000"/>
              </a:buClr>
            </a:pPr>
            <a:r>
              <a:rPr lang="en-US" sz="2000" b="1" kern="0">
                <a:solidFill>
                  <a:srgbClr val="000000"/>
                </a:solidFill>
                <a:latin typeface="Arial"/>
                <a:cs typeface="Arial"/>
                <a:sym typeface="Arial"/>
              </a:rPr>
              <a:t>3</a:t>
            </a:r>
            <a:endParaRPr lang="en-US" sz="3200" b="1" kern="0">
              <a:solidFill>
                <a:srgbClr val="000000"/>
              </a:solidFill>
              <a:latin typeface="Arial"/>
              <a:cs typeface="Arial"/>
              <a:sym typeface="Arial"/>
            </a:endParaRPr>
          </a:p>
        </p:txBody>
      </p:sp>
      <p:graphicFrame>
        <p:nvGraphicFramePr>
          <p:cNvPr id="12" name="Table 11">
            <a:extLst>
              <a:ext uri="{FF2B5EF4-FFF2-40B4-BE49-F238E27FC236}">
                <a16:creationId xmlns:a16="http://schemas.microsoft.com/office/drawing/2014/main" id="{55245DBF-5EFD-3EB1-280E-B3498319FC36}"/>
              </a:ext>
            </a:extLst>
          </p:cNvPr>
          <p:cNvGraphicFramePr>
            <a:graphicFrameLocks noGrp="1"/>
          </p:cNvGraphicFramePr>
          <p:nvPr/>
        </p:nvGraphicFramePr>
        <p:xfrm>
          <a:off x="5170562" y="1878452"/>
          <a:ext cx="6713988" cy="4524984"/>
        </p:xfrm>
        <a:graphic>
          <a:graphicData uri="http://schemas.openxmlformats.org/drawingml/2006/table">
            <a:tbl>
              <a:tblPr firstRow="1" bandRow="1">
                <a:tableStyleId>{B301B821-A1FF-4177-AEE7-76D212191A09}</a:tableStyleId>
              </a:tblPr>
              <a:tblGrid>
                <a:gridCol w="421640">
                  <a:extLst>
                    <a:ext uri="{9D8B030D-6E8A-4147-A177-3AD203B41FA5}">
                      <a16:colId xmlns:a16="http://schemas.microsoft.com/office/drawing/2014/main" val="3231841828"/>
                    </a:ext>
                  </a:extLst>
                </a:gridCol>
                <a:gridCol w="1590115">
                  <a:extLst>
                    <a:ext uri="{9D8B030D-6E8A-4147-A177-3AD203B41FA5}">
                      <a16:colId xmlns:a16="http://schemas.microsoft.com/office/drawing/2014/main" val="1799975885"/>
                    </a:ext>
                  </a:extLst>
                </a:gridCol>
                <a:gridCol w="1592821">
                  <a:extLst>
                    <a:ext uri="{9D8B030D-6E8A-4147-A177-3AD203B41FA5}">
                      <a16:colId xmlns:a16="http://schemas.microsoft.com/office/drawing/2014/main" val="59272363"/>
                    </a:ext>
                  </a:extLst>
                </a:gridCol>
                <a:gridCol w="1521803">
                  <a:extLst>
                    <a:ext uri="{9D8B030D-6E8A-4147-A177-3AD203B41FA5}">
                      <a16:colId xmlns:a16="http://schemas.microsoft.com/office/drawing/2014/main" val="2708087576"/>
                    </a:ext>
                  </a:extLst>
                </a:gridCol>
                <a:gridCol w="1587609">
                  <a:extLst>
                    <a:ext uri="{9D8B030D-6E8A-4147-A177-3AD203B41FA5}">
                      <a16:colId xmlns:a16="http://schemas.microsoft.com/office/drawing/2014/main" val="1979593065"/>
                    </a:ext>
                  </a:extLst>
                </a:gridCol>
              </a:tblGrid>
              <a:tr h="1402080">
                <a:tc gridSpan="2">
                  <a:txBody>
                    <a:bodyPr/>
                    <a:lstStyle/>
                    <a:p>
                      <a:pPr algn="ctr"/>
                      <a:r>
                        <a:rPr lang="en-US" sz="1900"/>
                        <a:t>Urban area</a:t>
                      </a:r>
                    </a:p>
                  </a:txBody>
                  <a:tcPr marL="121920" marR="121920" marT="60960" marB="60960" anchor="ctr"/>
                </a:tc>
                <a:tc hMerge="1">
                  <a:txBody>
                    <a:bodyPr/>
                    <a:lstStyle/>
                    <a:p>
                      <a:endParaRPr/>
                    </a:p>
                  </a:txBody>
                  <a:tcPr/>
                </a:tc>
                <a:tc>
                  <a:txBody>
                    <a:bodyPr/>
                    <a:lstStyle/>
                    <a:p>
                      <a:pPr algn="ctr"/>
                      <a:r>
                        <a:rPr lang="en-US" sz="1900"/>
                        <a:t>Population</a:t>
                      </a:r>
                    </a:p>
                  </a:txBody>
                  <a:tcPr marL="121920" marR="121920" marT="60960" marB="60960" anchor="ctr"/>
                </a:tc>
                <a:tc>
                  <a:txBody>
                    <a:bodyPr/>
                    <a:lstStyle/>
                    <a:p>
                      <a:pPr algn="ctr"/>
                      <a:r>
                        <a:rPr lang="en-US" sz="1900"/>
                        <a:t>FTA 5307 funding in </a:t>
                      </a:r>
                      <a:br>
                        <a:rPr lang="en-US" sz="1900"/>
                      </a:br>
                      <a:r>
                        <a:rPr lang="en-US" sz="1900"/>
                        <a:t>FY25 ($M)</a:t>
                      </a:r>
                    </a:p>
                  </a:txBody>
                  <a:tcPr marL="121920" marR="121920" marT="60960" marB="60960" anchor="ctr"/>
                </a:tc>
                <a:tc>
                  <a:txBody>
                    <a:bodyPr/>
                    <a:lstStyle/>
                    <a:p>
                      <a:pPr algn="ctr"/>
                      <a:r>
                        <a:rPr lang="en-US" sz="1900" err="1"/>
                        <a:t>YoloTD</a:t>
                      </a:r>
                      <a:r>
                        <a:rPr lang="en-US" sz="1900"/>
                        <a:t> Share</a:t>
                      </a:r>
                    </a:p>
                  </a:txBody>
                  <a:tcPr marL="121920" marR="121920" marT="60960" marB="60960" anchor="ctr"/>
                </a:tc>
                <a:extLst>
                  <a:ext uri="{0D108BD9-81ED-4DB2-BD59-A6C34878D82A}">
                    <a16:rowId xmlns:a16="http://schemas.microsoft.com/office/drawing/2014/main" val="162496374"/>
                  </a:ext>
                </a:extLst>
              </a:tr>
              <a:tr h="731520">
                <a:tc>
                  <a:txBody>
                    <a:bodyPr/>
                    <a:lstStyle/>
                    <a:p>
                      <a:r>
                        <a:rPr lang="en-US" sz="1900" b="1"/>
                        <a:t>1</a:t>
                      </a:r>
                    </a:p>
                  </a:txBody>
                  <a:tcPr marL="121920" marR="121920" marT="60960" marB="60960"/>
                </a:tc>
                <a:tc>
                  <a:txBody>
                    <a:bodyPr/>
                    <a:lstStyle/>
                    <a:p>
                      <a:r>
                        <a:rPr lang="en-US" sz="1900"/>
                        <a:t>Sacramento (formula)</a:t>
                      </a:r>
                    </a:p>
                  </a:txBody>
                  <a:tcPr marL="121920" marR="121920" marT="60960" marB="60960"/>
                </a:tc>
                <a:tc>
                  <a:txBody>
                    <a:bodyPr/>
                    <a:lstStyle/>
                    <a:p>
                      <a:pPr algn="r"/>
                      <a:r>
                        <a:rPr lang="en-US" sz="2100"/>
                        <a:t>1,946,618</a:t>
                      </a:r>
                    </a:p>
                  </a:txBody>
                  <a:tcPr marL="121920" marR="121920" marT="60960" marB="60960"/>
                </a:tc>
                <a:tc>
                  <a:txBody>
                    <a:bodyPr/>
                    <a:lstStyle/>
                    <a:p>
                      <a:pPr algn="r"/>
                      <a:r>
                        <a:rPr lang="en-US" sz="2100" b="1"/>
                        <a:t>$37.6</a:t>
                      </a:r>
                    </a:p>
                  </a:txBody>
                  <a:tcPr marL="121920" marR="121920" marT="60960" marB="60960"/>
                </a:tc>
                <a:tc>
                  <a:txBody>
                    <a:bodyPr/>
                    <a:lstStyle/>
                    <a:p>
                      <a:pPr algn="r"/>
                      <a:r>
                        <a:rPr lang="en-US" sz="2100" b="1"/>
                        <a:t>$1.2</a:t>
                      </a:r>
                    </a:p>
                  </a:txBody>
                  <a:tcPr marL="121920" marR="121920" marT="60960" marB="60960"/>
                </a:tc>
                <a:extLst>
                  <a:ext uri="{0D108BD9-81ED-4DB2-BD59-A6C34878D82A}">
                    <a16:rowId xmlns:a16="http://schemas.microsoft.com/office/drawing/2014/main" val="506587276"/>
                  </a:ext>
                </a:extLst>
              </a:tr>
              <a:tr h="731520">
                <a:tc>
                  <a:txBody>
                    <a:bodyPr/>
                    <a:lstStyle/>
                    <a:p>
                      <a:r>
                        <a:rPr lang="en-US" sz="1900" b="1"/>
                        <a:t>1</a:t>
                      </a:r>
                    </a:p>
                  </a:txBody>
                  <a:tcPr marL="121920" marR="121920" marT="60960" marB="60960"/>
                </a:tc>
                <a:tc>
                  <a:txBody>
                    <a:bodyPr/>
                    <a:lstStyle/>
                    <a:p>
                      <a:r>
                        <a:rPr lang="en-US" sz="1900"/>
                        <a:t>Sacramento (grants)</a:t>
                      </a:r>
                    </a:p>
                  </a:txBody>
                  <a:tcPr marL="121920" marR="121920" marT="60960" marB="60960"/>
                </a:tc>
                <a:tc>
                  <a:txBody>
                    <a:bodyPr/>
                    <a:lstStyle/>
                    <a:p>
                      <a:pPr algn="r"/>
                      <a:r>
                        <a:rPr lang="en-US" sz="2100"/>
                        <a:t>---</a:t>
                      </a:r>
                    </a:p>
                  </a:txBody>
                  <a:tcPr marL="121920" marR="121920" marT="60960" marB="60960"/>
                </a:tc>
                <a:tc>
                  <a:txBody>
                    <a:bodyPr/>
                    <a:lstStyle/>
                    <a:p>
                      <a:pPr algn="r"/>
                      <a:r>
                        <a:rPr lang="en-US" sz="2100" b="1"/>
                        <a:t>$4.2</a:t>
                      </a:r>
                    </a:p>
                  </a:txBody>
                  <a:tcPr marL="121920" marR="121920" marT="60960" marB="60960"/>
                </a:tc>
                <a:tc>
                  <a:txBody>
                    <a:bodyPr/>
                    <a:lstStyle/>
                    <a:p>
                      <a:pPr algn="r"/>
                      <a:r>
                        <a:rPr lang="en-US" sz="2100" b="1"/>
                        <a:t>varies</a:t>
                      </a:r>
                    </a:p>
                  </a:txBody>
                  <a:tcPr marL="121920" marR="121920" marT="60960" marB="60960"/>
                </a:tc>
                <a:extLst>
                  <a:ext uri="{0D108BD9-81ED-4DB2-BD59-A6C34878D82A}">
                    <a16:rowId xmlns:a16="http://schemas.microsoft.com/office/drawing/2014/main" val="4197171771"/>
                  </a:ext>
                </a:extLst>
              </a:tr>
              <a:tr h="553288">
                <a:tc>
                  <a:txBody>
                    <a:bodyPr/>
                    <a:lstStyle/>
                    <a:p>
                      <a:r>
                        <a:rPr lang="en-US" sz="1900" b="1"/>
                        <a:t>2</a:t>
                      </a:r>
                    </a:p>
                  </a:txBody>
                  <a:tcPr marL="121920" marR="121920" marT="60960" marB="60960"/>
                </a:tc>
                <a:tc>
                  <a:txBody>
                    <a:bodyPr/>
                    <a:lstStyle/>
                    <a:p>
                      <a:r>
                        <a:rPr lang="en-US" sz="1900"/>
                        <a:t>Woodland</a:t>
                      </a:r>
                    </a:p>
                  </a:txBody>
                  <a:tcPr marL="121920" marR="121920" marT="60960" marB="60960"/>
                </a:tc>
                <a:tc>
                  <a:txBody>
                    <a:bodyPr/>
                    <a:lstStyle/>
                    <a:p>
                      <a:pPr algn="r"/>
                      <a:r>
                        <a:rPr lang="en-US" sz="2100"/>
                        <a:t>61,133</a:t>
                      </a:r>
                    </a:p>
                  </a:txBody>
                  <a:tcPr marL="121920" marR="121920" marT="60960" marB="60960"/>
                </a:tc>
                <a:tc>
                  <a:txBody>
                    <a:bodyPr/>
                    <a:lstStyle/>
                    <a:p>
                      <a:pPr algn="r"/>
                      <a:r>
                        <a:rPr lang="en-US" sz="2100" b="1"/>
                        <a:t>$2.5</a:t>
                      </a:r>
                    </a:p>
                  </a:txBody>
                  <a:tcPr marL="121920" marR="121920" marT="60960" marB="60960"/>
                </a:tc>
                <a:tc>
                  <a:txBody>
                    <a:bodyPr/>
                    <a:lstStyle/>
                    <a:p>
                      <a:pPr algn="r"/>
                      <a:r>
                        <a:rPr lang="en-US" sz="2100" b="1"/>
                        <a:t>$2.5</a:t>
                      </a:r>
                    </a:p>
                  </a:txBody>
                  <a:tcPr marL="121920" marR="121920" marT="60960" marB="60960"/>
                </a:tc>
                <a:extLst>
                  <a:ext uri="{0D108BD9-81ED-4DB2-BD59-A6C34878D82A}">
                    <a16:rowId xmlns:a16="http://schemas.microsoft.com/office/drawing/2014/main" val="3669855200"/>
                  </a:ext>
                </a:extLst>
              </a:tr>
              <a:tr h="553288">
                <a:tc>
                  <a:txBody>
                    <a:bodyPr/>
                    <a:lstStyle/>
                    <a:p>
                      <a:r>
                        <a:rPr lang="en-US" sz="1900" b="1"/>
                        <a:t>3</a:t>
                      </a:r>
                    </a:p>
                  </a:txBody>
                  <a:tcPr marL="121920" marR="121920" marT="60960" marB="60960"/>
                </a:tc>
                <a:tc>
                  <a:txBody>
                    <a:bodyPr/>
                    <a:lstStyle/>
                    <a:p>
                      <a:r>
                        <a:rPr lang="en-US" sz="1900"/>
                        <a:t>Davis</a:t>
                      </a:r>
                    </a:p>
                  </a:txBody>
                  <a:tcPr marL="121920" marR="121920" marT="60960" marB="60960"/>
                </a:tc>
                <a:tc>
                  <a:txBody>
                    <a:bodyPr/>
                    <a:lstStyle/>
                    <a:p>
                      <a:pPr algn="r"/>
                      <a:r>
                        <a:rPr lang="en-US" sz="2100"/>
                        <a:t>77,034</a:t>
                      </a:r>
                    </a:p>
                  </a:txBody>
                  <a:tcPr marL="121920" marR="121920" marT="60960" marB="60960"/>
                </a:tc>
                <a:tc>
                  <a:txBody>
                    <a:bodyPr/>
                    <a:lstStyle/>
                    <a:p>
                      <a:pPr algn="r"/>
                      <a:r>
                        <a:rPr lang="en-US" sz="2100" b="1"/>
                        <a:t>$6.2</a:t>
                      </a:r>
                    </a:p>
                  </a:txBody>
                  <a:tcPr marL="121920" marR="121920" marT="60960" marB="60960"/>
                </a:tc>
                <a:tc>
                  <a:txBody>
                    <a:bodyPr/>
                    <a:lstStyle/>
                    <a:p>
                      <a:pPr algn="r"/>
                      <a:r>
                        <a:rPr lang="en-US" sz="2100" b="1"/>
                        <a:t>$0.15</a:t>
                      </a:r>
                    </a:p>
                  </a:txBody>
                  <a:tcPr marL="121920" marR="121920" marT="60960" marB="60960"/>
                </a:tc>
                <a:extLst>
                  <a:ext uri="{0D108BD9-81ED-4DB2-BD59-A6C34878D82A}">
                    <a16:rowId xmlns:a16="http://schemas.microsoft.com/office/drawing/2014/main" val="96910683"/>
                  </a:ext>
                </a:extLst>
              </a:tr>
              <a:tr h="553288">
                <a:tc>
                  <a:txBody>
                    <a:bodyPr/>
                    <a:lstStyle/>
                    <a:p>
                      <a:endParaRPr lang="en-US" sz="1900" b="1"/>
                    </a:p>
                  </a:txBody>
                  <a:tcPr marL="121920" marR="121920" marT="60960" marB="60960"/>
                </a:tc>
                <a:tc>
                  <a:txBody>
                    <a:bodyPr/>
                    <a:lstStyle/>
                    <a:p>
                      <a:r>
                        <a:rPr lang="en-US" sz="2100" b="1"/>
                        <a:t>Total</a:t>
                      </a:r>
                    </a:p>
                  </a:txBody>
                  <a:tcPr marL="121920" marR="121920" marT="60960" marB="60960"/>
                </a:tc>
                <a:tc>
                  <a:txBody>
                    <a:bodyPr/>
                    <a:lstStyle/>
                    <a:p>
                      <a:pPr algn="r"/>
                      <a:endParaRPr lang="en-US" sz="2100"/>
                    </a:p>
                  </a:txBody>
                  <a:tcPr marL="121920" marR="121920" marT="60960" marB="60960"/>
                </a:tc>
                <a:tc>
                  <a:txBody>
                    <a:bodyPr/>
                    <a:lstStyle/>
                    <a:p>
                      <a:pPr algn="r"/>
                      <a:r>
                        <a:rPr lang="en-US" sz="2400" b="1"/>
                        <a:t>$50</a:t>
                      </a:r>
                    </a:p>
                  </a:txBody>
                  <a:tcPr marL="121920" marR="121920" marT="60960" marB="60960"/>
                </a:tc>
                <a:tc>
                  <a:txBody>
                    <a:bodyPr/>
                    <a:lstStyle/>
                    <a:p>
                      <a:pPr algn="r"/>
                      <a:r>
                        <a:rPr lang="en-US" sz="2400" b="1"/>
                        <a:t>$3.85</a:t>
                      </a:r>
                    </a:p>
                  </a:txBody>
                  <a:tcPr marL="121920" marR="121920" marT="60960" marB="60960"/>
                </a:tc>
                <a:extLst>
                  <a:ext uri="{0D108BD9-81ED-4DB2-BD59-A6C34878D82A}">
                    <a16:rowId xmlns:a16="http://schemas.microsoft.com/office/drawing/2014/main" val="555746120"/>
                  </a:ext>
                </a:extLst>
              </a:tr>
            </a:tbl>
          </a:graphicData>
        </a:graphic>
      </p:graphicFrame>
    </p:spTree>
    <p:extLst>
      <p:ext uri="{BB962C8B-B14F-4D97-AF65-F5344CB8AC3E}">
        <p14:creationId xmlns:p14="http://schemas.microsoft.com/office/powerpoint/2010/main" val="341178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E82B4-BE3E-77B4-2BF4-2A5A4033A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67223-6C2B-E7AC-5F60-35DCBA2D470B}"/>
              </a:ext>
            </a:extLst>
          </p:cNvPr>
          <p:cNvSpPr>
            <a:spLocks noGrp="1"/>
          </p:cNvSpPr>
          <p:nvPr>
            <p:ph type="title"/>
          </p:nvPr>
        </p:nvSpPr>
        <p:spPr>
          <a:xfrm>
            <a:off x="1191600" y="477851"/>
            <a:ext cx="9705000" cy="1143200"/>
          </a:xfrm>
        </p:spPr>
        <p:txBody>
          <a:bodyPr/>
          <a:lstStyle/>
          <a:p>
            <a:r>
              <a:rPr lang="en-US"/>
              <a:t>Federal Funding: Sacramento UZA</a:t>
            </a:r>
          </a:p>
        </p:txBody>
      </p:sp>
      <p:sp>
        <p:nvSpPr>
          <p:cNvPr id="3" name="Content Placeholder 2">
            <a:extLst>
              <a:ext uri="{FF2B5EF4-FFF2-40B4-BE49-F238E27FC236}">
                <a16:creationId xmlns:a16="http://schemas.microsoft.com/office/drawing/2014/main" id="{239C15E9-C6AD-5F0C-A681-5F4C280FC278}"/>
              </a:ext>
            </a:extLst>
          </p:cNvPr>
          <p:cNvSpPr>
            <a:spLocks noGrp="1"/>
          </p:cNvSpPr>
          <p:nvPr>
            <p:ph type="body" sz="quarter" idx="13"/>
          </p:nvPr>
        </p:nvSpPr>
        <p:spPr>
          <a:xfrm>
            <a:off x="304498" y="1728109"/>
            <a:ext cx="8088693" cy="4489449"/>
          </a:xfrm>
        </p:spPr>
        <p:txBody>
          <a:bodyPr spcFirstLastPara="1" vert="horz" wrap="square" lIns="91440" tIns="45720" rIns="91440" bIns="45720" rtlCol="0" anchor="t" anchorCtr="0">
            <a:normAutofit fontScale="92500" lnSpcReduction="10000"/>
          </a:bodyPr>
          <a:lstStyle/>
          <a:p>
            <a:pPr marL="457189" lvl="1" indent="0">
              <a:buNone/>
            </a:pPr>
            <a:r>
              <a:rPr lang="en-US" sz="3067">
                <a:ea typeface="+mn-lt"/>
                <a:cs typeface="+mn-lt"/>
              </a:rPr>
              <a:t>Federal transit funds for the </a:t>
            </a:r>
            <a:r>
              <a:rPr lang="en-US" sz="3067">
                <a:solidFill>
                  <a:schemeClr val="tx1"/>
                </a:solidFill>
                <a:ea typeface="+mn-lt"/>
                <a:cs typeface="+mn-lt"/>
              </a:rPr>
              <a:t>Sacramento Urbanized Area</a:t>
            </a:r>
            <a:r>
              <a:rPr lang="en-US" sz="3067" b="1">
                <a:solidFill>
                  <a:schemeClr val="accent1"/>
                </a:solidFill>
                <a:ea typeface="+mn-lt"/>
                <a:cs typeface="+mn-lt"/>
              </a:rPr>
              <a:t> </a:t>
            </a:r>
            <a:r>
              <a:rPr lang="en-US" sz="3067">
                <a:ea typeface="+mn-lt"/>
                <a:cs typeface="+mn-lt"/>
              </a:rPr>
              <a:t>are shared among </a:t>
            </a:r>
            <a:r>
              <a:rPr lang="en-US" sz="3067" err="1">
                <a:ea typeface="+mn-lt"/>
                <a:cs typeface="+mn-lt"/>
              </a:rPr>
              <a:t>YoloTD</a:t>
            </a:r>
            <a:r>
              <a:rPr lang="en-US" sz="3067">
                <a:ea typeface="+mn-lt"/>
                <a:cs typeface="+mn-lt"/>
              </a:rPr>
              <a:t>, </a:t>
            </a:r>
            <a:r>
              <a:rPr lang="en-US" sz="3067" err="1">
                <a:ea typeface="+mn-lt"/>
                <a:cs typeface="+mn-lt"/>
              </a:rPr>
              <a:t>SacRT</a:t>
            </a:r>
            <a:r>
              <a:rPr lang="en-US" sz="3067">
                <a:ea typeface="+mn-lt"/>
                <a:cs typeface="+mn-lt"/>
              </a:rPr>
              <a:t>, and other small transit operators in Placer and El Dorado Counties.</a:t>
            </a:r>
            <a:br>
              <a:rPr lang="en-US" sz="3067">
                <a:ea typeface="+mn-lt"/>
                <a:cs typeface="+mn-lt"/>
              </a:rPr>
            </a:br>
            <a:r>
              <a:rPr lang="en-US" sz="3067">
                <a:ea typeface="+mn-lt"/>
                <a:cs typeface="+mn-lt"/>
              </a:rPr>
              <a:t> </a:t>
            </a:r>
          </a:p>
          <a:p>
            <a:pPr marL="457189" lvl="1" indent="0">
              <a:buNone/>
            </a:pPr>
            <a:r>
              <a:rPr lang="en-US" sz="3067">
                <a:ea typeface="+mn-lt"/>
                <a:cs typeface="+mn-lt"/>
              </a:rPr>
              <a:t>Funding supports </a:t>
            </a:r>
            <a:r>
              <a:rPr lang="en-US" sz="3067" err="1">
                <a:ea typeface="+mn-lt"/>
                <a:cs typeface="+mn-lt"/>
              </a:rPr>
              <a:t>Yolobus</a:t>
            </a:r>
            <a:r>
              <a:rPr lang="en-US" sz="3067">
                <a:ea typeface="+mn-lt"/>
                <a:cs typeface="+mn-lt"/>
              </a:rPr>
              <a:t> </a:t>
            </a:r>
            <a:r>
              <a:rPr lang="en-US" sz="3067" b="1">
                <a:solidFill>
                  <a:schemeClr val="accent1"/>
                </a:solidFill>
                <a:ea typeface="+mn-lt"/>
                <a:cs typeface="+mn-lt"/>
              </a:rPr>
              <a:t>West Sacramento local routes</a:t>
            </a:r>
            <a:r>
              <a:rPr lang="en-US" sz="3067">
                <a:solidFill>
                  <a:schemeClr val="accent2"/>
                </a:solidFill>
                <a:ea typeface="+mn-lt"/>
                <a:cs typeface="+mn-lt"/>
              </a:rPr>
              <a:t> </a:t>
            </a:r>
            <a:r>
              <a:rPr lang="en-US" sz="3067">
                <a:ea typeface="+mn-lt"/>
                <a:cs typeface="+mn-lt"/>
              </a:rPr>
              <a:t>as well as</a:t>
            </a:r>
            <a:r>
              <a:rPr lang="en-US" sz="3067">
                <a:solidFill>
                  <a:schemeClr val="accent1"/>
                </a:solidFill>
                <a:ea typeface="+mn-lt"/>
                <a:cs typeface="+mn-lt"/>
              </a:rPr>
              <a:t> </a:t>
            </a:r>
            <a:r>
              <a:rPr lang="en-US" sz="3067" b="1">
                <a:solidFill>
                  <a:schemeClr val="accent1"/>
                </a:solidFill>
                <a:ea typeface="+mn-lt"/>
                <a:cs typeface="+mn-lt"/>
              </a:rPr>
              <a:t>Intercity Route 42A/B</a:t>
            </a:r>
            <a:br>
              <a:rPr lang="en-US" sz="3067" b="1">
                <a:solidFill>
                  <a:schemeClr val="accent2"/>
                </a:solidFill>
                <a:ea typeface="+mn-lt"/>
                <a:cs typeface="+mn-lt"/>
              </a:rPr>
            </a:br>
            <a:endParaRPr lang="en-US" sz="3067" b="1">
              <a:solidFill>
                <a:schemeClr val="accent2"/>
              </a:solidFill>
              <a:ea typeface="+mn-lt"/>
              <a:cs typeface="+mn-lt"/>
            </a:endParaRPr>
          </a:p>
          <a:p>
            <a:pPr marL="457189" lvl="1" indent="0">
              <a:buNone/>
            </a:pPr>
            <a:r>
              <a:rPr lang="en-US" sz="3067">
                <a:ea typeface="+mn-lt"/>
                <a:cs typeface="+mn-lt"/>
              </a:rPr>
              <a:t>Funding levels dictated by </a:t>
            </a:r>
            <a:r>
              <a:rPr lang="en-US" sz="3067" b="1">
                <a:solidFill>
                  <a:schemeClr val="accent2"/>
                </a:solidFill>
                <a:ea typeface="+mn-lt"/>
                <a:cs typeface="+mn-lt"/>
              </a:rPr>
              <a:t>2015 MOU</a:t>
            </a:r>
            <a:r>
              <a:rPr lang="en-US" sz="3067">
                <a:ea typeface="+mn-lt"/>
                <a:cs typeface="+mn-lt"/>
              </a:rPr>
              <a:t>:</a:t>
            </a:r>
          </a:p>
          <a:p>
            <a:pPr marL="1523962" lvl="2" indent="-457189"/>
            <a:r>
              <a:rPr lang="en-US" sz="3067">
                <a:ea typeface="+mn-lt"/>
                <a:cs typeface="+mn-lt"/>
              </a:rPr>
              <a:t>88% by formula</a:t>
            </a:r>
          </a:p>
          <a:p>
            <a:pPr marL="1523962" lvl="2" indent="-457189"/>
            <a:r>
              <a:rPr lang="en-US" sz="3067">
                <a:ea typeface="+mn-lt"/>
                <a:cs typeface="+mn-lt"/>
              </a:rPr>
              <a:t>12% by competitive grant program </a:t>
            </a:r>
          </a:p>
          <a:p>
            <a:pPr marL="457189" lvl="1" indent="0">
              <a:buNone/>
            </a:pPr>
            <a:endParaRPr lang="en-US" sz="3067">
              <a:ea typeface="+mn-lt"/>
              <a:cs typeface="+mn-lt"/>
            </a:endParaRPr>
          </a:p>
        </p:txBody>
      </p:sp>
      <p:pic>
        <p:nvPicPr>
          <p:cNvPr id="4" name="Picture 3" descr="A map of the region&#10;&#10;AI-generated content may be incorrect.">
            <a:extLst>
              <a:ext uri="{FF2B5EF4-FFF2-40B4-BE49-F238E27FC236}">
                <a16:creationId xmlns:a16="http://schemas.microsoft.com/office/drawing/2014/main" id="{E892339F-72E0-D997-BC2F-A6AA6D61D318}"/>
              </a:ext>
            </a:extLst>
          </p:cNvPr>
          <p:cNvPicPr>
            <a:picLocks noChangeAspect="1"/>
          </p:cNvPicPr>
          <p:nvPr/>
        </p:nvPicPr>
        <p:blipFill>
          <a:blip r:embed="rId2"/>
          <a:srcRect l="21589" t="38337" r="60191" b="29330"/>
          <a:stretch>
            <a:fillRect/>
          </a:stretch>
        </p:blipFill>
        <p:spPr>
          <a:xfrm>
            <a:off x="8393191" y="1728109"/>
            <a:ext cx="3494312" cy="3472543"/>
          </a:xfrm>
          <a:prstGeom prst="rect">
            <a:avLst/>
          </a:prstGeom>
        </p:spPr>
      </p:pic>
      <p:sp>
        <p:nvSpPr>
          <p:cNvPr id="5" name="TextBox 4">
            <a:extLst>
              <a:ext uri="{FF2B5EF4-FFF2-40B4-BE49-F238E27FC236}">
                <a16:creationId xmlns:a16="http://schemas.microsoft.com/office/drawing/2014/main" id="{37ABF9F2-F086-906C-1FBC-BAB92DF46814}"/>
              </a:ext>
            </a:extLst>
          </p:cNvPr>
          <p:cNvSpPr txBox="1"/>
          <p:nvPr/>
        </p:nvSpPr>
        <p:spPr>
          <a:xfrm>
            <a:off x="8393191" y="5219701"/>
            <a:ext cx="3494312" cy="666977"/>
          </a:xfrm>
          <a:prstGeom prst="rect">
            <a:avLst/>
          </a:prstGeom>
          <a:solidFill>
            <a:schemeClr val="accent1"/>
          </a:solidFill>
        </p:spPr>
        <p:txBody>
          <a:bodyPr wrap="square" rtlCol="0">
            <a:spAutoFit/>
          </a:bodyPr>
          <a:lstStyle/>
          <a:p>
            <a:pPr algn="ctr" defTabSz="1219170">
              <a:buClr>
                <a:srgbClr val="000000"/>
              </a:buClr>
            </a:pPr>
            <a:r>
              <a:rPr lang="en-US" sz="1867" b="1" kern="0">
                <a:solidFill>
                  <a:srgbClr val="FFFFFF"/>
                </a:solidFill>
                <a:latin typeface="Arial"/>
                <a:cs typeface="Arial"/>
                <a:sym typeface="Arial"/>
              </a:rPr>
              <a:t>Sacramento UZA</a:t>
            </a:r>
          </a:p>
          <a:p>
            <a:pPr algn="ctr" defTabSz="1219170">
              <a:buClr>
                <a:srgbClr val="000000"/>
              </a:buClr>
            </a:pPr>
            <a:r>
              <a:rPr lang="en-US" sz="1867" b="1" kern="0">
                <a:solidFill>
                  <a:srgbClr val="FFFFFF"/>
                </a:solidFill>
                <a:latin typeface="Arial"/>
                <a:cs typeface="Arial"/>
                <a:sym typeface="Arial"/>
              </a:rPr>
              <a:t>$38m per year</a:t>
            </a:r>
          </a:p>
        </p:txBody>
      </p:sp>
    </p:spTree>
    <p:extLst>
      <p:ext uri="{BB962C8B-B14F-4D97-AF65-F5344CB8AC3E}">
        <p14:creationId xmlns:p14="http://schemas.microsoft.com/office/powerpoint/2010/main" val="3070425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2D146-6091-507F-26C1-A07FB88A1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39305-E30B-11FF-3E4B-0BD9FBAF95AB}"/>
              </a:ext>
            </a:extLst>
          </p:cNvPr>
          <p:cNvSpPr>
            <a:spLocks noGrp="1"/>
          </p:cNvSpPr>
          <p:nvPr>
            <p:ph type="title"/>
          </p:nvPr>
        </p:nvSpPr>
        <p:spPr>
          <a:xfrm>
            <a:off x="1191600" y="477851"/>
            <a:ext cx="9705000" cy="1143200"/>
          </a:xfrm>
        </p:spPr>
        <p:txBody>
          <a:bodyPr/>
          <a:lstStyle/>
          <a:p>
            <a:r>
              <a:rPr lang="en-US"/>
              <a:t>Federal Funding: Sacramento UZA</a:t>
            </a:r>
          </a:p>
        </p:txBody>
      </p:sp>
      <p:sp>
        <p:nvSpPr>
          <p:cNvPr id="3" name="Content Placeholder 2">
            <a:extLst>
              <a:ext uri="{FF2B5EF4-FFF2-40B4-BE49-F238E27FC236}">
                <a16:creationId xmlns:a16="http://schemas.microsoft.com/office/drawing/2014/main" id="{416E6EDD-591F-24B3-39F3-1B2B5C695585}"/>
              </a:ext>
            </a:extLst>
          </p:cNvPr>
          <p:cNvSpPr>
            <a:spLocks noGrp="1"/>
          </p:cNvSpPr>
          <p:nvPr>
            <p:ph type="body" sz="quarter" idx="13"/>
          </p:nvPr>
        </p:nvSpPr>
        <p:spPr>
          <a:xfrm>
            <a:off x="304498" y="1728109"/>
            <a:ext cx="8088693" cy="4489449"/>
          </a:xfrm>
        </p:spPr>
        <p:txBody>
          <a:bodyPr spcFirstLastPara="1" vert="horz" wrap="square" lIns="91440" tIns="45720" rIns="91440" bIns="45720" rtlCol="0" anchor="t" anchorCtr="0">
            <a:normAutofit fontScale="85000" lnSpcReduction="20000"/>
          </a:bodyPr>
          <a:lstStyle/>
          <a:p>
            <a:pPr marL="457189" lvl="1" indent="0">
              <a:buNone/>
            </a:pPr>
            <a:r>
              <a:rPr lang="en-US" sz="2667" b="1">
                <a:solidFill>
                  <a:schemeClr val="tx1"/>
                </a:solidFill>
                <a:ea typeface="+mn-lt"/>
                <a:cs typeface="+mn-lt"/>
              </a:rPr>
              <a:t>Status of MOU Negotiations </a:t>
            </a:r>
          </a:p>
          <a:p>
            <a:pPr marL="914377" lvl="1" indent="-457189"/>
            <a:r>
              <a:rPr lang="en-US" sz="2667" err="1">
                <a:solidFill>
                  <a:schemeClr val="tx1"/>
                </a:solidFill>
                <a:ea typeface="+mn-lt"/>
                <a:cs typeface="+mn-lt"/>
              </a:rPr>
              <a:t>SacRT</a:t>
            </a:r>
            <a:r>
              <a:rPr lang="en-US" sz="2667">
                <a:solidFill>
                  <a:schemeClr val="tx1"/>
                </a:solidFill>
                <a:ea typeface="+mn-lt"/>
                <a:cs typeface="+mn-lt"/>
              </a:rPr>
              <a:t> is proposing to eliminate competitive grant program, allocate all funds by </a:t>
            </a:r>
            <a:r>
              <a:rPr lang="en-US" sz="2667" err="1">
                <a:solidFill>
                  <a:schemeClr val="tx1"/>
                </a:solidFill>
                <a:ea typeface="+mn-lt"/>
                <a:cs typeface="+mn-lt"/>
              </a:rPr>
              <a:t>formula.This</a:t>
            </a:r>
            <a:r>
              <a:rPr lang="en-US" sz="2667">
                <a:solidFill>
                  <a:schemeClr val="tx1"/>
                </a:solidFill>
                <a:ea typeface="+mn-lt"/>
                <a:cs typeface="+mn-lt"/>
              </a:rPr>
              <a:t> would result in more predictability but less funding for </a:t>
            </a:r>
            <a:r>
              <a:rPr lang="en-US" sz="2667" err="1">
                <a:solidFill>
                  <a:schemeClr val="tx1"/>
                </a:solidFill>
                <a:ea typeface="+mn-lt"/>
                <a:cs typeface="+mn-lt"/>
              </a:rPr>
              <a:t>YoloTD</a:t>
            </a:r>
            <a:r>
              <a:rPr lang="en-US" sz="2667">
                <a:solidFill>
                  <a:schemeClr val="tx1"/>
                </a:solidFill>
                <a:ea typeface="+mn-lt"/>
                <a:cs typeface="+mn-lt"/>
              </a:rPr>
              <a:t>.</a:t>
            </a:r>
          </a:p>
          <a:p>
            <a:pPr marL="914377" lvl="1" indent="-457189"/>
            <a:r>
              <a:rPr lang="en-US" sz="2667">
                <a:solidFill>
                  <a:schemeClr val="tx1"/>
                </a:solidFill>
                <a:ea typeface="+mn-lt"/>
                <a:cs typeface="+mn-lt"/>
              </a:rPr>
              <a:t>Proposed changes to formula methodology would further decrease </a:t>
            </a:r>
            <a:r>
              <a:rPr lang="en-US" sz="2667" err="1">
                <a:solidFill>
                  <a:schemeClr val="tx1"/>
                </a:solidFill>
                <a:ea typeface="+mn-lt"/>
                <a:cs typeface="+mn-lt"/>
              </a:rPr>
              <a:t>YoloTD’s</a:t>
            </a:r>
            <a:r>
              <a:rPr lang="en-US" sz="2667">
                <a:solidFill>
                  <a:schemeClr val="tx1"/>
                </a:solidFill>
                <a:ea typeface="+mn-lt"/>
                <a:cs typeface="+mn-lt"/>
              </a:rPr>
              <a:t> formula share.</a:t>
            </a:r>
            <a:br>
              <a:rPr lang="en-US" sz="2667">
                <a:solidFill>
                  <a:schemeClr val="tx1"/>
                </a:solidFill>
                <a:ea typeface="+mn-lt"/>
                <a:cs typeface="+mn-lt"/>
              </a:rPr>
            </a:br>
            <a:endParaRPr lang="en-US" sz="2667">
              <a:solidFill>
                <a:schemeClr val="tx1"/>
              </a:solidFill>
              <a:ea typeface="+mn-lt"/>
              <a:cs typeface="+mn-lt"/>
            </a:endParaRPr>
          </a:p>
          <a:p>
            <a:pPr marL="457189" lvl="1" indent="0">
              <a:buNone/>
            </a:pPr>
            <a:r>
              <a:rPr lang="en-US" sz="2667" b="1">
                <a:solidFill>
                  <a:schemeClr val="tx1"/>
                </a:solidFill>
                <a:ea typeface="+mn-lt"/>
                <a:cs typeface="+mn-lt"/>
              </a:rPr>
              <a:t>Likely Impact on </a:t>
            </a:r>
            <a:r>
              <a:rPr lang="en-US" sz="2667" b="1" err="1">
                <a:solidFill>
                  <a:schemeClr val="tx1"/>
                </a:solidFill>
                <a:ea typeface="+mn-lt"/>
                <a:cs typeface="+mn-lt"/>
              </a:rPr>
              <a:t>YoloTD</a:t>
            </a:r>
            <a:r>
              <a:rPr lang="en-US" sz="2667" b="1">
                <a:solidFill>
                  <a:schemeClr val="tx1"/>
                </a:solidFill>
                <a:ea typeface="+mn-lt"/>
                <a:cs typeface="+mn-lt"/>
              </a:rPr>
              <a:t> Budget</a:t>
            </a:r>
            <a:br>
              <a:rPr lang="en-US" sz="2667" b="1">
                <a:solidFill>
                  <a:schemeClr val="tx1"/>
                </a:solidFill>
                <a:ea typeface="+mn-lt"/>
                <a:cs typeface="+mn-lt"/>
              </a:rPr>
            </a:br>
            <a:br>
              <a:rPr lang="en-US" sz="2667" b="1">
                <a:solidFill>
                  <a:schemeClr val="tx1"/>
                </a:solidFill>
                <a:ea typeface="+mn-lt"/>
                <a:cs typeface="+mn-lt"/>
              </a:rPr>
            </a:br>
            <a:r>
              <a:rPr lang="en-US" sz="2667">
                <a:solidFill>
                  <a:schemeClr val="tx1"/>
                </a:solidFill>
                <a:ea typeface="+mn-lt"/>
                <a:cs typeface="+mn-lt"/>
              </a:rPr>
              <a:t>In </a:t>
            </a:r>
            <a:r>
              <a:rPr lang="en-US" sz="2667" b="1">
                <a:solidFill>
                  <a:schemeClr val="accent2"/>
                </a:solidFill>
                <a:ea typeface="+mn-lt"/>
                <a:cs typeface="+mn-lt"/>
              </a:rPr>
              <a:t>best case scenario</a:t>
            </a:r>
            <a:r>
              <a:rPr lang="en-US" sz="2667">
                <a:solidFill>
                  <a:schemeClr val="tx1"/>
                </a:solidFill>
                <a:ea typeface="+mn-lt"/>
                <a:cs typeface="+mn-lt"/>
              </a:rPr>
              <a:t>, there is no change to </a:t>
            </a:r>
            <a:r>
              <a:rPr lang="en-US" sz="2667" err="1">
                <a:solidFill>
                  <a:schemeClr val="tx1"/>
                </a:solidFill>
                <a:ea typeface="+mn-lt"/>
                <a:cs typeface="+mn-lt"/>
              </a:rPr>
              <a:t>YoloTD</a:t>
            </a:r>
            <a:r>
              <a:rPr lang="en-US" sz="2667">
                <a:solidFill>
                  <a:schemeClr val="tx1"/>
                </a:solidFill>
                <a:ea typeface="+mn-lt"/>
                <a:cs typeface="+mn-lt"/>
              </a:rPr>
              <a:t> funding levels ($1-1.2 million formula + $0.5-1m in grants per year)</a:t>
            </a:r>
            <a:br>
              <a:rPr lang="en-US" sz="2667">
                <a:solidFill>
                  <a:schemeClr val="tx1"/>
                </a:solidFill>
                <a:ea typeface="+mn-lt"/>
                <a:cs typeface="+mn-lt"/>
              </a:rPr>
            </a:br>
            <a:endParaRPr lang="en-US" sz="2667">
              <a:solidFill>
                <a:schemeClr val="tx1"/>
              </a:solidFill>
              <a:ea typeface="+mn-lt"/>
              <a:cs typeface="+mn-lt"/>
            </a:endParaRPr>
          </a:p>
          <a:p>
            <a:pPr marL="457189" lvl="1" indent="0">
              <a:buNone/>
            </a:pPr>
            <a:r>
              <a:rPr lang="en-US" sz="2667">
                <a:solidFill>
                  <a:schemeClr val="tx1"/>
                </a:solidFill>
                <a:ea typeface="+mn-lt"/>
                <a:cs typeface="+mn-lt"/>
              </a:rPr>
              <a:t>In </a:t>
            </a:r>
            <a:r>
              <a:rPr lang="en-US" sz="2667" b="1">
                <a:solidFill>
                  <a:schemeClr val="accent1"/>
                </a:solidFill>
                <a:ea typeface="+mn-lt"/>
                <a:cs typeface="+mn-lt"/>
              </a:rPr>
              <a:t>worst case scenario</a:t>
            </a:r>
            <a:r>
              <a:rPr lang="en-US" sz="2667">
                <a:solidFill>
                  <a:schemeClr val="accent1"/>
                </a:solidFill>
                <a:ea typeface="+mn-lt"/>
                <a:cs typeface="+mn-lt"/>
              </a:rPr>
              <a:t>, </a:t>
            </a:r>
            <a:r>
              <a:rPr lang="en-US" sz="2667" err="1">
                <a:solidFill>
                  <a:schemeClr val="tx1"/>
                </a:solidFill>
                <a:ea typeface="+mn-lt"/>
                <a:cs typeface="+mn-lt"/>
              </a:rPr>
              <a:t>YoloTD</a:t>
            </a:r>
            <a:r>
              <a:rPr lang="en-US" sz="2667">
                <a:solidFill>
                  <a:schemeClr val="tx1"/>
                </a:solidFill>
                <a:ea typeface="+mn-lt"/>
                <a:cs typeface="+mn-lt"/>
              </a:rPr>
              <a:t> funding levels decline </a:t>
            </a:r>
            <a:br>
              <a:rPr lang="en-US" sz="2667">
                <a:solidFill>
                  <a:schemeClr val="tx1"/>
                </a:solidFill>
                <a:ea typeface="+mn-lt"/>
                <a:cs typeface="+mn-lt"/>
              </a:rPr>
            </a:br>
            <a:r>
              <a:rPr lang="en-US" sz="2667">
                <a:solidFill>
                  <a:schemeClr val="tx1"/>
                </a:solidFill>
                <a:ea typeface="+mn-lt"/>
                <a:cs typeface="+mn-lt"/>
              </a:rPr>
              <a:t>($0.8-1m formula + no grants)</a:t>
            </a:r>
          </a:p>
          <a:p>
            <a:pPr marL="457189" lvl="1" indent="0">
              <a:buNone/>
            </a:pPr>
            <a:endParaRPr lang="en-US" sz="2800" b="1"/>
          </a:p>
        </p:txBody>
      </p:sp>
      <p:pic>
        <p:nvPicPr>
          <p:cNvPr id="4" name="Picture 3" descr="A map of the region&#10;&#10;AI-generated content may be incorrect.">
            <a:extLst>
              <a:ext uri="{FF2B5EF4-FFF2-40B4-BE49-F238E27FC236}">
                <a16:creationId xmlns:a16="http://schemas.microsoft.com/office/drawing/2014/main" id="{40360540-D526-2F00-0466-4BAD60EEF40F}"/>
              </a:ext>
            </a:extLst>
          </p:cNvPr>
          <p:cNvPicPr>
            <a:picLocks noChangeAspect="1"/>
          </p:cNvPicPr>
          <p:nvPr/>
        </p:nvPicPr>
        <p:blipFill>
          <a:blip r:embed="rId2"/>
          <a:srcRect l="21589" t="38337" r="60191" b="29330"/>
          <a:stretch>
            <a:fillRect/>
          </a:stretch>
        </p:blipFill>
        <p:spPr>
          <a:xfrm>
            <a:off x="8393191" y="1747158"/>
            <a:ext cx="3494312" cy="3472543"/>
          </a:xfrm>
          <a:prstGeom prst="rect">
            <a:avLst/>
          </a:prstGeom>
        </p:spPr>
      </p:pic>
      <p:sp>
        <p:nvSpPr>
          <p:cNvPr id="5" name="TextBox 4">
            <a:extLst>
              <a:ext uri="{FF2B5EF4-FFF2-40B4-BE49-F238E27FC236}">
                <a16:creationId xmlns:a16="http://schemas.microsoft.com/office/drawing/2014/main" id="{26B01D96-56A7-5217-7955-B4A278084CFE}"/>
              </a:ext>
            </a:extLst>
          </p:cNvPr>
          <p:cNvSpPr txBox="1"/>
          <p:nvPr/>
        </p:nvSpPr>
        <p:spPr>
          <a:xfrm>
            <a:off x="8393191" y="5219701"/>
            <a:ext cx="3494312" cy="666977"/>
          </a:xfrm>
          <a:prstGeom prst="rect">
            <a:avLst/>
          </a:prstGeom>
          <a:solidFill>
            <a:schemeClr val="accent1"/>
          </a:solidFill>
        </p:spPr>
        <p:txBody>
          <a:bodyPr wrap="square" rtlCol="0">
            <a:spAutoFit/>
          </a:bodyPr>
          <a:lstStyle/>
          <a:p>
            <a:pPr algn="ctr" defTabSz="1219170">
              <a:buClr>
                <a:srgbClr val="000000"/>
              </a:buClr>
            </a:pPr>
            <a:r>
              <a:rPr lang="en-US" sz="1867" b="1" kern="0">
                <a:solidFill>
                  <a:srgbClr val="FFFFFF"/>
                </a:solidFill>
                <a:latin typeface="Arial"/>
                <a:cs typeface="Arial"/>
                <a:sym typeface="Arial"/>
              </a:rPr>
              <a:t>Sacramento UZA</a:t>
            </a:r>
          </a:p>
          <a:p>
            <a:pPr algn="ctr" defTabSz="1219170">
              <a:buClr>
                <a:srgbClr val="000000"/>
              </a:buClr>
            </a:pPr>
            <a:r>
              <a:rPr lang="en-US" sz="1867" b="1" kern="0">
                <a:solidFill>
                  <a:srgbClr val="FFFFFF"/>
                </a:solidFill>
                <a:latin typeface="Arial"/>
                <a:cs typeface="Arial"/>
                <a:sym typeface="Arial"/>
              </a:rPr>
              <a:t>$38m per year</a:t>
            </a:r>
          </a:p>
        </p:txBody>
      </p:sp>
    </p:spTree>
    <p:extLst>
      <p:ext uri="{BB962C8B-B14F-4D97-AF65-F5344CB8AC3E}">
        <p14:creationId xmlns:p14="http://schemas.microsoft.com/office/powerpoint/2010/main" val="54731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AAB85-BEDE-7FBC-E5EC-FA26827A8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2282E-12D7-863E-95E4-707BB1BB22BE}"/>
              </a:ext>
            </a:extLst>
          </p:cNvPr>
          <p:cNvSpPr>
            <a:spLocks noGrp="1"/>
          </p:cNvSpPr>
          <p:nvPr>
            <p:ph type="title"/>
          </p:nvPr>
        </p:nvSpPr>
        <p:spPr/>
        <p:txBody>
          <a:bodyPr/>
          <a:lstStyle/>
          <a:p>
            <a:r>
              <a:rPr lang="en-US"/>
              <a:t>Federal Funding: Davis UZA</a:t>
            </a:r>
          </a:p>
        </p:txBody>
      </p:sp>
      <p:pic>
        <p:nvPicPr>
          <p:cNvPr id="4" name="Picture 3" descr="A map of the region&#10;&#10;AI-generated content may be incorrect.">
            <a:extLst>
              <a:ext uri="{FF2B5EF4-FFF2-40B4-BE49-F238E27FC236}">
                <a16:creationId xmlns:a16="http://schemas.microsoft.com/office/drawing/2014/main" id="{871A0756-D758-9182-85D2-0E1FC94A63EA}"/>
              </a:ext>
            </a:extLst>
          </p:cNvPr>
          <p:cNvPicPr>
            <a:picLocks noChangeAspect="1"/>
          </p:cNvPicPr>
          <p:nvPr/>
        </p:nvPicPr>
        <p:blipFill>
          <a:blip r:embed="rId2"/>
          <a:srcRect l="17498" t="51806" r="75703" b="37430"/>
          <a:stretch>
            <a:fillRect/>
          </a:stretch>
        </p:blipFill>
        <p:spPr>
          <a:xfrm>
            <a:off x="8708479" y="2209801"/>
            <a:ext cx="3128292" cy="2773121"/>
          </a:xfrm>
          <a:prstGeom prst="rect">
            <a:avLst/>
          </a:prstGeom>
        </p:spPr>
      </p:pic>
      <p:sp>
        <p:nvSpPr>
          <p:cNvPr id="5" name="TextBox 4">
            <a:extLst>
              <a:ext uri="{FF2B5EF4-FFF2-40B4-BE49-F238E27FC236}">
                <a16:creationId xmlns:a16="http://schemas.microsoft.com/office/drawing/2014/main" id="{07B4F976-9449-5C64-E094-F61CCC103EC3}"/>
              </a:ext>
            </a:extLst>
          </p:cNvPr>
          <p:cNvSpPr txBox="1"/>
          <p:nvPr/>
        </p:nvSpPr>
        <p:spPr>
          <a:xfrm>
            <a:off x="8708479" y="4982922"/>
            <a:ext cx="3128292" cy="666977"/>
          </a:xfrm>
          <a:prstGeom prst="rect">
            <a:avLst/>
          </a:prstGeom>
          <a:solidFill>
            <a:schemeClr val="accent1"/>
          </a:solidFill>
        </p:spPr>
        <p:txBody>
          <a:bodyPr wrap="square" rtlCol="0">
            <a:spAutoFit/>
          </a:bodyPr>
          <a:lstStyle/>
          <a:p>
            <a:pPr algn="ctr" defTabSz="1219170">
              <a:buClr>
                <a:srgbClr val="000000"/>
              </a:buClr>
            </a:pPr>
            <a:r>
              <a:rPr lang="en-US" sz="1867" b="1" kern="0">
                <a:solidFill>
                  <a:srgbClr val="FFFFFF"/>
                </a:solidFill>
                <a:latin typeface="Arial"/>
                <a:cs typeface="Arial"/>
                <a:sym typeface="Arial"/>
              </a:rPr>
              <a:t>Davis UZA</a:t>
            </a:r>
          </a:p>
          <a:p>
            <a:pPr algn="ctr" defTabSz="1219170">
              <a:buClr>
                <a:srgbClr val="000000"/>
              </a:buClr>
            </a:pPr>
            <a:r>
              <a:rPr lang="en-US" sz="1867" b="1" kern="0">
                <a:solidFill>
                  <a:srgbClr val="FFFFFF"/>
                </a:solidFill>
                <a:latin typeface="Arial"/>
                <a:cs typeface="Arial"/>
                <a:sym typeface="Arial"/>
              </a:rPr>
              <a:t>$6.2m per year</a:t>
            </a:r>
          </a:p>
        </p:txBody>
      </p:sp>
      <p:sp>
        <p:nvSpPr>
          <p:cNvPr id="7" name="Text Placeholder 6">
            <a:extLst>
              <a:ext uri="{FF2B5EF4-FFF2-40B4-BE49-F238E27FC236}">
                <a16:creationId xmlns:a16="http://schemas.microsoft.com/office/drawing/2014/main" id="{151D3C28-CB0B-CF73-79AA-E4879E3563BC}"/>
              </a:ext>
            </a:extLst>
          </p:cNvPr>
          <p:cNvSpPr>
            <a:spLocks noGrp="1"/>
          </p:cNvSpPr>
          <p:nvPr>
            <p:ph type="body" sz="quarter" idx="13"/>
          </p:nvPr>
        </p:nvSpPr>
        <p:spPr>
          <a:xfrm>
            <a:off x="469900" y="1695452"/>
            <a:ext cx="8238579" cy="4489449"/>
          </a:xfrm>
        </p:spPr>
        <p:txBody>
          <a:bodyPr/>
          <a:lstStyle/>
          <a:p>
            <a:pPr marL="101597" indent="0">
              <a:buNone/>
            </a:pPr>
            <a:r>
              <a:rPr lang="en-US" sz="2667"/>
              <a:t>Federal transit funds for the Davis Urbanized Area are shared by Unitrans and </a:t>
            </a:r>
            <a:r>
              <a:rPr lang="en-US" sz="2667" err="1"/>
              <a:t>Yolobus</a:t>
            </a:r>
            <a:r>
              <a:rPr lang="en-US" sz="2667"/>
              <a:t>. </a:t>
            </a:r>
          </a:p>
          <a:p>
            <a:pPr marL="101597" indent="0">
              <a:buNone/>
            </a:pPr>
            <a:r>
              <a:rPr lang="en-US" sz="2667"/>
              <a:t>Funding supports </a:t>
            </a:r>
            <a:r>
              <a:rPr lang="en-US" sz="2667" err="1"/>
              <a:t>Yolobus</a:t>
            </a:r>
            <a:r>
              <a:rPr lang="en-US" sz="2667"/>
              <a:t> </a:t>
            </a:r>
            <a:r>
              <a:rPr lang="en-US" sz="2667" b="1">
                <a:solidFill>
                  <a:schemeClr val="accent1"/>
                </a:solidFill>
              </a:rPr>
              <a:t>Davis Express Routes 43, 43R, 44 and 230 </a:t>
            </a:r>
            <a:r>
              <a:rPr lang="en-US" sz="2667"/>
              <a:t>as well as </a:t>
            </a:r>
            <a:r>
              <a:rPr lang="en-US" sz="2667" b="1">
                <a:solidFill>
                  <a:schemeClr val="accent1"/>
                </a:solidFill>
              </a:rPr>
              <a:t>Intercity Route 42A/B.</a:t>
            </a:r>
          </a:p>
          <a:p>
            <a:pPr marL="101597" indent="0">
              <a:buNone/>
            </a:pPr>
            <a:r>
              <a:rPr lang="en-US" sz="2667">
                <a:solidFill>
                  <a:schemeClr val="tx1"/>
                </a:solidFill>
              </a:rPr>
              <a:t>Funding levels for Davis UZA allocated by historical practice:</a:t>
            </a:r>
          </a:p>
          <a:p>
            <a:r>
              <a:rPr lang="en-US" sz="2667">
                <a:solidFill>
                  <a:schemeClr val="tx1"/>
                </a:solidFill>
              </a:rPr>
              <a:t>Typically $150k to </a:t>
            </a:r>
            <a:r>
              <a:rPr lang="en-US" sz="2667" err="1">
                <a:solidFill>
                  <a:schemeClr val="tx1"/>
                </a:solidFill>
              </a:rPr>
              <a:t>YoloTD</a:t>
            </a:r>
            <a:r>
              <a:rPr lang="en-US" sz="2667">
                <a:solidFill>
                  <a:schemeClr val="tx1"/>
                </a:solidFill>
              </a:rPr>
              <a:t> ($300k in FY 2026)</a:t>
            </a:r>
          </a:p>
          <a:p>
            <a:r>
              <a:rPr lang="en-US" sz="2667">
                <a:solidFill>
                  <a:schemeClr val="tx1"/>
                </a:solidFill>
              </a:rPr>
              <a:t>Remainder to Unitrans (currently ~$6m)</a:t>
            </a:r>
            <a:r>
              <a:rPr lang="en-US">
                <a:solidFill>
                  <a:schemeClr val="tx1"/>
                </a:solidFill>
              </a:rPr>
              <a:t> </a:t>
            </a:r>
          </a:p>
        </p:txBody>
      </p:sp>
    </p:spTree>
    <p:extLst>
      <p:ext uri="{BB962C8B-B14F-4D97-AF65-F5344CB8AC3E}">
        <p14:creationId xmlns:p14="http://schemas.microsoft.com/office/powerpoint/2010/main" val="4145349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5383-5FD1-6196-847B-754AC3FC0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BAAC8-1BA7-3962-AD7D-DE7469AE57EC}"/>
              </a:ext>
            </a:extLst>
          </p:cNvPr>
          <p:cNvSpPr>
            <a:spLocks noGrp="1"/>
          </p:cNvSpPr>
          <p:nvPr>
            <p:ph type="title"/>
          </p:nvPr>
        </p:nvSpPr>
        <p:spPr/>
        <p:txBody>
          <a:bodyPr/>
          <a:lstStyle/>
          <a:p>
            <a:r>
              <a:rPr lang="en-US"/>
              <a:t>Federal Funding: Davis UZA</a:t>
            </a:r>
          </a:p>
        </p:txBody>
      </p:sp>
      <p:pic>
        <p:nvPicPr>
          <p:cNvPr id="4" name="Picture 3" descr="A map of the region&#10;&#10;AI-generated content may be incorrect.">
            <a:extLst>
              <a:ext uri="{FF2B5EF4-FFF2-40B4-BE49-F238E27FC236}">
                <a16:creationId xmlns:a16="http://schemas.microsoft.com/office/drawing/2014/main" id="{DFCF043F-4885-624C-4FD9-C60B9825EFE3}"/>
              </a:ext>
            </a:extLst>
          </p:cNvPr>
          <p:cNvPicPr>
            <a:picLocks noChangeAspect="1"/>
          </p:cNvPicPr>
          <p:nvPr/>
        </p:nvPicPr>
        <p:blipFill>
          <a:blip r:embed="rId2"/>
          <a:srcRect l="17498" t="51806" r="75703" b="37430"/>
          <a:stretch>
            <a:fillRect/>
          </a:stretch>
        </p:blipFill>
        <p:spPr>
          <a:xfrm>
            <a:off x="8708479" y="2209801"/>
            <a:ext cx="3128292" cy="2773121"/>
          </a:xfrm>
          <a:prstGeom prst="rect">
            <a:avLst/>
          </a:prstGeom>
        </p:spPr>
      </p:pic>
      <p:sp>
        <p:nvSpPr>
          <p:cNvPr id="5" name="TextBox 4">
            <a:extLst>
              <a:ext uri="{FF2B5EF4-FFF2-40B4-BE49-F238E27FC236}">
                <a16:creationId xmlns:a16="http://schemas.microsoft.com/office/drawing/2014/main" id="{A996A13E-1575-E517-E7A6-89B96BF477F1}"/>
              </a:ext>
            </a:extLst>
          </p:cNvPr>
          <p:cNvSpPr txBox="1"/>
          <p:nvPr/>
        </p:nvSpPr>
        <p:spPr>
          <a:xfrm>
            <a:off x="8708479" y="4982922"/>
            <a:ext cx="3128292" cy="666977"/>
          </a:xfrm>
          <a:prstGeom prst="rect">
            <a:avLst/>
          </a:prstGeom>
          <a:solidFill>
            <a:schemeClr val="accent1"/>
          </a:solidFill>
        </p:spPr>
        <p:txBody>
          <a:bodyPr wrap="square" rtlCol="0">
            <a:spAutoFit/>
          </a:bodyPr>
          <a:lstStyle/>
          <a:p>
            <a:pPr algn="ctr" defTabSz="1219170">
              <a:buClr>
                <a:srgbClr val="000000"/>
              </a:buClr>
            </a:pPr>
            <a:r>
              <a:rPr lang="en-US" sz="1867" b="1" kern="0">
                <a:solidFill>
                  <a:srgbClr val="FFFFFF"/>
                </a:solidFill>
                <a:latin typeface="Arial"/>
                <a:cs typeface="Arial"/>
                <a:sym typeface="Arial"/>
              </a:rPr>
              <a:t>Davis UZA</a:t>
            </a:r>
          </a:p>
          <a:p>
            <a:pPr algn="ctr" defTabSz="1219170">
              <a:buClr>
                <a:srgbClr val="000000"/>
              </a:buClr>
            </a:pPr>
            <a:r>
              <a:rPr lang="en-US" sz="1867" b="1" kern="0">
                <a:solidFill>
                  <a:srgbClr val="FFFFFF"/>
                </a:solidFill>
                <a:latin typeface="Arial"/>
                <a:cs typeface="Arial"/>
                <a:sym typeface="Arial"/>
              </a:rPr>
              <a:t>$6.2m per year</a:t>
            </a:r>
          </a:p>
        </p:txBody>
      </p:sp>
      <p:sp>
        <p:nvSpPr>
          <p:cNvPr id="7" name="Text Placeholder 6">
            <a:extLst>
              <a:ext uri="{FF2B5EF4-FFF2-40B4-BE49-F238E27FC236}">
                <a16:creationId xmlns:a16="http://schemas.microsoft.com/office/drawing/2014/main" id="{196C3ABB-FF36-09ED-75BD-BD2FE663438C}"/>
              </a:ext>
            </a:extLst>
          </p:cNvPr>
          <p:cNvSpPr>
            <a:spLocks noGrp="1"/>
          </p:cNvSpPr>
          <p:nvPr>
            <p:ph type="body" sz="quarter" idx="13"/>
          </p:nvPr>
        </p:nvSpPr>
        <p:spPr>
          <a:xfrm>
            <a:off x="469900" y="1695452"/>
            <a:ext cx="8238579" cy="4489449"/>
          </a:xfrm>
        </p:spPr>
        <p:txBody>
          <a:bodyPr/>
          <a:lstStyle/>
          <a:p>
            <a:pPr marL="101597" indent="0">
              <a:buNone/>
            </a:pPr>
            <a:r>
              <a:rPr lang="en-US" b="1">
                <a:solidFill>
                  <a:schemeClr val="accent1"/>
                </a:solidFill>
              </a:rPr>
              <a:t>Student fees cover 71%</a:t>
            </a:r>
            <a:r>
              <a:rPr lang="en-US">
                <a:solidFill>
                  <a:schemeClr val="tx1"/>
                </a:solidFill>
              </a:rPr>
              <a:t> </a:t>
            </a:r>
            <a:r>
              <a:rPr lang="en-US" b="1">
                <a:solidFill>
                  <a:schemeClr val="accent1"/>
                </a:solidFill>
              </a:rPr>
              <a:t>of Unitrans operating costs. </a:t>
            </a:r>
            <a:r>
              <a:rPr lang="en-US">
                <a:solidFill>
                  <a:schemeClr val="tx1"/>
                </a:solidFill>
              </a:rPr>
              <a:t>Unitrans uses federal funding to cover remaining operating costs, and for fleet maintenance and repair. (</a:t>
            </a:r>
            <a:r>
              <a:rPr lang="en-US" i="1">
                <a:solidFill>
                  <a:schemeClr val="tx1"/>
                </a:solidFill>
              </a:rPr>
              <a:t>Historically, Unitrans has not received TDA funds). </a:t>
            </a:r>
            <a:endParaRPr lang="en-US" b="1" i="1">
              <a:solidFill>
                <a:schemeClr val="tx1"/>
              </a:solidFill>
              <a:latin typeface="Calibri"/>
              <a:ea typeface="Calibri"/>
              <a:cs typeface="Calibri"/>
            </a:endParaRPr>
          </a:p>
          <a:p>
            <a:pPr marL="101597" indent="0">
              <a:buNone/>
            </a:pPr>
            <a:r>
              <a:rPr lang="en-US" b="1">
                <a:solidFill>
                  <a:schemeClr val="accent1"/>
                </a:solidFill>
                <a:latin typeface="Calibri"/>
                <a:ea typeface="Calibri"/>
                <a:cs typeface="Calibri"/>
              </a:rPr>
              <a:t>However, the </a:t>
            </a:r>
            <a:r>
              <a:rPr lang="en-US" b="1" err="1">
                <a:solidFill>
                  <a:schemeClr val="accent1"/>
                </a:solidFill>
                <a:latin typeface="Calibri"/>
                <a:ea typeface="Calibri"/>
                <a:cs typeface="Calibri"/>
              </a:rPr>
              <a:t>Yolobus</a:t>
            </a:r>
            <a:r>
              <a:rPr lang="en-US" b="1">
                <a:solidFill>
                  <a:schemeClr val="accent1"/>
                </a:solidFill>
                <a:latin typeface="Calibri"/>
                <a:ea typeface="Calibri"/>
                <a:cs typeface="Calibri"/>
              </a:rPr>
              <a:t> fleet is significantly older and in greater need of replacement. </a:t>
            </a:r>
            <a:r>
              <a:rPr lang="en-US">
                <a:solidFill>
                  <a:schemeClr val="tx1"/>
                </a:solidFill>
                <a:latin typeface="Calibri"/>
                <a:ea typeface="Calibri"/>
                <a:cs typeface="Calibri"/>
              </a:rPr>
              <a:t>FTA uses average lifetime miles to track fleet condition. By this measure, </a:t>
            </a:r>
            <a:r>
              <a:rPr lang="en-US" err="1">
                <a:solidFill>
                  <a:schemeClr val="tx1"/>
                </a:solidFill>
                <a:latin typeface="Calibri"/>
                <a:ea typeface="Calibri"/>
                <a:cs typeface="Calibri"/>
              </a:rPr>
              <a:t>Yolobus’s</a:t>
            </a:r>
            <a:r>
              <a:rPr lang="en-US">
                <a:solidFill>
                  <a:schemeClr val="tx1"/>
                </a:solidFill>
                <a:latin typeface="Calibri"/>
                <a:ea typeface="Calibri"/>
                <a:cs typeface="Calibri"/>
              </a:rPr>
              <a:t> fleet replacement needs are more than double that of Unitrans.</a:t>
            </a:r>
          </a:p>
          <a:p>
            <a:r>
              <a:rPr lang="en-US" err="1">
                <a:solidFill>
                  <a:schemeClr val="tx1"/>
                </a:solidFill>
                <a:latin typeface="Calibri"/>
                <a:ea typeface="Calibri"/>
                <a:cs typeface="Calibri"/>
              </a:rPr>
              <a:t>Yolobus</a:t>
            </a:r>
            <a:r>
              <a:rPr lang="en-US">
                <a:solidFill>
                  <a:schemeClr val="tx1"/>
                </a:solidFill>
                <a:latin typeface="Calibri"/>
                <a:ea typeface="Calibri"/>
                <a:cs typeface="Calibri"/>
              </a:rPr>
              <a:t> fleet: 477,000 avg lifetime miles </a:t>
            </a:r>
          </a:p>
          <a:p>
            <a:r>
              <a:rPr lang="en-US">
                <a:solidFill>
                  <a:schemeClr val="tx1"/>
                </a:solidFill>
                <a:latin typeface="Calibri"/>
                <a:ea typeface="Calibri"/>
                <a:cs typeface="Calibri"/>
              </a:rPr>
              <a:t>Unitrans fleet: 212,000 avg lifetime miles</a:t>
            </a:r>
          </a:p>
          <a:p>
            <a:pPr marL="101597" indent="0">
              <a:buNone/>
            </a:pPr>
            <a:br>
              <a:rPr lang="en-US" sz="1867" i="1">
                <a:solidFill>
                  <a:schemeClr val="tx1"/>
                </a:solidFill>
              </a:rPr>
            </a:br>
            <a:r>
              <a:rPr lang="en-US" sz="1867" i="1">
                <a:solidFill>
                  <a:schemeClr val="tx1"/>
                </a:solidFill>
              </a:rPr>
              <a:t>Source: National Transit Database 2024</a:t>
            </a:r>
          </a:p>
        </p:txBody>
      </p:sp>
    </p:spTree>
    <p:extLst>
      <p:ext uri="{BB962C8B-B14F-4D97-AF65-F5344CB8AC3E}">
        <p14:creationId xmlns:p14="http://schemas.microsoft.com/office/powerpoint/2010/main" val="4134347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38C2-685E-316C-A78E-2C381065B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7FDC0-331C-ACDA-EABA-370A205475AE}"/>
              </a:ext>
            </a:extLst>
          </p:cNvPr>
          <p:cNvSpPr>
            <a:spLocks noGrp="1"/>
          </p:cNvSpPr>
          <p:nvPr>
            <p:ph type="title"/>
          </p:nvPr>
        </p:nvSpPr>
        <p:spPr>
          <a:xfrm>
            <a:off x="1191684" y="139700"/>
            <a:ext cx="10706099" cy="1143200"/>
          </a:xfrm>
        </p:spPr>
        <p:txBody>
          <a:bodyPr/>
          <a:lstStyle/>
          <a:p>
            <a:r>
              <a:rPr lang="en-US"/>
              <a:t>Federal Funding: Big Picture</a:t>
            </a:r>
          </a:p>
        </p:txBody>
      </p:sp>
      <p:sp>
        <p:nvSpPr>
          <p:cNvPr id="7" name="Text Placeholder 6">
            <a:extLst>
              <a:ext uri="{FF2B5EF4-FFF2-40B4-BE49-F238E27FC236}">
                <a16:creationId xmlns:a16="http://schemas.microsoft.com/office/drawing/2014/main" id="{0B8E682E-7893-F341-93FD-77E00C192F05}"/>
              </a:ext>
            </a:extLst>
          </p:cNvPr>
          <p:cNvSpPr>
            <a:spLocks noGrp="1"/>
          </p:cNvSpPr>
          <p:nvPr>
            <p:ph type="body" sz="quarter" idx="13"/>
          </p:nvPr>
        </p:nvSpPr>
        <p:spPr>
          <a:xfrm>
            <a:off x="254001" y="1695452"/>
            <a:ext cx="7080919" cy="4489449"/>
          </a:xfrm>
        </p:spPr>
        <p:txBody>
          <a:bodyPr/>
          <a:lstStyle/>
          <a:p>
            <a:pPr marL="101597" indent="0">
              <a:buNone/>
            </a:pPr>
            <a:r>
              <a:rPr lang="en-US" sz="2667"/>
              <a:t>Transit funding levels are established by Congress every ~5 years via broad-based transportation funding bill (aka “Highway Bill”).</a:t>
            </a:r>
            <a:br>
              <a:rPr lang="en-US" sz="2667"/>
            </a:br>
            <a:endParaRPr lang="en-US" sz="2667"/>
          </a:p>
          <a:p>
            <a:pPr marL="101597" indent="0">
              <a:buNone/>
            </a:pPr>
            <a:r>
              <a:rPr lang="en-US" sz="2667"/>
              <a:t>The current transportation authorization bill passed in 2021 and expires </a:t>
            </a:r>
            <a:r>
              <a:rPr lang="en-US" sz="2667" b="1"/>
              <a:t>September 2026.</a:t>
            </a:r>
            <a:br>
              <a:rPr lang="en-US" sz="2667" b="1"/>
            </a:br>
            <a:endParaRPr lang="en-US" sz="2667" b="1"/>
          </a:p>
          <a:p>
            <a:pPr marL="101597" indent="0">
              <a:buNone/>
            </a:pPr>
            <a:r>
              <a:rPr lang="en-US" sz="2667"/>
              <a:t>There is no draft bill yet, but </a:t>
            </a:r>
            <a:r>
              <a:rPr lang="en-US" sz="2667" b="1"/>
              <a:t>transit funding is predicted to remain steady or decline</a:t>
            </a:r>
            <a:r>
              <a:rPr lang="en-US" sz="2667"/>
              <a:t>. </a:t>
            </a:r>
          </a:p>
          <a:p>
            <a:pPr marL="101597" indent="0">
              <a:buNone/>
            </a:pPr>
            <a:endParaRPr lang="en-US" b="1"/>
          </a:p>
        </p:txBody>
      </p:sp>
      <p:pic>
        <p:nvPicPr>
          <p:cNvPr id="9" name="Picture 8">
            <a:extLst>
              <a:ext uri="{FF2B5EF4-FFF2-40B4-BE49-F238E27FC236}">
                <a16:creationId xmlns:a16="http://schemas.microsoft.com/office/drawing/2014/main" id="{36E4FB99-F5DE-2FB2-CC60-5C489D8BE034}"/>
              </a:ext>
            </a:extLst>
          </p:cNvPr>
          <p:cNvPicPr>
            <a:picLocks noChangeAspect="1"/>
          </p:cNvPicPr>
          <p:nvPr/>
        </p:nvPicPr>
        <p:blipFill>
          <a:blip r:embed="rId2"/>
          <a:srcRect l="19272" r="22478"/>
          <a:stretch>
            <a:fillRect/>
          </a:stretch>
        </p:blipFill>
        <p:spPr>
          <a:xfrm>
            <a:off x="7334920" y="1435100"/>
            <a:ext cx="4857081" cy="5283200"/>
          </a:xfrm>
          <a:prstGeom prst="rect">
            <a:avLst/>
          </a:prstGeom>
        </p:spPr>
      </p:pic>
    </p:spTree>
    <p:extLst>
      <p:ext uri="{BB962C8B-B14F-4D97-AF65-F5344CB8AC3E}">
        <p14:creationId xmlns:p14="http://schemas.microsoft.com/office/powerpoint/2010/main" val="1299436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C66B4-1935-68F0-FC86-7E4BD76DC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76A07-9873-C9C8-7A0C-F72B99D0BEC6}"/>
              </a:ext>
            </a:extLst>
          </p:cNvPr>
          <p:cNvSpPr>
            <a:spLocks noGrp="1"/>
          </p:cNvSpPr>
          <p:nvPr>
            <p:ph type="title"/>
          </p:nvPr>
        </p:nvSpPr>
        <p:spPr>
          <a:xfrm>
            <a:off x="739303" y="577423"/>
            <a:ext cx="11054719" cy="1143200"/>
          </a:xfrm>
        </p:spPr>
        <p:txBody>
          <a:bodyPr/>
          <a:lstStyle/>
          <a:p>
            <a:r>
              <a:rPr lang="en-US">
                <a:latin typeface="Tahoma"/>
                <a:ea typeface="Tahoma"/>
                <a:cs typeface="Tahoma"/>
              </a:rPr>
              <a:t>Increase Share of Federal Funding: </a:t>
            </a:r>
            <a:br>
              <a:rPr lang="en-US"/>
            </a:br>
            <a:r>
              <a:rPr lang="en-US">
                <a:latin typeface="Tahoma"/>
                <a:ea typeface="Tahoma"/>
                <a:cs typeface="Tahoma"/>
              </a:rPr>
              <a:t>Qualitative Scoring and Potential Next Steps</a:t>
            </a:r>
          </a:p>
        </p:txBody>
      </p:sp>
      <p:sp>
        <p:nvSpPr>
          <p:cNvPr id="7" name="Text Placeholder 6">
            <a:extLst>
              <a:ext uri="{FF2B5EF4-FFF2-40B4-BE49-F238E27FC236}">
                <a16:creationId xmlns:a16="http://schemas.microsoft.com/office/drawing/2014/main" id="{F7FEA8FF-F0B2-E879-E964-301F62EC536A}"/>
              </a:ext>
            </a:extLst>
          </p:cNvPr>
          <p:cNvSpPr>
            <a:spLocks noGrp="1"/>
          </p:cNvSpPr>
          <p:nvPr>
            <p:ph type="body" sz="quarter" idx="13"/>
          </p:nvPr>
        </p:nvSpPr>
        <p:spPr>
          <a:xfrm>
            <a:off x="625002" y="4141010"/>
            <a:ext cx="11169020" cy="2368549"/>
          </a:xfrm>
        </p:spPr>
        <p:txBody>
          <a:bodyPr/>
          <a:lstStyle/>
          <a:p>
            <a:pPr marL="101597" indent="0">
              <a:buNone/>
            </a:pPr>
            <a:r>
              <a:rPr lang="en-US" sz="2667" b="1"/>
              <a:t>Potential Next Steps:</a:t>
            </a:r>
          </a:p>
          <a:p>
            <a:r>
              <a:rPr lang="en-US"/>
              <a:t>Continue negotiations on Sacramento UZA MOU to preserve current earned share and competitive grant program</a:t>
            </a:r>
          </a:p>
          <a:p>
            <a:r>
              <a:rPr lang="en-US"/>
              <a:t>Negotiate with Unitrans/City of Davis to establish Davis UZA MOU</a:t>
            </a:r>
          </a:p>
          <a:p>
            <a:r>
              <a:rPr lang="en-US"/>
              <a:t>Support advocacy for transit funding in federal Highway Bill</a:t>
            </a:r>
            <a:br>
              <a:rPr lang="en-US" sz="2667"/>
            </a:br>
            <a:br>
              <a:rPr lang="en-US" sz="2667"/>
            </a:br>
            <a:endParaRPr lang="en-US" sz="2667"/>
          </a:p>
          <a:p>
            <a:pPr marL="101597" indent="0">
              <a:buNone/>
            </a:pPr>
            <a:endParaRPr lang="en-US" b="1"/>
          </a:p>
        </p:txBody>
      </p:sp>
      <p:grpSp>
        <p:nvGrpSpPr>
          <p:cNvPr id="17" name="Group 16">
            <a:extLst>
              <a:ext uri="{FF2B5EF4-FFF2-40B4-BE49-F238E27FC236}">
                <a16:creationId xmlns:a16="http://schemas.microsoft.com/office/drawing/2014/main" id="{A85028B9-926E-32D0-3675-9DEEB123E534}"/>
              </a:ext>
            </a:extLst>
          </p:cNvPr>
          <p:cNvGrpSpPr/>
          <p:nvPr/>
        </p:nvGrpSpPr>
        <p:grpSpPr>
          <a:xfrm>
            <a:off x="893370" y="1868630"/>
            <a:ext cx="10096500" cy="2189680"/>
            <a:chOff x="893763" y="1148553"/>
            <a:chExt cx="7572375" cy="1642260"/>
          </a:xfrm>
        </p:grpSpPr>
        <p:grpSp>
          <p:nvGrpSpPr>
            <p:cNvPr id="3" name="Group 2">
              <a:extLst>
                <a:ext uri="{FF2B5EF4-FFF2-40B4-BE49-F238E27FC236}">
                  <a16:creationId xmlns:a16="http://schemas.microsoft.com/office/drawing/2014/main" id="{D2D54078-2B43-F1AF-8D3F-DBCE1A73496E}"/>
                </a:ext>
              </a:extLst>
            </p:cNvPr>
            <p:cNvGrpSpPr/>
            <p:nvPr/>
          </p:nvGrpSpPr>
          <p:grpSpPr>
            <a:xfrm>
              <a:off x="893763" y="1148553"/>
              <a:ext cx="7572375" cy="1642260"/>
              <a:chOff x="1579353" y="3326887"/>
              <a:chExt cx="6130275" cy="1642260"/>
            </a:xfrm>
          </p:grpSpPr>
          <p:sp>
            <p:nvSpPr>
              <p:cNvPr id="4" name="TextBox 13">
                <a:extLst>
                  <a:ext uri="{FF2B5EF4-FFF2-40B4-BE49-F238E27FC236}">
                    <a16:creationId xmlns:a16="http://schemas.microsoft.com/office/drawing/2014/main" id="{E6279B0C-A089-B0E0-86F4-E4C3ABEADDB4}"/>
                  </a:ext>
                </a:extLst>
              </p:cNvPr>
              <p:cNvSpPr txBox="1"/>
              <p:nvPr/>
            </p:nvSpPr>
            <p:spPr>
              <a:xfrm>
                <a:off x="3009402" y="3518051"/>
                <a:ext cx="1548996" cy="2539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POLITICAL FEASIBILITY</a:t>
                </a:r>
              </a:p>
            </p:txBody>
          </p:sp>
          <p:sp>
            <p:nvSpPr>
              <p:cNvPr id="5" name="TextBox 14">
                <a:extLst>
                  <a:ext uri="{FF2B5EF4-FFF2-40B4-BE49-F238E27FC236}">
                    <a16:creationId xmlns:a16="http://schemas.microsoft.com/office/drawing/2014/main" id="{FFB8572E-8285-9308-0C76-6FD781D04E13}"/>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6" name="TextBox 16">
                <a:extLst>
                  <a:ext uri="{FF2B5EF4-FFF2-40B4-BE49-F238E27FC236}">
                    <a16:creationId xmlns:a16="http://schemas.microsoft.com/office/drawing/2014/main" id="{FD01679F-39D6-BFF6-F6D1-99215773E3D5}"/>
                  </a:ext>
                </a:extLst>
              </p:cNvPr>
              <p:cNvSpPr txBox="1"/>
              <p:nvPr/>
            </p:nvSpPr>
            <p:spPr>
              <a:xfrm>
                <a:off x="6160632" y="3326887"/>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REVENUE GENERATION POTENTIAL</a:t>
                </a:r>
              </a:p>
            </p:txBody>
          </p:sp>
          <p:sp>
            <p:nvSpPr>
              <p:cNvPr id="8" name="Rectangle 7">
                <a:extLst>
                  <a:ext uri="{FF2B5EF4-FFF2-40B4-BE49-F238E27FC236}">
                    <a16:creationId xmlns:a16="http://schemas.microsoft.com/office/drawing/2014/main" id="{0BAE9D15-1FD3-C13A-C59E-CA03A2EF111A}"/>
                  </a:ext>
                </a:extLst>
              </p:cNvPr>
              <p:cNvSpPr/>
              <p:nvPr/>
            </p:nvSpPr>
            <p:spPr>
              <a:xfrm>
                <a:off x="3061340" y="4073075"/>
                <a:ext cx="1495758" cy="552525"/>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0" name="Rectangle 9">
                <a:extLst>
                  <a:ext uri="{FF2B5EF4-FFF2-40B4-BE49-F238E27FC236}">
                    <a16:creationId xmlns:a16="http://schemas.microsoft.com/office/drawing/2014/main" id="{2E7A395C-4E51-5EAD-C2A5-A4E4E414ED8D}"/>
                  </a:ext>
                </a:extLst>
              </p:cNvPr>
              <p:cNvSpPr/>
              <p:nvPr/>
            </p:nvSpPr>
            <p:spPr>
              <a:xfrm>
                <a:off x="4585017" y="4075889"/>
                <a:ext cx="1495758" cy="554138"/>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1" name="Rectangle 10">
                <a:extLst>
                  <a:ext uri="{FF2B5EF4-FFF2-40B4-BE49-F238E27FC236}">
                    <a16:creationId xmlns:a16="http://schemas.microsoft.com/office/drawing/2014/main" id="{51DD1D87-E0EF-771C-0E71-CB2E6DE63246}"/>
                  </a:ext>
                </a:extLst>
              </p:cNvPr>
              <p:cNvSpPr/>
              <p:nvPr/>
            </p:nvSpPr>
            <p:spPr>
              <a:xfrm>
                <a:off x="6108694" y="4075885"/>
                <a:ext cx="1495758" cy="546903"/>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2" name="TextBox 13">
                <a:extLst>
                  <a:ext uri="{FF2B5EF4-FFF2-40B4-BE49-F238E27FC236}">
                    <a16:creationId xmlns:a16="http://schemas.microsoft.com/office/drawing/2014/main" id="{768359F6-09C8-37F0-EF20-D5C49A633AB5}"/>
                  </a:ext>
                </a:extLst>
              </p:cNvPr>
              <p:cNvSpPr txBox="1"/>
              <p:nvPr/>
            </p:nvSpPr>
            <p:spPr>
              <a:xfrm>
                <a:off x="1579353" y="4026173"/>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600" b="1">
                    <a:solidFill>
                      <a:srgbClr val="E35A25"/>
                    </a:solidFill>
                    <a:latin typeface="Arial"/>
                    <a:sym typeface="Arial"/>
                  </a:rPr>
                  <a:t>INCREASE SHARE OF FEDERAL TRANSIT FUNDING</a:t>
                </a:r>
              </a:p>
            </p:txBody>
          </p:sp>
          <p:sp>
            <p:nvSpPr>
              <p:cNvPr id="14" name="TextBox 13">
                <a:extLst>
                  <a:ext uri="{FF2B5EF4-FFF2-40B4-BE49-F238E27FC236}">
                    <a16:creationId xmlns:a16="http://schemas.microsoft.com/office/drawing/2014/main" id="{9D620C18-405D-D83D-499A-052C8D0710F6}"/>
                  </a:ext>
                </a:extLst>
              </p:cNvPr>
              <p:cNvSpPr txBox="1"/>
              <p:nvPr/>
            </p:nvSpPr>
            <p:spPr>
              <a:xfrm>
                <a:off x="6614022" y="4669017"/>
                <a:ext cx="642215" cy="284742"/>
              </a:xfrm>
              <a:prstGeom prst="rect">
                <a:avLst/>
              </a:prstGeom>
              <a:noFill/>
            </p:spPr>
            <p:txBody>
              <a:bodyPr wrap="square" rtlCol="0">
                <a:spAutoFit/>
              </a:bodyPr>
              <a:lstStyle/>
              <a:p>
                <a:pPr algn="ctr" defTabSz="1219170">
                  <a:buClr>
                    <a:srgbClr val="000000"/>
                  </a:buClr>
                </a:pPr>
                <a:r>
                  <a:rPr lang="en-US" sz="1867" b="1" kern="0">
                    <a:ln>
                      <a:solidFill>
                        <a:srgbClr val="7ECEFD">
                          <a:lumMod val="60000"/>
                          <a:lumOff val="40000"/>
                        </a:srgbClr>
                      </a:solidFill>
                    </a:ln>
                    <a:solidFill>
                      <a:srgbClr val="0A72BA">
                        <a:lumMod val="20000"/>
                        <a:lumOff val="80000"/>
                      </a:srgbClr>
                    </a:solidFill>
                    <a:latin typeface="Arial"/>
                    <a:cs typeface="Arial"/>
                    <a:sym typeface="Arial"/>
                  </a:rPr>
                  <a:t>Low</a:t>
                </a:r>
              </a:p>
            </p:txBody>
          </p:sp>
          <p:sp>
            <p:nvSpPr>
              <p:cNvPr id="15" name="TextBox 14">
                <a:extLst>
                  <a:ext uri="{FF2B5EF4-FFF2-40B4-BE49-F238E27FC236}">
                    <a16:creationId xmlns:a16="http://schemas.microsoft.com/office/drawing/2014/main" id="{773BF5C5-BBA4-7F35-D2BB-EDAFD6791ED5}"/>
                  </a:ext>
                </a:extLst>
              </p:cNvPr>
              <p:cNvSpPr txBox="1"/>
              <p:nvPr/>
            </p:nvSpPr>
            <p:spPr>
              <a:xfrm>
                <a:off x="4744446" y="4684405"/>
                <a:ext cx="1176899" cy="284742"/>
              </a:xfrm>
              <a:prstGeom prst="rect">
                <a:avLst/>
              </a:prstGeom>
              <a:noFill/>
            </p:spPr>
            <p:txBody>
              <a:bodyPr wrap="square" rtlCol="0">
                <a:spAutoFit/>
              </a:bodyPr>
              <a:lstStyle/>
              <a:p>
                <a:pPr algn="ctr" defTabSz="1219170">
                  <a:buClr>
                    <a:srgbClr val="000000"/>
                  </a:buClr>
                </a:pPr>
                <a:r>
                  <a:rPr lang="en-US" sz="1867" b="1" kern="0">
                    <a:solidFill>
                      <a:srgbClr val="0A72BA">
                        <a:lumMod val="60000"/>
                        <a:lumOff val="40000"/>
                      </a:srgbClr>
                    </a:solidFill>
                    <a:latin typeface="Arial"/>
                    <a:cs typeface="Arial"/>
                    <a:sym typeface="Arial"/>
                  </a:rPr>
                  <a:t>Medium</a:t>
                </a:r>
              </a:p>
            </p:txBody>
          </p:sp>
        </p:grpSp>
        <p:sp>
          <p:nvSpPr>
            <p:cNvPr id="16" name="TextBox 15">
              <a:extLst>
                <a:ext uri="{FF2B5EF4-FFF2-40B4-BE49-F238E27FC236}">
                  <a16:creationId xmlns:a16="http://schemas.microsoft.com/office/drawing/2014/main" id="{2C8CE457-BD42-F236-A813-D752395EE5BC}"/>
                </a:ext>
              </a:extLst>
            </p:cNvPr>
            <p:cNvSpPr txBox="1"/>
            <p:nvPr/>
          </p:nvSpPr>
          <p:spPr>
            <a:xfrm>
              <a:off x="3185672" y="2490683"/>
              <a:ext cx="793291" cy="284742"/>
            </a:xfrm>
            <a:prstGeom prst="rect">
              <a:avLst/>
            </a:prstGeom>
            <a:noFill/>
          </p:spPr>
          <p:txBody>
            <a:bodyPr wrap="square" rtlCol="0">
              <a:spAutoFit/>
            </a:bodyPr>
            <a:lstStyle/>
            <a:p>
              <a:pPr algn="ctr" defTabSz="1219170">
                <a:buClr>
                  <a:srgbClr val="000000"/>
                </a:buClr>
              </a:pPr>
              <a:r>
                <a:rPr lang="en-US" sz="1867" b="1" kern="0">
                  <a:ln>
                    <a:solidFill>
                      <a:srgbClr val="7ECEFD">
                        <a:lumMod val="60000"/>
                        <a:lumOff val="40000"/>
                      </a:srgbClr>
                    </a:solidFill>
                  </a:ln>
                  <a:solidFill>
                    <a:srgbClr val="0A72BA">
                      <a:lumMod val="20000"/>
                      <a:lumOff val="80000"/>
                    </a:srgbClr>
                  </a:solidFill>
                  <a:latin typeface="Arial"/>
                  <a:cs typeface="Arial"/>
                  <a:sym typeface="Arial"/>
                </a:rPr>
                <a:t>Low</a:t>
              </a:r>
            </a:p>
          </p:txBody>
        </p:sp>
      </p:grpSp>
    </p:spTree>
    <p:extLst>
      <p:ext uri="{BB962C8B-B14F-4D97-AF65-F5344CB8AC3E}">
        <p14:creationId xmlns:p14="http://schemas.microsoft.com/office/powerpoint/2010/main" val="3024397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56C4CE6B-854D-CFD7-6F82-9289D1D899D5}"/>
            </a:ext>
          </a:extLst>
        </p:cNvPr>
        <p:cNvGrpSpPr/>
        <p:nvPr/>
      </p:nvGrpSpPr>
      <p:grpSpPr>
        <a:xfrm>
          <a:off x="0" y="0"/>
          <a:ext cx="0" cy="0"/>
          <a:chOff x="0" y="0"/>
          <a:chExt cx="0" cy="0"/>
        </a:xfrm>
      </p:grpSpPr>
      <p:sp>
        <p:nvSpPr>
          <p:cNvPr id="88" name="Google Shape;88;p12">
            <a:extLst>
              <a:ext uri="{FF2B5EF4-FFF2-40B4-BE49-F238E27FC236}">
                <a16:creationId xmlns:a16="http://schemas.microsoft.com/office/drawing/2014/main" id="{B87327A7-8BDF-1460-6782-37E08B640261}"/>
              </a:ext>
            </a:extLst>
          </p:cNvPr>
          <p:cNvSpPr txBox="1">
            <a:spLocks noGrp="1"/>
          </p:cNvSpPr>
          <p:nvPr>
            <p:ph type="ctrTitle"/>
          </p:nvPr>
        </p:nvSpPr>
        <p:spPr>
          <a:xfrm>
            <a:off x="860300" y="3683633"/>
            <a:ext cx="10164381" cy="1390875"/>
          </a:xfrm>
          <a:prstGeom prst="rect">
            <a:avLst/>
          </a:prstGeom>
        </p:spPr>
        <p:txBody>
          <a:bodyPr spcFirstLastPara="1" wrap="square" lIns="121900" tIns="121900" rIns="121900" bIns="121900" anchor="t" anchorCtr="0">
            <a:noAutofit/>
          </a:bodyPr>
          <a:lstStyle/>
          <a:p>
            <a:r>
              <a:rPr lang="en" sz="4267"/>
              <a:t>CONTINUE STATE TRANSIT RECOVERY (SB 125) FUNDING</a:t>
            </a:r>
            <a:endParaRPr sz="4267"/>
          </a:p>
        </p:txBody>
      </p:sp>
      <p:sp>
        <p:nvSpPr>
          <p:cNvPr id="3" name="Google Shape;112;p15">
            <a:extLst>
              <a:ext uri="{FF2B5EF4-FFF2-40B4-BE49-F238E27FC236}">
                <a16:creationId xmlns:a16="http://schemas.microsoft.com/office/drawing/2014/main" id="{5C37C409-71B9-352A-42B4-F59B754B1FDE}"/>
              </a:ext>
            </a:extLst>
          </p:cNvPr>
          <p:cNvSpPr txBox="1">
            <a:spLocks/>
          </p:cNvSpPr>
          <p:nvPr/>
        </p:nvSpPr>
        <p:spPr>
          <a:xfrm>
            <a:off x="999461" y="2435059"/>
            <a:ext cx="10363200" cy="73930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733" b="1" kern="0" spc="27">
                <a:solidFill>
                  <a:srgbClr val="0A72BA"/>
                </a:solidFill>
                <a:latin typeface="Tahoma" panose="020B0604030504040204" pitchFamily="34" charset="0"/>
                <a:ea typeface="Tahoma" panose="020B0604030504040204" pitchFamily="34" charset="0"/>
                <a:cs typeface="Tahoma" panose="020B0604030504040204" pitchFamily="34" charset="0"/>
              </a:rPr>
              <a:t>Option 2</a:t>
            </a:r>
          </a:p>
        </p:txBody>
      </p:sp>
    </p:spTree>
    <p:extLst>
      <p:ext uri="{BB962C8B-B14F-4D97-AF65-F5344CB8AC3E}">
        <p14:creationId xmlns:p14="http://schemas.microsoft.com/office/powerpoint/2010/main" val="228151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ctrTitle" idx="4294967295"/>
          </p:nvPr>
        </p:nvSpPr>
        <p:spPr>
          <a:xfrm>
            <a:off x="3218603" y="1"/>
            <a:ext cx="7414800" cy="1249735"/>
          </a:xfrm>
          <a:prstGeom prst="rect">
            <a:avLst/>
          </a:prstGeom>
        </p:spPr>
        <p:txBody>
          <a:bodyPr spcFirstLastPara="1" wrap="square" lIns="121900" tIns="121900" rIns="121900" bIns="121900" anchor="b" anchorCtr="0">
            <a:noAutofit/>
          </a:bodyPr>
          <a:lstStyle/>
          <a:p>
            <a:r>
              <a:rPr lang="en-US" b="1">
                <a:solidFill>
                  <a:schemeClr val="tx1"/>
                </a:solidFill>
              </a:rPr>
              <a:t>Agenda Item 4</a:t>
            </a:r>
            <a:endParaRPr b="1">
              <a:solidFill>
                <a:schemeClr val="tx1"/>
              </a:solidFill>
            </a:endParaRPr>
          </a:p>
        </p:txBody>
      </p:sp>
      <p:pic>
        <p:nvPicPr>
          <p:cNvPr id="105" name="Google Shape;105;p14"/>
          <p:cNvPicPr preferRelativeResize="0"/>
          <p:nvPr/>
        </p:nvPicPr>
        <p:blipFill>
          <a:blip r:embed="rId3"/>
          <a:srcRect l="38222" r="38222"/>
          <a:stretch/>
        </p:blipFill>
        <p:spPr>
          <a:xfrm>
            <a:off x="0" y="1"/>
            <a:ext cx="2386435" cy="6753665"/>
          </a:xfrm>
          <a:prstGeom prst="rect">
            <a:avLst/>
          </a:prstGeom>
          <a:noFill/>
          <a:ln>
            <a:noFill/>
          </a:ln>
        </p:spPr>
      </p:pic>
      <p:sp>
        <p:nvSpPr>
          <p:cNvPr id="106" name="Google Shape;106;p14"/>
          <p:cNvSpPr txBox="1">
            <a:spLocks noGrp="1"/>
          </p:cNvSpPr>
          <p:nvPr>
            <p:ph type="sldNum" idx="12"/>
          </p:nvPr>
        </p:nvSpPr>
        <p:spPr>
          <a:xfrm>
            <a:off x="11307433" y="6262577"/>
            <a:ext cx="731600" cy="418000"/>
          </a:xfrm>
          <a:prstGeom prst="rect">
            <a:avLst/>
          </a:prstGeom>
        </p:spPr>
        <p:txBody>
          <a:bodyPr spcFirstLastPara="1" wrap="square" lIns="121900" tIns="121900" rIns="121900" bIns="12190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0" i="0" u="none" strike="noStrike" kern="1200" cap="none" spc="0" normalizeH="0" baseline="0" noProof="0">
                <a:ln>
                  <a:noFill/>
                </a:ln>
                <a:solidFill>
                  <a:srgbClr val="97ABBC"/>
                </a:solidFill>
                <a:effectLst/>
                <a:uLnTx/>
                <a:uFillTx/>
                <a:latin typeface="Lato"/>
                <a:ea typeface="Lato"/>
                <a:cs typeface="Lato"/>
                <a:sym typeface="Lato"/>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sz="1733" b="0" i="0" u="none" strike="noStrike" kern="1200" cap="none" spc="0" normalizeH="0" baseline="0" noProof="0">
              <a:ln>
                <a:noFill/>
              </a:ln>
              <a:solidFill>
                <a:srgbClr val="97ABBC"/>
              </a:solidFill>
              <a:effectLst/>
              <a:uLnTx/>
              <a:uFillTx/>
              <a:latin typeface="Lato"/>
              <a:ea typeface="Lato"/>
              <a:cs typeface="Lato"/>
              <a:sym typeface="Lato"/>
            </a:endParaRPr>
          </a:p>
        </p:txBody>
      </p:sp>
      <p:sp>
        <p:nvSpPr>
          <p:cNvPr id="2" name="Google Shape;103;p14">
            <a:extLst>
              <a:ext uri="{FF2B5EF4-FFF2-40B4-BE49-F238E27FC236}">
                <a16:creationId xmlns:a16="http://schemas.microsoft.com/office/drawing/2014/main" id="{86CE7710-AB93-C706-8544-D83E5301A45F}"/>
              </a:ext>
            </a:extLst>
          </p:cNvPr>
          <p:cNvSpPr txBox="1">
            <a:spLocks/>
          </p:cNvSpPr>
          <p:nvPr/>
        </p:nvSpPr>
        <p:spPr>
          <a:xfrm>
            <a:off x="3218603" y="784786"/>
            <a:ext cx="7414800" cy="125889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marR="0" lvl="0" indent="0" algn="l" defTabSz="457200" rtl="0" eaLnBrk="1" fontAlgn="auto" latinLnBrk="0" hangingPunct="1">
              <a:lnSpc>
                <a:spcPct val="100000"/>
              </a:lnSpc>
              <a:spcBef>
                <a:spcPts val="600"/>
              </a:spcBef>
              <a:spcAft>
                <a:spcPts val="0"/>
              </a:spcAft>
              <a:buClr>
                <a:srgbClr val="97ABBC"/>
              </a:buClr>
              <a:buSzPts val="2400"/>
              <a:buFont typeface="Lato"/>
              <a:buNone/>
              <a:tabLst/>
              <a:defRPr/>
            </a:pPr>
            <a:r>
              <a:rPr kumimoji="0" lang="en-US" sz="4800" b="1" i="0" u="none" strike="noStrike" kern="1200" cap="none" spc="0" normalizeH="0" baseline="0" noProof="0">
                <a:ln>
                  <a:noFill/>
                </a:ln>
                <a:solidFill>
                  <a:srgbClr val="0A72BA"/>
                </a:solidFill>
                <a:effectLst/>
                <a:uLnTx/>
                <a:uFillTx/>
                <a:latin typeface="Raleway" panose="020B0503030101060003" pitchFamily="34" charset="0"/>
                <a:ea typeface="Lato"/>
                <a:cs typeface="Lato"/>
                <a:sym typeface="Lato"/>
              </a:rPr>
              <a:t>Consent Calendar</a:t>
            </a:r>
          </a:p>
        </p:txBody>
      </p:sp>
      <p:graphicFrame>
        <p:nvGraphicFramePr>
          <p:cNvPr id="5" name="Table 4">
            <a:extLst>
              <a:ext uri="{FF2B5EF4-FFF2-40B4-BE49-F238E27FC236}">
                <a16:creationId xmlns:a16="http://schemas.microsoft.com/office/drawing/2014/main" id="{635A7C02-C37D-52AC-B393-73FD4D94B422}"/>
              </a:ext>
            </a:extLst>
          </p:cNvPr>
          <p:cNvGraphicFramePr>
            <a:graphicFrameLocks noGrp="1"/>
          </p:cNvGraphicFramePr>
          <p:nvPr>
            <p:extLst>
              <p:ext uri="{D42A27DB-BD31-4B8C-83A1-F6EECF244321}">
                <p14:modId xmlns:p14="http://schemas.microsoft.com/office/powerpoint/2010/main" val="2543254861"/>
              </p:ext>
            </p:extLst>
          </p:nvPr>
        </p:nvGraphicFramePr>
        <p:xfrm>
          <a:off x="3071795" y="1885951"/>
          <a:ext cx="8601438" cy="1927694"/>
        </p:xfrm>
        <a:graphic>
          <a:graphicData uri="http://schemas.openxmlformats.org/drawingml/2006/table">
            <a:tbl>
              <a:tblPr/>
              <a:tblGrid>
                <a:gridCol w="756993">
                  <a:extLst>
                    <a:ext uri="{9D8B030D-6E8A-4147-A177-3AD203B41FA5}">
                      <a16:colId xmlns:a16="http://schemas.microsoft.com/office/drawing/2014/main" val="91688919"/>
                    </a:ext>
                  </a:extLst>
                </a:gridCol>
                <a:gridCol w="7844445">
                  <a:extLst>
                    <a:ext uri="{9D8B030D-6E8A-4147-A177-3AD203B41FA5}">
                      <a16:colId xmlns:a16="http://schemas.microsoft.com/office/drawing/2014/main" val="29047798"/>
                    </a:ext>
                  </a:extLst>
                </a:gridCol>
              </a:tblGrid>
              <a:tr h="307858">
                <a:tc>
                  <a:txBody>
                    <a:bodyPr/>
                    <a:lstStyle/>
                    <a:p>
                      <a:pPr marL="0" marR="0" algn="l">
                        <a:lnSpc>
                          <a:spcPct val="107000"/>
                        </a:lnSpc>
                        <a:spcAft>
                          <a:spcPts val="80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800" spc="-10">
                          <a:effectLst/>
                          <a:latin typeface="Lato" panose="020F0502020204030203" pitchFamily="34" charset="0"/>
                          <a:ea typeface="Lato" panose="020F0502020204030203" pitchFamily="34" charset="0"/>
                          <a:cs typeface="Lato" panose="020F0502020204030203" pitchFamily="34" charset="0"/>
                        </a:rPr>
                        <a:t>4a</a:t>
                      </a:r>
                      <a:endParaRPr lang="en-US" sz="1800">
                        <a:effectLst/>
                        <a:latin typeface="Lato" panose="020F0502020204030203" pitchFamily="34" charset="0"/>
                        <a:ea typeface="Lato" panose="020F0502020204030203" pitchFamily="34" charset="0"/>
                        <a:cs typeface="Lato" panose="020F0502020204030203" pitchFamily="34" charset="0"/>
                      </a:endParaRP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marL="0" marR="0" algn="just">
                        <a:lnSpc>
                          <a:spcPct val="107000"/>
                        </a:lnSpc>
                        <a:spcAft>
                          <a:spcPts val="800"/>
                        </a:spcAft>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800" spc="-15" dirty="0">
                          <a:effectLst/>
                          <a:latin typeface="Lato" panose="020F0502020204030203" pitchFamily="34" charset="0"/>
                          <a:ea typeface="Lato" panose="020F0502020204030203" pitchFamily="34" charset="0"/>
                          <a:cs typeface="Lato" panose="020F0502020204030203" pitchFamily="34" charset="0"/>
                        </a:rPr>
                        <a:t>Approve Board Minutes for Regular Meeting of Jan 12, 2026</a:t>
                      </a:r>
                      <a:endParaRPr lang="en-US" sz="1800" dirty="0">
                        <a:effectLst/>
                        <a:latin typeface="Lato" panose="020F0502020204030203" pitchFamily="34" charset="0"/>
                        <a:ea typeface="Lato" panose="020F0502020204030203" pitchFamily="34" charset="0"/>
                        <a:cs typeface="Lato" panose="020F0502020204030203" pitchFamily="34" charset="0"/>
                      </a:endParaRP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extLst>
                  <a:ext uri="{0D108BD9-81ED-4DB2-BD59-A6C34878D82A}">
                    <a16:rowId xmlns:a16="http://schemas.microsoft.com/office/drawing/2014/main" val="562990719"/>
                  </a:ext>
                </a:extLst>
              </a:tr>
              <a:tr h="279221">
                <a:tc>
                  <a:txBody>
                    <a:bodyPr/>
                    <a:lstStyle/>
                    <a:p>
                      <a:pPr marL="0" marR="0" algn="l">
                        <a:lnSpc>
                          <a:spcPct val="107000"/>
                        </a:lnSpc>
                        <a:spcAft>
                          <a:spcPts val="80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800" spc="-10">
                          <a:effectLst/>
                          <a:latin typeface="Lato" panose="020F0502020204030203" pitchFamily="34" charset="0"/>
                          <a:ea typeface="Lato" panose="020F0502020204030203" pitchFamily="34" charset="0"/>
                          <a:cs typeface="Lato" panose="020F0502020204030203" pitchFamily="34" charset="0"/>
                        </a:rPr>
                        <a:t>4b.</a:t>
                      </a:r>
                      <a:endParaRPr lang="en-US" sz="1800">
                        <a:effectLst/>
                        <a:latin typeface="Lato" panose="020F0502020204030203" pitchFamily="34" charset="0"/>
                        <a:ea typeface="Lato" panose="020F0502020204030203" pitchFamily="34" charset="0"/>
                        <a:cs typeface="Lato" panose="020F0502020204030203" pitchFamily="34" charset="0"/>
                      </a:endParaRP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marL="0" marR="0" algn="just">
                        <a:lnSpc>
                          <a:spcPct val="107000"/>
                        </a:lnSpc>
                        <a:spcAft>
                          <a:spcPts val="800"/>
                        </a:spcAft>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800" dirty="0"/>
                        <a:t>FY 2025-26 Financial and Internal Controls Update for October– December 2025 (Q2)</a:t>
                      </a:r>
                      <a:endParaRPr lang="en-US" sz="1800" dirty="0">
                        <a:effectLst/>
                        <a:latin typeface="Lato" panose="020F0502020204030203" pitchFamily="34" charset="0"/>
                        <a:ea typeface="Lato" panose="020F0502020204030203" pitchFamily="34" charset="0"/>
                        <a:cs typeface="Lato" panose="020F0502020204030203" pitchFamily="34" charset="0"/>
                      </a:endParaRP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extLst>
                  <a:ext uri="{0D108BD9-81ED-4DB2-BD59-A6C34878D82A}">
                    <a16:rowId xmlns:a16="http://schemas.microsoft.com/office/drawing/2014/main" val="3683249429"/>
                  </a:ext>
                </a:extLst>
              </a:tr>
              <a:tr h="447355">
                <a:tc>
                  <a:txBody>
                    <a:bodyPr/>
                    <a:lstStyle/>
                    <a:p>
                      <a:pPr marL="0" marR="0" algn="l">
                        <a:lnSpc>
                          <a:spcPct val="107000"/>
                        </a:lnSpc>
                        <a:spcAft>
                          <a:spcPts val="800"/>
                        </a:spcAft>
                        <a:buNone/>
                      </a:pPr>
                      <a:r>
                        <a:rPr lang="en-US" sz="1800">
                          <a:effectLst/>
                          <a:latin typeface="Lato" panose="020F0502020204030203" pitchFamily="34" charset="0"/>
                          <a:ea typeface="Lato" panose="020F0502020204030203" pitchFamily="34" charset="0"/>
                          <a:cs typeface="Lato" panose="020F0502020204030203" pitchFamily="34" charset="0"/>
                        </a:rPr>
                        <a:t>4c</a:t>
                      </a: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marL="0" marR="0" algn="just">
                        <a:lnSpc>
                          <a:spcPct val="107000"/>
                        </a:lnSpc>
                        <a:spcAft>
                          <a:spcPts val="800"/>
                        </a:spcAft>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800" dirty="0"/>
                        <a:t>Adopt Resolution 2026-02 to Accept funding from Affordable Housing and Sustainable Communities Grant</a:t>
                      </a:r>
                      <a:endParaRPr lang="en-US" sz="1800" dirty="0">
                        <a:effectLst/>
                        <a:latin typeface="Lato" panose="020F0502020204030203" pitchFamily="34" charset="0"/>
                        <a:ea typeface="Lato" panose="020F0502020204030203" pitchFamily="34" charset="0"/>
                        <a:cs typeface="Lato" panose="020F0502020204030203" pitchFamily="34" charset="0"/>
                      </a:endParaRP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extLst>
                  <a:ext uri="{0D108BD9-81ED-4DB2-BD59-A6C34878D82A}">
                    <a16:rowId xmlns:a16="http://schemas.microsoft.com/office/drawing/2014/main" val="3237778766"/>
                  </a:ext>
                </a:extLst>
              </a:tr>
              <a:tr h="489662">
                <a:tc>
                  <a:txBody>
                    <a:bodyPr/>
                    <a:lstStyle/>
                    <a:p>
                      <a:pPr marL="0" marR="0" algn="l">
                        <a:lnSpc>
                          <a:spcPct val="107000"/>
                        </a:lnSpc>
                        <a:spcAft>
                          <a:spcPts val="800"/>
                        </a:spcAft>
                        <a:buNone/>
                      </a:pPr>
                      <a:r>
                        <a:rPr lang="en-US" sz="1800">
                          <a:effectLst/>
                          <a:latin typeface="Lato" panose="020F0502020204030203" pitchFamily="34" charset="0"/>
                          <a:ea typeface="Lato" panose="020F0502020204030203" pitchFamily="34" charset="0"/>
                          <a:cs typeface="Lato" panose="020F0502020204030203" pitchFamily="34" charset="0"/>
                        </a:rPr>
                        <a:t>4d</a:t>
                      </a: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marL="0" marR="0" algn="just">
                        <a:lnSpc>
                          <a:spcPct val="107000"/>
                        </a:lnSpc>
                        <a:spcAft>
                          <a:spcPts val="800"/>
                        </a:spcAft>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800" dirty="0"/>
                        <a:t>Appoint Two New Members to Citizens Advisory Committee </a:t>
                      </a:r>
                      <a:endParaRPr lang="en-US" sz="1800" dirty="0">
                        <a:effectLst/>
                        <a:latin typeface="Lato" panose="020F0502020204030203" pitchFamily="34" charset="0"/>
                        <a:ea typeface="Lato" panose="020F0502020204030203" pitchFamily="34" charset="0"/>
                        <a:cs typeface="Lato" panose="020F0502020204030203" pitchFamily="34" charset="0"/>
                      </a:endParaRPr>
                    </a:p>
                  </a:txBody>
                  <a:tcPr marL="64135" marR="64135" marT="0"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extLst>
                  <a:ext uri="{0D108BD9-81ED-4DB2-BD59-A6C34878D82A}">
                    <a16:rowId xmlns:a16="http://schemas.microsoft.com/office/drawing/2014/main" val="1463934602"/>
                  </a:ext>
                </a:extLst>
              </a:tr>
            </a:tbl>
          </a:graphicData>
        </a:graphic>
      </p:graphicFrame>
    </p:spTree>
    <p:extLst>
      <p:ext uri="{BB962C8B-B14F-4D97-AF65-F5344CB8AC3E}">
        <p14:creationId xmlns:p14="http://schemas.microsoft.com/office/powerpoint/2010/main" val="1926810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28CF64-65B5-762A-8EB9-B0CAF0C57E77}"/>
              </a:ext>
            </a:extLst>
          </p:cNvPr>
          <p:cNvSpPr>
            <a:spLocks noGrp="1"/>
          </p:cNvSpPr>
          <p:nvPr>
            <p:ph type="title"/>
          </p:nvPr>
        </p:nvSpPr>
        <p:spPr/>
        <p:txBody>
          <a:bodyPr/>
          <a:lstStyle/>
          <a:p>
            <a:r>
              <a:rPr lang="en-US"/>
              <a:t>What is SB 125?</a:t>
            </a:r>
          </a:p>
        </p:txBody>
      </p:sp>
      <p:sp>
        <p:nvSpPr>
          <p:cNvPr id="4" name="Slide Number Placeholder 3">
            <a:extLst>
              <a:ext uri="{FF2B5EF4-FFF2-40B4-BE49-F238E27FC236}">
                <a16:creationId xmlns:a16="http://schemas.microsoft.com/office/drawing/2014/main" id="{79A9E70E-A011-0F01-E0E4-CF08082DDC0F}"/>
              </a:ext>
            </a:extLst>
          </p:cNvPr>
          <p:cNvSpPr>
            <a:spLocks noGrp="1"/>
          </p:cNvSpPr>
          <p:nvPr>
            <p:ph type="sldNum" idx="12"/>
          </p:nvPr>
        </p:nvSpPr>
        <p:spPr/>
        <p:txBody>
          <a:bodyPr/>
          <a:lstStyle/>
          <a:p>
            <a:pPr algn="ctr" defTabSz="1219170">
              <a:buClr>
                <a:srgbClr val="000000"/>
              </a:buClr>
            </a:pPr>
            <a:fld id="{00000000-1234-1234-1234-123412341234}" type="slidenum">
              <a:rPr lang="en" kern="0">
                <a:solidFill>
                  <a:srgbClr val="97ABBC"/>
                </a:solidFill>
              </a:rPr>
              <a:pPr algn="ctr" defTabSz="1219170">
                <a:buClr>
                  <a:srgbClr val="000000"/>
                </a:buClr>
              </a:pPr>
              <a:t>30</a:t>
            </a:fld>
            <a:endParaRPr lang="en" kern="0">
              <a:solidFill>
                <a:srgbClr val="97ABBC"/>
              </a:solidFill>
            </a:endParaRPr>
          </a:p>
        </p:txBody>
      </p:sp>
      <p:sp>
        <p:nvSpPr>
          <p:cNvPr id="6" name="Text Placeholder 5">
            <a:extLst>
              <a:ext uri="{FF2B5EF4-FFF2-40B4-BE49-F238E27FC236}">
                <a16:creationId xmlns:a16="http://schemas.microsoft.com/office/drawing/2014/main" id="{70C1B812-2E19-8DE4-DDD6-C241C9E84CBB}"/>
              </a:ext>
            </a:extLst>
          </p:cNvPr>
          <p:cNvSpPr>
            <a:spLocks noGrp="1"/>
          </p:cNvSpPr>
          <p:nvPr>
            <p:ph type="body" sz="quarter" idx="13"/>
          </p:nvPr>
        </p:nvSpPr>
        <p:spPr>
          <a:xfrm>
            <a:off x="311286" y="1695452"/>
            <a:ext cx="11621311" cy="4489449"/>
          </a:xfrm>
        </p:spPr>
        <p:txBody>
          <a:bodyPr/>
          <a:lstStyle/>
          <a:p>
            <a:pPr marL="101597" indent="0">
              <a:buNone/>
            </a:pPr>
            <a:r>
              <a:rPr lang="en-US" sz="2667"/>
              <a:t>Passed in 2023, provides </a:t>
            </a:r>
            <a:r>
              <a:rPr lang="en-US" sz="2667" b="1">
                <a:solidFill>
                  <a:schemeClr val="accent1"/>
                </a:solidFill>
              </a:rPr>
              <a:t>$5.1 billion </a:t>
            </a:r>
            <a:r>
              <a:rPr lang="en-US" sz="2667"/>
              <a:t>in one-time, flexible emergency funding to transit agencies in California. It was intended to </a:t>
            </a:r>
            <a:r>
              <a:rPr lang="en-US" sz="2667" b="1">
                <a:solidFill>
                  <a:schemeClr val="accent1"/>
                </a:solidFill>
              </a:rPr>
              <a:t>stave off transit cuts </a:t>
            </a:r>
            <a:r>
              <a:rPr lang="en-US" sz="2667"/>
              <a:t>brought about by declining ridership and revenues post-COVID. These funds administered by SACOG for the four-county region that includes Yolo, Sacramento, Yuba and Sutter.</a:t>
            </a:r>
            <a:br>
              <a:rPr lang="en-US" sz="2667"/>
            </a:br>
            <a:endParaRPr lang="en-US" sz="2667"/>
          </a:p>
          <a:p>
            <a:pPr marL="101597" indent="0">
              <a:buNone/>
            </a:pPr>
            <a:r>
              <a:rPr lang="en-US" sz="2667"/>
              <a:t>The bill also created a statewide </a:t>
            </a:r>
            <a:r>
              <a:rPr lang="en-US" sz="2667" b="1">
                <a:solidFill>
                  <a:schemeClr val="accent1"/>
                </a:solidFill>
              </a:rPr>
              <a:t>Transit Transformation Task Force </a:t>
            </a:r>
            <a:r>
              <a:rPr lang="en-US" sz="2667"/>
              <a:t>to develop policies to help transit recover long-term. SACOG is also required to create a </a:t>
            </a:r>
            <a:r>
              <a:rPr lang="en-US" sz="2667" b="1">
                <a:solidFill>
                  <a:schemeClr val="accent1"/>
                </a:solidFill>
              </a:rPr>
              <a:t>Long-Term Financial Plan &amp; Recovery Strategy </a:t>
            </a:r>
            <a:r>
              <a:rPr lang="en-US" sz="2667"/>
              <a:t>for transit in the SACOG region. That work is underway. </a:t>
            </a:r>
          </a:p>
        </p:txBody>
      </p:sp>
    </p:spTree>
    <p:extLst>
      <p:ext uri="{BB962C8B-B14F-4D97-AF65-F5344CB8AC3E}">
        <p14:creationId xmlns:p14="http://schemas.microsoft.com/office/powerpoint/2010/main" val="249129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76D-AAC8-B10C-8558-2192BDBC699F}"/>
              </a:ext>
            </a:extLst>
          </p:cNvPr>
          <p:cNvSpPr>
            <a:spLocks noGrp="1"/>
          </p:cNvSpPr>
          <p:nvPr>
            <p:ph type="title"/>
          </p:nvPr>
        </p:nvSpPr>
        <p:spPr>
          <a:xfrm>
            <a:off x="964019" y="477851"/>
            <a:ext cx="10475624" cy="1143200"/>
          </a:xfrm>
        </p:spPr>
        <p:txBody>
          <a:bodyPr/>
          <a:lstStyle/>
          <a:p>
            <a:r>
              <a:rPr lang="en-US" sz="3733"/>
              <a:t>Current SB 125 Funding Awards to </a:t>
            </a:r>
            <a:r>
              <a:rPr lang="en-US" sz="3733" err="1"/>
              <a:t>YoloTD</a:t>
            </a:r>
            <a:endParaRPr lang="en-US" sz="3733"/>
          </a:p>
        </p:txBody>
      </p:sp>
      <p:sp>
        <p:nvSpPr>
          <p:cNvPr id="3" name="Slide Number Placeholder 2">
            <a:extLst>
              <a:ext uri="{FF2B5EF4-FFF2-40B4-BE49-F238E27FC236}">
                <a16:creationId xmlns:a16="http://schemas.microsoft.com/office/drawing/2014/main" id="{FBB070B1-A594-E3E1-8BF2-935439937ED6}"/>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31</a:t>
            </a:fld>
            <a:endParaRPr lang="en" kern="0">
              <a:solidFill>
                <a:srgbClr val="97ABBC"/>
              </a:solidFill>
            </a:endParaRPr>
          </a:p>
        </p:txBody>
      </p:sp>
      <p:sp>
        <p:nvSpPr>
          <p:cNvPr id="4" name="Text Placeholder 3">
            <a:extLst>
              <a:ext uri="{FF2B5EF4-FFF2-40B4-BE49-F238E27FC236}">
                <a16:creationId xmlns:a16="http://schemas.microsoft.com/office/drawing/2014/main" id="{CFE2EFA2-9E5D-16D3-C7A6-136EBE77967E}"/>
              </a:ext>
            </a:extLst>
          </p:cNvPr>
          <p:cNvSpPr>
            <a:spLocks noGrp="1"/>
          </p:cNvSpPr>
          <p:nvPr>
            <p:ph type="body" sz="quarter" idx="13"/>
          </p:nvPr>
        </p:nvSpPr>
        <p:spPr>
          <a:xfrm>
            <a:off x="1191683" y="1695452"/>
            <a:ext cx="10248044" cy="4489449"/>
          </a:xfrm>
        </p:spPr>
        <p:txBody>
          <a:bodyPr/>
          <a:lstStyle/>
          <a:p>
            <a:pPr marL="101597" indent="0">
              <a:buNone/>
            </a:pPr>
            <a:r>
              <a:rPr lang="en-US" sz="2667"/>
              <a:t>SACOG has administered two cycles of SB 125 funding to date. The third (</a:t>
            </a:r>
            <a:r>
              <a:rPr lang="en-US" sz="2667" b="1">
                <a:solidFill>
                  <a:schemeClr val="accent1"/>
                </a:solidFill>
              </a:rPr>
              <a:t>and final!) </a:t>
            </a:r>
            <a:r>
              <a:rPr lang="en-US" sz="2667"/>
              <a:t>cycle is currently underway.</a:t>
            </a:r>
          </a:p>
          <a:p>
            <a:pPr marL="101597" indent="0">
              <a:buNone/>
            </a:pPr>
            <a:br>
              <a:rPr lang="en-US" sz="2667"/>
            </a:br>
            <a:r>
              <a:rPr lang="en-US" sz="2667" err="1"/>
              <a:t>YoloTD</a:t>
            </a:r>
            <a:r>
              <a:rPr lang="en-US" sz="2667"/>
              <a:t> has received the following allocations:</a:t>
            </a:r>
          </a:p>
          <a:p>
            <a:pPr lvl="2"/>
            <a:r>
              <a:rPr lang="en-US" sz="2667">
                <a:ea typeface="+mn-lt"/>
                <a:cs typeface="+mn-lt"/>
              </a:rPr>
              <a:t>Cycle 1: $3 million</a:t>
            </a:r>
          </a:p>
          <a:p>
            <a:pPr lvl="2"/>
            <a:r>
              <a:rPr lang="en-US" sz="2667">
                <a:ea typeface="+mn-lt"/>
                <a:cs typeface="+mn-lt"/>
              </a:rPr>
              <a:t>Cycle 2: $3.3 million</a:t>
            </a:r>
          </a:p>
          <a:p>
            <a:pPr lvl="2"/>
            <a:r>
              <a:rPr lang="en-US" sz="2667">
                <a:ea typeface="+mn-lt"/>
                <a:cs typeface="+mn-lt"/>
              </a:rPr>
              <a:t>Cycle 3: </a:t>
            </a:r>
            <a:r>
              <a:rPr lang="en-US" sz="2667" b="1">
                <a:solidFill>
                  <a:schemeClr val="accent1"/>
                </a:solidFill>
                <a:ea typeface="+mn-lt"/>
                <a:cs typeface="+mn-lt"/>
              </a:rPr>
              <a:t>TBD</a:t>
            </a:r>
            <a:br>
              <a:rPr lang="en-US" sz="2667" b="1">
                <a:solidFill>
                  <a:schemeClr val="accent1"/>
                </a:solidFill>
                <a:ea typeface="+mn-lt"/>
                <a:cs typeface="+mn-lt"/>
              </a:rPr>
            </a:br>
            <a:endParaRPr lang="en-US" sz="2667" b="1">
              <a:solidFill>
                <a:schemeClr val="accent1"/>
              </a:solidFill>
            </a:endParaRPr>
          </a:p>
          <a:p>
            <a:pPr marL="101597" indent="0">
              <a:buNone/>
            </a:pPr>
            <a:r>
              <a:rPr lang="en-US" sz="2667" err="1"/>
              <a:t>YoloTD</a:t>
            </a:r>
            <a:r>
              <a:rPr lang="en-US" sz="2667"/>
              <a:t> staff hope Cycle 3 funds can absorb impact of new transit operations contract for the next 3-5 years</a:t>
            </a:r>
          </a:p>
          <a:p>
            <a:pPr marL="101597" indent="0">
              <a:buNone/>
            </a:pPr>
            <a:endParaRPr lang="en-US"/>
          </a:p>
        </p:txBody>
      </p:sp>
    </p:spTree>
    <p:extLst>
      <p:ext uri="{BB962C8B-B14F-4D97-AF65-F5344CB8AC3E}">
        <p14:creationId xmlns:p14="http://schemas.microsoft.com/office/powerpoint/2010/main" val="3466987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09CB1AC-8885-E242-F7B7-D67553117EA2}"/>
              </a:ext>
            </a:extLst>
          </p:cNvPr>
          <p:cNvGrpSpPr/>
          <p:nvPr/>
        </p:nvGrpSpPr>
        <p:grpSpPr>
          <a:xfrm>
            <a:off x="2021073" y="396950"/>
            <a:ext cx="7760881" cy="2466753"/>
            <a:chOff x="1209424" y="1998921"/>
            <a:chExt cx="9773152" cy="3343677"/>
          </a:xfrm>
        </p:grpSpPr>
        <p:pic>
          <p:nvPicPr>
            <p:cNvPr id="7" name="Picture 6">
              <a:extLst>
                <a:ext uri="{FF2B5EF4-FFF2-40B4-BE49-F238E27FC236}">
                  <a16:creationId xmlns:a16="http://schemas.microsoft.com/office/drawing/2014/main" id="{2547226A-48AD-1607-0A52-BD6978DAC712}"/>
                </a:ext>
              </a:extLst>
            </p:cNvPr>
            <p:cNvPicPr>
              <a:picLocks noChangeAspect="1"/>
            </p:cNvPicPr>
            <p:nvPr/>
          </p:nvPicPr>
          <p:blipFill>
            <a:blip r:embed="rId2"/>
            <a:stretch>
              <a:fillRect/>
            </a:stretch>
          </p:blipFill>
          <p:spPr>
            <a:xfrm>
              <a:off x="1212112" y="2940920"/>
              <a:ext cx="9770464" cy="240167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80E17B6-196B-E629-281F-DE32BE1DDAA9}"/>
                </a:ext>
              </a:extLst>
            </p:cNvPr>
            <p:cNvPicPr>
              <a:picLocks noChangeAspect="1"/>
            </p:cNvPicPr>
            <p:nvPr/>
          </p:nvPicPr>
          <p:blipFill>
            <a:blip r:embed="rId3"/>
            <a:srcRect t="25150" r="28"/>
            <a:stretch>
              <a:fillRect/>
            </a:stretch>
          </p:blipFill>
          <p:spPr>
            <a:xfrm>
              <a:off x="1209424" y="1998921"/>
              <a:ext cx="9770464" cy="91738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
        <p:nvSpPr>
          <p:cNvPr id="13" name="TextBox 12">
            <a:extLst>
              <a:ext uri="{FF2B5EF4-FFF2-40B4-BE49-F238E27FC236}">
                <a16:creationId xmlns:a16="http://schemas.microsoft.com/office/drawing/2014/main" id="{DFA55217-51D5-BEA9-0BC2-6B985DA2F76A}"/>
              </a:ext>
            </a:extLst>
          </p:cNvPr>
          <p:cNvSpPr txBox="1"/>
          <p:nvPr/>
        </p:nvSpPr>
        <p:spPr>
          <a:xfrm>
            <a:off x="637953" y="3033824"/>
            <a:ext cx="10717619" cy="3447098"/>
          </a:xfrm>
          <a:prstGeom prst="rect">
            <a:avLst/>
          </a:prstGeom>
          <a:noFill/>
        </p:spPr>
        <p:txBody>
          <a:bodyPr wrap="square" rtlCol="0">
            <a:spAutoFit/>
          </a:bodyPr>
          <a:lstStyle/>
          <a:p>
            <a:pPr defTabSz="1219170">
              <a:buClr>
                <a:srgbClr val="000000"/>
              </a:buClr>
            </a:pPr>
            <a:r>
              <a:rPr lang="en-US" sz="2400" b="1" kern="0">
                <a:solidFill>
                  <a:srgbClr val="000000"/>
                </a:solidFill>
                <a:latin typeface="Arial"/>
                <a:cs typeface="Arial"/>
                <a:sym typeface="Arial"/>
              </a:rPr>
              <a:t>Task force does not identify clear path forward to address fiscal cliff.</a:t>
            </a:r>
          </a:p>
          <a:p>
            <a:pPr defTabSz="1219170">
              <a:buClr>
                <a:srgbClr val="000000"/>
              </a:buClr>
            </a:pPr>
            <a:br>
              <a:rPr lang="en-US" sz="2000" b="1" kern="0">
                <a:solidFill>
                  <a:srgbClr val="000000"/>
                </a:solidFill>
                <a:latin typeface="Arial"/>
                <a:cs typeface="Arial"/>
                <a:sym typeface="Arial"/>
              </a:rPr>
            </a:br>
            <a:r>
              <a:rPr lang="en-US" sz="1600" kern="0">
                <a:solidFill>
                  <a:srgbClr val="000000"/>
                </a:solidFill>
                <a:latin typeface="Arial"/>
                <a:cs typeface="Arial"/>
                <a:sym typeface="Arial"/>
              </a:rPr>
              <a:t>Task Force Final Report (Dec 2025) includes the following recommendations on funding:</a:t>
            </a:r>
          </a:p>
          <a:p>
            <a:pPr defTabSz="1219170">
              <a:buClr>
                <a:srgbClr val="000000"/>
              </a:buClr>
            </a:pPr>
            <a:endParaRPr lang="en-US" sz="1600" kern="0">
              <a:solidFill>
                <a:srgbClr val="000000"/>
              </a:solidFill>
              <a:latin typeface="Arial"/>
              <a:cs typeface="Arial"/>
              <a:sym typeface="Arial"/>
            </a:endParaRPr>
          </a:p>
          <a:p>
            <a:pPr marL="285744" indent="-285744" defTabSz="1219170">
              <a:buClr>
                <a:srgbClr val="000000"/>
              </a:buClr>
              <a:buFont typeface="Arial" panose="020B0604020202020204" pitchFamily="34" charset="0"/>
              <a:buChar char="•"/>
            </a:pPr>
            <a:r>
              <a:rPr lang="en-US" sz="1600" b="1" kern="0">
                <a:solidFill>
                  <a:srgbClr val="000000"/>
                </a:solidFill>
                <a:latin typeface="Arial"/>
                <a:cs typeface="Arial"/>
                <a:sym typeface="Arial"/>
              </a:rPr>
              <a:t>Implement new state funding mechanisms </a:t>
            </a:r>
            <a:r>
              <a:rPr lang="en-US" sz="1600" kern="0">
                <a:solidFill>
                  <a:srgbClr val="000000"/>
                </a:solidFill>
                <a:latin typeface="Arial"/>
                <a:cs typeface="Arial"/>
                <a:sym typeface="Arial"/>
              </a:rPr>
              <a:t>to stabilize transit agencies in the near term, increase and enhance transit service in the mid-term, and deliver transit service that aligns with the goals of the report over the long-term. </a:t>
            </a:r>
          </a:p>
          <a:p>
            <a:pPr defTabSz="1219170">
              <a:buClr>
                <a:srgbClr val="000000"/>
              </a:buClr>
            </a:pPr>
            <a:endParaRPr lang="en-US" sz="1600" kern="0">
              <a:solidFill>
                <a:srgbClr val="000000"/>
              </a:solidFill>
              <a:latin typeface="Arial"/>
              <a:cs typeface="Arial"/>
              <a:sym typeface="Arial"/>
            </a:endParaRPr>
          </a:p>
          <a:p>
            <a:pPr marL="285744" indent="-285744" defTabSz="1219170">
              <a:buClr>
                <a:srgbClr val="000000"/>
              </a:buClr>
              <a:buFont typeface="Arial" panose="020B0604020202020204" pitchFamily="34" charset="0"/>
              <a:buChar char="•"/>
            </a:pPr>
            <a:r>
              <a:rPr lang="en-US" sz="1600" kern="0">
                <a:solidFill>
                  <a:srgbClr val="000000"/>
                </a:solidFill>
                <a:latin typeface="Arial"/>
                <a:cs typeface="Arial"/>
                <a:sym typeface="Arial"/>
              </a:rPr>
              <a:t>Consider additional flexibility for transit agencies, regions or voters to </a:t>
            </a:r>
            <a:r>
              <a:rPr lang="en-US" sz="1600" b="1" kern="0">
                <a:solidFill>
                  <a:srgbClr val="000000"/>
                </a:solidFill>
                <a:latin typeface="Arial"/>
                <a:cs typeface="Arial"/>
                <a:sym typeface="Arial"/>
              </a:rPr>
              <a:t>place measures on the ballot.</a:t>
            </a:r>
          </a:p>
          <a:p>
            <a:pPr defTabSz="1219170">
              <a:buClr>
                <a:srgbClr val="000000"/>
              </a:buClr>
            </a:pPr>
            <a:endParaRPr lang="en-US" sz="1600" kern="0">
              <a:solidFill>
                <a:srgbClr val="000000"/>
              </a:solidFill>
              <a:latin typeface="Arial"/>
              <a:cs typeface="Arial"/>
              <a:sym typeface="Arial"/>
            </a:endParaRPr>
          </a:p>
          <a:p>
            <a:pPr marL="285744" indent="-285744" defTabSz="1219170">
              <a:buClr>
                <a:srgbClr val="000000"/>
              </a:buClr>
              <a:buFont typeface="Arial" panose="020B0604020202020204" pitchFamily="34" charset="0"/>
              <a:buChar char="•"/>
            </a:pPr>
            <a:r>
              <a:rPr lang="en-US" sz="1600" kern="0">
                <a:solidFill>
                  <a:srgbClr val="000000"/>
                </a:solidFill>
                <a:latin typeface="Arial"/>
                <a:cs typeface="Arial"/>
                <a:sym typeface="Arial"/>
              </a:rPr>
              <a:t>Allow </a:t>
            </a:r>
            <a:r>
              <a:rPr lang="en-US" sz="1600" b="1" kern="0">
                <a:solidFill>
                  <a:srgbClr val="000000"/>
                </a:solidFill>
                <a:latin typeface="Arial"/>
                <a:cs typeface="Arial"/>
                <a:sym typeface="Arial"/>
              </a:rPr>
              <a:t>maximum flexibility </a:t>
            </a:r>
            <a:r>
              <a:rPr lang="en-US" sz="1600" kern="0">
                <a:solidFill>
                  <a:srgbClr val="000000"/>
                </a:solidFill>
                <a:latin typeface="Arial"/>
                <a:cs typeface="Arial"/>
                <a:sym typeface="Arial"/>
              </a:rPr>
              <a:t>to transit agencies when expending State transportation funds, and MPOs to flex federal highway dollars for transit. </a:t>
            </a:r>
          </a:p>
          <a:p>
            <a:pPr defTabSz="1219170">
              <a:buClr>
                <a:srgbClr val="000000"/>
              </a:buClr>
            </a:pPr>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908474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D84A-CD5F-7BD5-0D69-7CF5B7432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8D422-4E24-AB63-2AAD-43D3D39DCD26}"/>
              </a:ext>
            </a:extLst>
          </p:cNvPr>
          <p:cNvSpPr>
            <a:spLocks noGrp="1"/>
          </p:cNvSpPr>
          <p:nvPr>
            <p:ph type="title"/>
          </p:nvPr>
        </p:nvSpPr>
        <p:spPr>
          <a:xfrm>
            <a:off x="739303" y="577423"/>
            <a:ext cx="11054719" cy="1143200"/>
          </a:xfrm>
        </p:spPr>
        <p:txBody>
          <a:bodyPr/>
          <a:lstStyle/>
          <a:p>
            <a:r>
              <a:rPr lang="en-US"/>
              <a:t>State Transit Recovery (SB 125) Funding: </a:t>
            </a:r>
            <a:br>
              <a:rPr lang="en-US"/>
            </a:br>
            <a:r>
              <a:rPr lang="en-US"/>
              <a:t>Qualitative Scoring and Potential Next Steps</a:t>
            </a:r>
          </a:p>
        </p:txBody>
      </p:sp>
      <p:sp>
        <p:nvSpPr>
          <p:cNvPr id="7" name="Text Placeholder 6">
            <a:extLst>
              <a:ext uri="{FF2B5EF4-FFF2-40B4-BE49-F238E27FC236}">
                <a16:creationId xmlns:a16="http://schemas.microsoft.com/office/drawing/2014/main" id="{E7B4B74B-B030-9875-4BDA-9F28F2D673C8}"/>
              </a:ext>
            </a:extLst>
          </p:cNvPr>
          <p:cNvSpPr>
            <a:spLocks noGrp="1"/>
          </p:cNvSpPr>
          <p:nvPr>
            <p:ph type="body" sz="quarter" idx="13"/>
          </p:nvPr>
        </p:nvSpPr>
        <p:spPr>
          <a:xfrm>
            <a:off x="625002" y="4646163"/>
            <a:ext cx="11169020" cy="1791127"/>
          </a:xfrm>
        </p:spPr>
        <p:txBody>
          <a:bodyPr/>
          <a:lstStyle/>
          <a:p>
            <a:pPr marL="101597" indent="0">
              <a:buNone/>
            </a:pPr>
            <a:r>
              <a:rPr lang="en-US" sz="2667" b="1"/>
              <a:t>Potential Next Steps:</a:t>
            </a:r>
          </a:p>
          <a:p>
            <a:r>
              <a:rPr lang="en-US"/>
              <a:t>Advocate for maximum share of Cycle 3 funding from SACOG</a:t>
            </a:r>
          </a:p>
          <a:p>
            <a:r>
              <a:rPr lang="en-US"/>
              <a:t>Support advocacy for renewed state transit funding</a:t>
            </a:r>
            <a:br>
              <a:rPr lang="en-US" sz="2667"/>
            </a:br>
            <a:br>
              <a:rPr lang="en-US" sz="2667"/>
            </a:br>
            <a:endParaRPr lang="en-US" sz="2667"/>
          </a:p>
          <a:p>
            <a:pPr marL="101597" indent="0">
              <a:buNone/>
            </a:pPr>
            <a:endParaRPr lang="en-US" b="1"/>
          </a:p>
        </p:txBody>
      </p:sp>
      <p:grpSp>
        <p:nvGrpSpPr>
          <p:cNvPr id="3" name="Group 2">
            <a:extLst>
              <a:ext uri="{FF2B5EF4-FFF2-40B4-BE49-F238E27FC236}">
                <a16:creationId xmlns:a16="http://schemas.microsoft.com/office/drawing/2014/main" id="{7D161D59-01CB-9D10-6A8F-6911D68F8EBF}"/>
              </a:ext>
            </a:extLst>
          </p:cNvPr>
          <p:cNvGrpSpPr/>
          <p:nvPr/>
        </p:nvGrpSpPr>
        <p:grpSpPr>
          <a:xfrm>
            <a:off x="893370" y="1868630"/>
            <a:ext cx="10096500" cy="2241667"/>
            <a:chOff x="1579353" y="3326887"/>
            <a:chExt cx="6130275" cy="1681250"/>
          </a:xfrm>
        </p:grpSpPr>
        <p:sp>
          <p:nvSpPr>
            <p:cNvPr id="4" name="TextBox 13">
              <a:extLst>
                <a:ext uri="{FF2B5EF4-FFF2-40B4-BE49-F238E27FC236}">
                  <a16:creationId xmlns:a16="http://schemas.microsoft.com/office/drawing/2014/main" id="{F6F60079-337B-682F-9D05-6F326E465D7F}"/>
                </a:ext>
              </a:extLst>
            </p:cNvPr>
            <p:cNvSpPr txBox="1"/>
            <p:nvPr/>
          </p:nvSpPr>
          <p:spPr>
            <a:xfrm>
              <a:off x="3009402" y="3518051"/>
              <a:ext cx="1548996"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POLITICAL FEASIBILITY</a:t>
              </a:r>
            </a:p>
          </p:txBody>
        </p:sp>
        <p:sp>
          <p:nvSpPr>
            <p:cNvPr id="5" name="TextBox 14">
              <a:extLst>
                <a:ext uri="{FF2B5EF4-FFF2-40B4-BE49-F238E27FC236}">
                  <a16:creationId xmlns:a16="http://schemas.microsoft.com/office/drawing/2014/main" id="{2632FDDD-AFB4-7632-C9E8-4D5A54C97FAB}"/>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6" name="TextBox 16">
              <a:extLst>
                <a:ext uri="{FF2B5EF4-FFF2-40B4-BE49-F238E27FC236}">
                  <a16:creationId xmlns:a16="http://schemas.microsoft.com/office/drawing/2014/main" id="{265BB7BD-AF19-1578-272B-77C850883C0A}"/>
                </a:ext>
              </a:extLst>
            </p:cNvPr>
            <p:cNvSpPr txBox="1"/>
            <p:nvPr/>
          </p:nvSpPr>
          <p:spPr>
            <a:xfrm>
              <a:off x="6160632" y="3326887"/>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REVENUE GENERATION POTENTIAL</a:t>
              </a:r>
            </a:p>
          </p:txBody>
        </p:sp>
        <p:sp>
          <p:nvSpPr>
            <p:cNvPr id="12" name="TextBox 13">
              <a:extLst>
                <a:ext uri="{FF2B5EF4-FFF2-40B4-BE49-F238E27FC236}">
                  <a16:creationId xmlns:a16="http://schemas.microsoft.com/office/drawing/2014/main" id="{12F59DE4-50DD-0FDF-F8F3-46A3AB5F005E}"/>
                </a:ext>
              </a:extLst>
            </p:cNvPr>
            <p:cNvSpPr txBox="1"/>
            <p:nvPr/>
          </p:nvSpPr>
          <p:spPr>
            <a:xfrm>
              <a:off x="1579353" y="4026173"/>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600" b="1">
                  <a:solidFill>
                    <a:srgbClr val="E35A25"/>
                  </a:solidFill>
                  <a:latin typeface="Arial"/>
                  <a:sym typeface="Arial"/>
                </a:rPr>
                <a:t>CONTINUED STATE TRANSIT RECOVERY FUNDING</a:t>
              </a:r>
            </a:p>
          </p:txBody>
        </p:sp>
        <p:sp>
          <p:nvSpPr>
            <p:cNvPr id="15" name="TextBox 14">
              <a:extLst>
                <a:ext uri="{FF2B5EF4-FFF2-40B4-BE49-F238E27FC236}">
                  <a16:creationId xmlns:a16="http://schemas.microsoft.com/office/drawing/2014/main" id="{140389D4-86FE-B613-50CB-1126133547BB}"/>
                </a:ext>
              </a:extLst>
            </p:cNvPr>
            <p:cNvSpPr txBox="1"/>
            <p:nvPr/>
          </p:nvSpPr>
          <p:spPr>
            <a:xfrm>
              <a:off x="3195450" y="4723395"/>
              <a:ext cx="1176899" cy="284742"/>
            </a:xfrm>
            <a:prstGeom prst="rect">
              <a:avLst/>
            </a:prstGeom>
            <a:noFill/>
          </p:spPr>
          <p:txBody>
            <a:bodyPr wrap="square" rtlCol="0">
              <a:spAutoFit/>
            </a:bodyPr>
            <a:lstStyle/>
            <a:p>
              <a:pPr algn="ctr" defTabSz="1219170">
                <a:buClr>
                  <a:srgbClr val="000000"/>
                </a:buClr>
              </a:pPr>
              <a:r>
                <a:rPr lang="en-US" sz="1867" b="1" kern="0">
                  <a:solidFill>
                    <a:srgbClr val="0A72BA">
                      <a:lumMod val="60000"/>
                      <a:lumOff val="40000"/>
                    </a:srgbClr>
                  </a:solidFill>
                  <a:latin typeface="Arial"/>
                  <a:cs typeface="Arial"/>
                  <a:sym typeface="Arial"/>
                </a:rPr>
                <a:t>Medium</a:t>
              </a:r>
            </a:p>
          </p:txBody>
        </p:sp>
      </p:grpSp>
      <p:sp>
        <p:nvSpPr>
          <p:cNvPr id="13" name="Rectangle 12">
            <a:extLst>
              <a:ext uri="{FF2B5EF4-FFF2-40B4-BE49-F238E27FC236}">
                <a16:creationId xmlns:a16="http://schemas.microsoft.com/office/drawing/2014/main" id="{4562F085-999E-A0FE-BD63-8BA6A1C0143F}"/>
              </a:ext>
            </a:extLst>
          </p:cNvPr>
          <p:cNvSpPr/>
          <p:nvPr/>
        </p:nvSpPr>
        <p:spPr>
          <a:xfrm>
            <a:off x="3357177" y="2862511"/>
            <a:ext cx="2463499" cy="738851"/>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8" name="Rectangle 17">
            <a:extLst>
              <a:ext uri="{FF2B5EF4-FFF2-40B4-BE49-F238E27FC236}">
                <a16:creationId xmlns:a16="http://schemas.microsoft.com/office/drawing/2014/main" id="{C56C726F-2A09-6015-CE60-CA84DD54A810}"/>
              </a:ext>
            </a:extLst>
          </p:cNvPr>
          <p:cNvSpPr/>
          <p:nvPr/>
        </p:nvSpPr>
        <p:spPr>
          <a:xfrm>
            <a:off x="5843666" y="2863545"/>
            <a:ext cx="2463497" cy="736700"/>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0" name="TextBox 19">
            <a:extLst>
              <a:ext uri="{FF2B5EF4-FFF2-40B4-BE49-F238E27FC236}">
                <a16:creationId xmlns:a16="http://schemas.microsoft.com/office/drawing/2014/main" id="{5EAD5A73-E77C-6812-9E4C-FE3C436DFBA6}"/>
              </a:ext>
            </a:extLst>
          </p:cNvPr>
          <p:cNvSpPr txBox="1"/>
          <p:nvPr/>
        </p:nvSpPr>
        <p:spPr>
          <a:xfrm>
            <a:off x="8745109" y="3723519"/>
            <a:ext cx="1938340" cy="379656"/>
          </a:xfrm>
          <a:prstGeom prst="rect">
            <a:avLst/>
          </a:prstGeom>
          <a:noFill/>
        </p:spPr>
        <p:txBody>
          <a:bodyPr wrap="square" rtlCol="0">
            <a:spAutoFit/>
          </a:bodyPr>
          <a:lstStyle/>
          <a:p>
            <a:pPr algn="ctr" defTabSz="1219170">
              <a:buClr>
                <a:srgbClr val="000000"/>
              </a:buClr>
            </a:pPr>
            <a:r>
              <a:rPr lang="en-US" sz="1867" b="1" kern="0">
                <a:solidFill>
                  <a:srgbClr val="7ECEFD">
                    <a:lumMod val="60000"/>
                    <a:lumOff val="40000"/>
                  </a:srgbClr>
                </a:solidFill>
                <a:latin typeface="Arial"/>
                <a:cs typeface="Arial"/>
                <a:sym typeface="Arial"/>
              </a:rPr>
              <a:t>Low</a:t>
            </a:r>
          </a:p>
        </p:txBody>
      </p:sp>
      <p:sp>
        <p:nvSpPr>
          <p:cNvPr id="21" name="TextBox 20">
            <a:extLst>
              <a:ext uri="{FF2B5EF4-FFF2-40B4-BE49-F238E27FC236}">
                <a16:creationId xmlns:a16="http://schemas.microsoft.com/office/drawing/2014/main" id="{C2486EAC-2BAF-21A1-D031-0F407DFCB302}"/>
              </a:ext>
            </a:extLst>
          </p:cNvPr>
          <p:cNvSpPr txBox="1"/>
          <p:nvPr/>
        </p:nvSpPr>
        <p:spPr>
          <a:xfrm>
            <a:off x="6534496" y="3740089"/>
            <a:ext cx="1169521" cy="379656"/>
          </a:xfrm>
          <a:prstGeom prst="rect">
            <a:avLst/>
          </a:prstGeom>
          <a:noFill/>
        </p:spPr>
        <p:txBody>
          <a:bodyPr wrap="square" rtlCol="0">
            <a:spAutoFit/>
          </a:bodyPr>
          <a:lstStyle/>
          <a:p>
            <a:pPr algn="ctr" defTabSz="1219170">
              <a:buClr>
                <a:srgbClr val="000000"/>
              </a:buClr>
            </a:pPr>
            <a:r>
              <a:rPr lang="en-US" sz="1867" b="1" kern="0">
                <a:solidFill>
                  <a:srgbClr val="7ECEFD">
                    <a:lumMod val="50000"/>
                  </a:srgbClr>
                </a:solidFill>
                <a:latin typeface="Arial"/>
                <a:cs typeface="Arial"/>
                <a:sym typeface="Arial"/>
              </a:rPr>
              <a:t>High</a:t>
            </a:r>
          </a:p>
        </p:txBody>
      </p:sp>
      <p:sp>
        <p:nvSpPr>
          <p:cNvPr id="22" name="Rectangle 21">
            <a:extLst>
              <a:ext uri="{FF2B5EF4-FFF2-40B4-BE49-F238E27FC236}">
                <a16:creationId xmlns:a16="http://schemas.microsoft.com/office/drawing/2014/main" id="{D3BC62A1-A059-3AAB-7CA0-0072C8A3783D}"/>
              </a:ext>
            </a:extLst>
          </p:cNvPr>
          <p:cNvSpPr/>
          <p:nvPr/>
        </p:nvSpPr>
        <p:spPr>
          <a:xfrm>
            <a:off x="8330152" y="2867207"/>
            <a:ext cx="2463499" cy="736700"/>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Tree>
    <p:extLst>
      <p:ext uri="{BB962C8B-B14F-4D97-AF65-F5344CB8AC3E}">
        <p14:creationId xmlns:p14="http://schemas.microsoft.com/office/powerpoint/2010/main" val="2889606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1596D453-487A-3731-D39F-166CA9D4BFD6}"/>
            </a:ext>
          </a:extLst>
        </p:cNvPr>
        <p:cNvGrpSpPr/>
        <p:nvPr/>
      </p:nvGrpSpPr>
      <p:grpSpPr>
        <a:xfrm>
          <a:off x="0" y="0"/>
          <a:ext cx="0" cy="0"/>
          <a:chOff x="0" y="0"/>
          <a:chExt cx="0" cy="0"/>
        </a:xfrm>
      </p:grpSpPr>
      <p:sp>
        <p:nvSpPr>
          <p:cNvPr id="88" name="Google Shape;88;p12">
            <a:extLst>
              <a:ext uri="{FF2B5EF4-FFF2-40B4-BE49-F238E27FC236}">
                <a16:creationId xmlns:a16="http://schemas.microsoft.com/office/drawing/2014/main" id="{5B38CACF-BA37-68DF-C8B8-AEF687CD8811}"/>
              </a:ext>
            </a:extLst>
          </p:cNvPr>
          <p:cNvSpPr txBox="1">
            <a:spLocks noGrp="1"/>
          </p:cNvSpPr>
          <p:nvPr>
            <p:ph type="ctrTitle"/>
          </p:nvPr>
        </p:nvSpPr>
        <p:spPr>
          <a:xfrm>
            <a:off x="860300" y="3683633"/>
            <a:ext cx="8982000" cy="1390875"/>
          </a:xfrm>
          <a:prstGeom prst="rect">
            <a:avLst/>
          </a:prstGeom>
        </p:spPr>
        <p:txBody>
          <a:bodyPr spcFirstLastPara="1" wrap="square" lIns="121900" tIns="121900" rIns="121900" bIns="121900" anchor="t" anchorCtr="0">
            <a:noAutofit/>
          </a:bodyPr>
          <a:lstStyle/>
          <a:p>
            <a:r>
              <a:rPr lang="en" sz="5333"/>
              <a:t>VMT MITIGATION</a:t>
            </a:r>
            <a:endParaRPr sz="5333"/>
          </a:p>
        </p:txBody>
      </p:sp>
      <p:sp>
        <p:nvSpPr>
          <p:cNvPr id="3" name="Google Shape;112;p15">
            <a:extLst>
              <a:ext uri="{FF2B5EF4-FFF2-40B4-BE49-F238E27FC236}">
                <a16:creationId xmlns:a16="http://schemas.microsoft.com/office/drawing/2014/main" id="{918243A6-044D-D97B-DD0E-82BCF6AFA5F9}"/>
              </a:ext>
            </a:extLst>
          </p:cNvPr>
          <p:cNvSpPr txBox="1">
            <a:spLocks/>
          </p:cNvSpPr>
          <p:nvPr/>
        </p:nvSpPr>
        <p:spPr>
          <a:xfrm>
            <a:off x="999461" y="2435059"/>
            <a:ext cx="10363200" cy="73930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733" b="1" kern="0" spc="27">
                <a:solidFill>
                  <a:srgbClr val="0A72BA"/>
                </a:solidFill>
                <a:latin typeface="Tahoma" panose="020B0604030504040204" pitchFamily="34" charset="0"/>
                <a:ea typeface="Tahoma" panose="020B0604030504040204" pitchFamily="34" charset="0"/>
                <a:cs typeface="Tahoma" panose="020B0604030504040204" pitchFamily="34" charset="0"/>
              </a:rPr>
              <a:t>Option 3</a:t>
            </a:r>
          </a:p>
        </p:txBody>
      </p:sp>
    </p:spTree>
    <p:extLst>
      <p:ext uri="{BB962C8B-B14F-4D97-AF65-F5344CB8AC3E}">
        <p14:creationId xmlns:p14="http://schemas.microsoft.com/office/powerpoint/2010/main" val="3200702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0A68-1889-5131-DF1A-745E234A1E41}"/>
              </a:ext>
            </a:extLst>
          </p:cNvPr>
          <p:cNvSpPr>
            <a:spLocks noGrp="1"/>
          </p:cNvSpPr>
          <p:nvPr>
            <p:ph type="title"/>
          </p:nvPr>
        </p:nvSpPr>
        <p:spPr>
          <a:xfrm>
            <a:off x="1191685" y="0"/>
            <a:ext cx="10209217" cy="1143200"/>
          </a:xfrm>
        </p:spPr>
        <p:txBody>
          <a:bodyPr/>
          <a:lstStyle/>
          <a:p>
            <a:r>
              <a:rPr lang="en-US" sz="3733"/>
              <a:t>What is VMT Mitigation?</a:t>
            </a:r>
            <a:endParaRPr lang="en-US" sz="3733">
              <a:solidFill>
                <a:srgbClr val="FF0000"/>
              </a:solidFill>
            </a:endParaRPr>
          </a:p>
        </p:txBody>
      </p:sp>
      <p:sp>
        <p:nvSpPr>
          <p:cNvPr id="3" name="Content Placeholder 2">
            <a:extLst>
              <a:ext uri="{FF2B5EF4-FFF2-40B4-BE49-F238E27FC236}">
                <a16:creationId xmlns:a16="http://schemas.microsoft.com/office/drawing/2014/main" id="{2F9DA102-703B-0137-60CA-6491E09141D0}"/>
              </a:ext>
            </a:extLst>
          </p:cNvPr>
          <p:cNvSpPr>
            <a:spLocks noGrp="1"/>
          </p:cNvSpPr>
          <p:nvPr>
            <p:ph type="body" sz="quarter" idx="13"/>
          </p:nvPr>
        </p:nvSpPr>
        <p:spPr>
          <a:xfrm>
            <a:off x="1191684" y="1143200"/>
            <a:ext cx="9808632" cy="4817333"/>
          </a:xfrm>
        </p:spPr>
        <p:txBody>
          <a:bodyPr spcFirstLastPara="1" vert="horz" wrap="square" lIns="91440" tIns="45720" rIns="91440" bIns="45720" rtlCol="0" anchor="t" anchorCtr="0">
            <a:normAutofit fontScale="92500"/>
          </a:bodyPr>
          <a:lstStyle/>
          <a:p>
            <a:pPr marL="101597" indent="0">
              <a:buNone/>
            </a:pPr>
            <a:r>
              <a:rPr lang="en-US">
                <a:ea typeface="+mn-lt"/>
                <a:cs typeface="+mn-lt"/>
              </a:rPr>
              <a:t>VMT mitigation is now a required component of CEQA analysis for any project that will generate new car trips. </a:t>
            </a:r>
          </a:p>
          <a:p>
            <a:r>
              <a:rPr lang="en-US">
                <a:ea typeface="+mn-lt"/>
                <a:cs typeface="+mn-lt"/>
              </a:rPr>
              <a:t>Capacity-expanding road or highway projects</a:t>
            </a:r>
          </a:p>
          <a:p>
            <a:r>
              <a:rPr lang="en-US">
                <a:ea typeface="+mn-lt"/>
                <a:cs typeface="+mn-lt"/>
              </a:rPr>
              <a:t>Auto-dependent housing, office and retail developments</a:t>
            </a:r>
          </a:p>
          <a:p>
            <a:endParaRPr lang="en-US">
              <a:ea typeface="+mn-lt"/>
              <a:cs typeface="+mn-lt"/>
            </a:endParaRPr>
          </a:p>
          <a:p>
            <a:pPr marL="101597" indent="0">
              <a:buNone/>
            </a:pPr>
            <a:r>
              <a:rPr lang="en-US">
                <a:ea typeface="+mn-lt"/>
                <a:cs typeface="+mn-lt"/>
              </a:rPr>
              <a:t>Strategies that increase transit ridership, such as </a:t>
            </a:r>
            <a:r>
              <a:rPr lang="en-US" b="1">
                <a:solidFill>
                  <a:schemeClr val="accent1"/>
                </a:solidFill>
                <a:ea typeface="+mn-lt"/>
                <a:cs typeface="+mn-lt"/>
              </a:rPr>
              <a:t>increasing transit frequency or access to key destinations</a:t>
            </a:r>
            <a:r>
              <a:rPr lang="en-US">
                <a:ea typeface="+mn-lt"/>
                <a:cs typeface="+mn-lt"/>
              </a:rPr>
              <a:t>, have been demonstrated to reduce VMT.</a:t>
            </a:r>
            <a:br>
              <a:rPr lang="en-US">
                <a:ea typeface="+mn-lt"/>
                <a:cs typeface="+mn-lt"/>
              </a:rPr>
            </a:br>
            <a:endParaRPr lang="en-US">
              <a:ea typeface="+mn-lt"/>
              <a:cs typeface="+mn-lt"/>
            </a:endParaRPr>
          </a:p>
          <a:p>
            <a:pPr marL="101597" indent="0">
              <a:buNone/>
            </a:pPr>
            <a:r>
              <a:rPr lang="en-US">
                <a:ea typeface="+mn-lt"/>
                <a:cs typeface="+mn-lt"/>
              </a:rPr>
              <a:t>This change in CEQA came after the passage of legislation (SB 743). </a:t>
            </a:r>
            <a:br>
              <a:rPr lang="en-US">
                <a:ea typeface="+mn-lt"/>
                <a:cs typeface="+mn-lt"/>
              </a:rPr>
            </a:br>
            <a:r>
              <a:rPr lang="en-US">
                <a:ea typeface="+mn-lt"/>
                <a:cs typeface="+mn-lt"/>
              </a:rPr>
              <a:t>VMT mitigation programs are evolving rapidly. Yolo 80 was </a:t>
            </a:r>
            <a:r>
              <a:rPr lang="en-US" b="1">
                <a:solidFill>
                  <a:schemeClr val="accent1"/>
                </a:solidFill>
                <a:ea typeface="+mn-lt"/>
                <a:cs typeface="+mn-lt"/>
              </a:rPr>
              <a:t>among the first highway projects </a:t>
            </a:r>
            <a:r>
              <a:rPr lang="en-US">
                <a:ea typeface="+mn-lt"/>
                <a:cs typeface="+mn-lt"/>
              </a:rPr>
              <a:t>statewide to comply with the new requirements. </a:t>
            </a:r>
            <a:br>
              <a:rPr lang="en-US">
                <a:ea typeface="+mn-lt"/>
                <a:cs typeface="+mn-lt"/>
              </a:rPr>
            </a:br>
            <a:endParaRPr lang="en-US">
              <a:ea typeface="+mn-lt"/>
              <a:cs typeface="+mn-lt"/>
            </a:endParaRPr>
          </a:p>
          <a:p>
            <a:pPr lvl="2"/>
            <a:endParaRPr lang="en-US">
              <a:ea typeface="+mn-lt"/>
              <a:cs typeface="+mn-lt"/>
            </a:endParaRPr>
          </a:p>
        </p:txBody>
      </p:sp>
    </p:spTree>
    <p:extLst>
      <p:ext uri="{BB962C8B-B14F-4D97-AF65-F5344CB8AC3E}">
        <p14:creationId xmlns:p14="http://schemas.microsoft.com/office/powerpoint/2010/main" val="4276623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F4C5-B7A8-D0FF-6BB3-18451EF15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373F0-BCF8-633A-FD5A-02A7AFA4AAB7}"/>
              </a:ext>
            </a:extLst>
          </p:cNvPr>
          <p:cNvSpPr>
            <a:spLocks noGrp="1"/>
          </p:cNvSpPr>
          <p:nvPr>
            <p:ph type="title"/>
          </p:nvPr>
        </p:nvSpPr>
        <p:spPr>
          <a:xfrm>
            <a:off x="1191684" y="219233"/>
            <a:ext cx="9605709" cy="1143200"/>
          </a:xfrm>
        </p:spPr>
        <p:txBody>
          <a:bodyPr/>
          <a:lstStyle/>
          <a:p>
            <a:r>
              <a:rPr lang="en-US"/>
              <a:t>VMT Mitigation for Yolo 80 Project</a:t>
            </a:r>
            <a:endParaRPr lang="en-US">
              <a:solidFill>
                <a:srgbClr val="FF0000"/>
              </a:solidFill>
            </a:endParaRPr>
          </a:p>
        </p:txBody>
      </p:sp>
      <p:sp>
        <p:nvSpPr>
          <p:cNvPr id="3" name="Content Placeholder 2">
            <a:extLst>
              <a:ext uri="{FF2B5EF4-FFF2-40B4-BE49-F238E27FC236}">
                <a16:creationId xmlns:a16="http://schemas.microsoft.com/office/drawing/2014/main" id="{A3C0887D-4FD7-0CCB-7AB8-6F313E033343}"/>
              </a:ext>
            </a:extLst>
          </p:cNvPr>
          <p:cNvSpPr>
            <a:spLocks noGrp="1"/>
          </p:cNvSpPr>
          <p:nvPr>
            <p:ph type="body" sz="quarter" idx="13"/>
          </p:nvPr>
        </p:nvSpPr>
        <p:spPr>
          <a:xfrm>
            <a:off x="1191684" y="1695451"/>
            <a:ext cx="8976963" cy="3975676"/>
          </a:xfrm>
        </p:spPr>
        <p:txBody>
          <a:bodyPr spcFirstLastPara="1" vert="horz" wrap="square" lIns="91440" tIns="45720" rIns="91440" bIns="45720" rtlCol="0" anchor="t" anchorCtr="0">
            <a:normAutofit fontScale="92500" lnSpcReduction="10000"/>
          </a:bodyPr>
          <a:lstStyle/>
          <a:p>
            <a:pPr marL="101597" indent="0">
              <a:buNone/>
            </a:pPr>
            <a:r>
              <a:rPr lang="en-US" sz="2667" err="1"/>
              <a:t>YoloTD</a:t>
            </a:r>
            <a:r>
              <a:rPr lang="en-US" sz="2667"/>
              <a:t> is slated to receive ~$5.5 million annually starting in FY 2028 from Yolo 80 construction capital funds. </a:t>
            </a:r>
          </a:p>
          <a:p>
            <a:pPr marL="101597" indent="0">
              <a:buNone/>
            </a:pPr>
            <a:r>
              <a:rPr lang="en-US" sz="2667">
                <a:solidFill>
                  <a:schemeClr val="tx1"/>
                </a:solidFill>
              </a:rPr>
              <a:t>These investments may continue beyond initial mitigation period, pending availability of toll revenue.</a:t>
            </a:r>
          </a:p>
          <a:p>
            <a:pPr marL="101597" indent="0">
              <a:buNone/>
            </a:pPr>
            <a:r>
              <a:rPr lang="en-US" sz="2667"/>
              <a:t>These funds are slated for </a:t>
            </a:r>
            <a:r>
              <a:rPr lang="en-US" sz="2667" b="1" i="1">
                <a:solidFill>
                  <a:schemeClr val="accent1"/>
                </a:solidFill>
              </a:rPr>
              <a:t>expansion</a:t>
            </a:r>
            <a:r>
              <a:rPr lang="en-US" sz="2667"/>
              <a:t> of transit service including the 42A/B and Causeway Connection, not </a:t>
            </a:r>
            <a:r>
              <a:rPr lang="en-US" sz="2667" b="1" i="1">
                <a:solidFill>
                  <a:schemeClr val="accent1"/>
                </a:solidFill>
              </a:rPr>
              <a:t>continuation</a:t>
            </a:r>
            <a:r>
              <a:rPr lang="en-US" sz="2667"/>
              <a:t> of current service.</a:t>
            </a:r>
          </a:p>
          <a:p>
            <a:pPr marL="101597" indent="0">
              <a:buNone/>
            </a:pPr>
            <a:r>
              <a:rPr lang="en-US" sz="2667"/>
              <a:t>A major expansion of </a:t>
            </a:r>
            <a:r>
              <a:rPr lang="en-US" sz="2667" b="1">
                <a:solidFill>
                  <a:schemeClr val="accent2"/>
                </a:solidFill>
              </a:rPr>
              <a:t>Yolo Commute</a:t>
            </a:r>
            <a:r>
              <a:rPr lang="en-US" sz="2667"/>
              <a:t>, the commuter incentive program administered by </a:t>
            </a:r>
            <a:r>
              <a:rPr lang="en-US" sz="2667" err="1"/>
              <a:t>YoloTD</a:t>
            </a:r>
            <a:r>
              <a:rPr lang="en-US" sz="2667"/>
              <a:t>, is also programmed for VMT mitigation funding from the Yolo 80 project. </a:t>
            </a:r>
            <a:endParaRPr lang="en-US">
              <a:ea typeface="+mn-lt"/>
              <a:cs typeface="+mn-lt"/>
            </a:endParaRPr>
          </a:p>
        </p:txBody>
      </p:sp>
    </p:spTree>
    <p:extLst>
      <p:ext uri="{BB962C8B-B14F-4D97-AF65-F5344CB8AC3E}">
        <p14:creationId xmlns:p14="http://schemas.microsoft.com/office/powerpoint/2010/main" val="1328388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6C529-1C72-72D6-747A-A12AFC06A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F71E4-063A-9B45-F1B4-3047AFED4599}"/>
              </a:ext>
            </a:extLst>
          </p:cNvPr>
          <p:cNvSpPr>
            <a:spLocks noGrp="1"/>
          </p:cNvSpPr>
          <p:nvPr>
            <p:ph type="title"/>
          </p:nvPr>
        </p:nvSpPr>
        <p:spPr>
          <a:xfrm>
            <a:off x="544749" y="477851"/>
            <a:ext cx="10661515" cy="1143200"/>
          </a:xfrm>
        </p:spPr>
        <p:txBody>
          <a:bodyPr/>
          <a:lstStyle/>
          <a:p>
            <a:pPr marL="101597"/>
            <a:r>
              <a:rPr lang="en-US">
                <a:ea typeface="+mn-lt"/>
                <a:cs typeface="+mn-lt"/>
              </a:rPr>
              <a:t>Aside from Yolo 80, are there other opportunities to receive VMT mitigation funding? </a:t>
            </a:r>
          </a:p>
        </p:txBody>
      </p:sp>
      <p:sp>
        <p:nvSpPr>
          <p:cNvPr id="3" name="Content Placeholder 2">
            <a:extLst>
              <a:ext uri="{FF2B5EF4-FFF2-40B4-BE49-F238E27FC236}">
                <a16:creationId xmlns:a16="http://schemas.microsoft.com/office/drawing/2014/main" id="{70CD09E2-F093-6FBE-70A0-CFADC582C523}"/>
              </a:ext>
            </a:extLst>
          </p:cNvPr>
          <p:cNvSpPr>
            <a:spLocks noGrp="1"/>
          </p:cNvSpPr>
          <p:nvPr>
            <p:ph type="body" sz="quarter" idx="13"/>
          </p:nvPr>
        </p:nvSpPr>
        <p:spPr>
          <a:xfrm>
            <a:off x="869951" y="1703918"/>
            <a:ext cx="10273984" cy="4489449"/>
          </a:xfrm>
        </p:spPr>
        <p:txBody>
          <a:bodyPr spcFirstLastPara="1" vert="horz" wrap="square" lIns="91440" tIns="45720" rIns="91440" bIns="45720" rtlCol="0" anchor="t" anchorCtr="0">
            <a:normAutofit lnSpcReduction="10000"/>
          </a:bodyPr>
          <a:lstStyle/>
          <a:p>
            <a:pPr marL="101597" indent="0">
              <a:buNone/>
            </a:pPr>
            <a:r>
              <a:rPr lang="en-US" sz="4533" b="1">
                <a:solidFill>
                  <a:schemeClr val="accent2"/>
                </a:solidFill>
              </a:rPr>
              <a:t>Yes!</a:t>
            </a:r>
          </a:p>
          <a:p>
            <a:pPr marL="101597" indent="0">
              <a:buNone/>
            </a:pPr>
            <a:endParaRPr lang="en-US"/>
          </a:p>
          <a:p>
            <a:pPr marL="101597" indent="0">
              <a:buNone/>
            </a:pPr>
            <a:r>
              <a:rPr lang="en-US" sz="2933" b="1"/>
              <a:t>I-5 tolling project</a:t>
            </a:r>
            <a:r>
              <a:rPr lang="en-US"/>
              <a:t> in Sacramento County could be another source of VMT mitigation funding, particularly for </a:t>
            </a:r>
            <a:r>
              <a:rPr lang="en-US" b="1">
                <a:solidFill>
                  <a:schemeClr val="accent1"/>
                </a:solidFill>
              </a:rPr>
              <a:t>Intercity Route 42A/B</a:t>
            </a:r>
            <a:endParaRPr lang="en-US"/>
          </a:p>
          <a:p>
            <a:pPr marL="101597" indent="0">
              <a:buNone/>
            </a:pPr>
            <a:r>
              <a:rPr lang="en-US" b="1"/>
              <a:t>Housing and commercial developments </a:t>
            </a:r>
            <a:r>
              <a:rPr lang="en-US"/>
              <a:t>are another option. </a:t>
            </a:r>
            <a:r>
              <a:rPr lang="en-US" err="1"/>
              <a:t>YoloTD</a:t>
            </a:r>
            <a:r>
              <a:rPr lang="en-US"/>
              <a:t> has discussed VMT mitigation opportunities with multiple project applicants navigating the approvals process.  </a:t>
            </a:r>
          </a:p>
          <a:p>
            <a:pPr marL="101597" indent="0">
              <a:buNone/>
            </a:pPr>
            <a:r>
              <a:rPr lang="en-US"/>
              <a:t>Fully funding new or expanded transit service is not financially feasible for most developments of the size and scale we see in Yolo County. However, partial funding of new/expanded transit service could be an option. </a:t>
            </a:r>
          </a:p>
          <a:p>
            <a:pPr marL="101597" indent="0">
              <a:buNone/>
            </a:pPr>
            <a:endParaRPr lang="en-US"/>
          </a:p>
        </p:txBody>
      </p:sp>
    </p:spTree>
    <p:extLst>
      <p:ext uri="{BB962C8B-B14F-4D97-AF65-F5344CB8AC3E}">
        <p14:creationId xmlns:p14="http://schemas.microsoft.com/office/powerpoint/2010/main" val="2389386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A3D6-C7AF-30B2-A313-2FBC90883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96AC4-99A1-C00C-7FB5-67F378185075}"/>
              </a:ext>
            </a:extLst>
          </p:cNvPr>
          <p:cNvSpPr>
            <a:spLocks noGrp="1"/>
          </p:cNvSpPr>
          <p:nvPr>
            <p:ph type="title"/>
          </p:nvPr>
        </p:nvSpPr>
        <p:spPr/>
        <p:txBody>
          <a:bodyPr/>
          <a:lstStyle/>
          <a:p>
            <a:r>
              <a:rPr lang="en-US"/>
              <a:t>VMT Mitigation Banking</a:t>
            </a:r>
          </a:p>
        </p:txBody>
      </p:sp>
      <p:sp>
        <p:nvSpPr>
          <p:cNvPr id="3" name="Content Placeholder 2">
            <a:extLst>
              <a:ext uri="{FF2B5EF4-FFF2-40B4-BE49-F238E27FC236}">
                <a16:creationId xmlns:a16="http://schemas.microsoft.com/office/drawing/2014/main" id="{1658D34D-CBF9-B09E-FBE8-652093551774}"/>
              </a:ext>
            </a:extLst>
          </p:cNvPr>
          <p:cNvSpPr>
            <a:spLocks noGrp="1"/>
          </p:cNvSpPr>
          <p:nvPr>
            <p:ph type="body" sz="quarter" idx="13"/>
          </p:nvPr>
        </p:nvSpPr>
        <p:spPr>
          <a:xfrm>
            <a:off x="1191684" y="1695452"/>
            <a:ext cx="9899649" cy="4489449"/>
          </a:xfrm>
        </p:spPr>
        <p:txBody>
          <a:bodyPr spcFirstLastPara="1" vert="horz" wrap="square" lIns="91440" tIns="45720" rIns="91440" bIns="45720" rtlCol="0" anchor="t" anchorCtr="0">
            <a:normAutofit lnSpcReduction="10000"/>
          </a:bodyPr>
          <a:lstStyle/>
          <a:p>
            <a:pPr marL="101597" indent="0">
              <a:buNone/>
            </a:pPr>
            <a:r>
              <a:rPr lang="en-US"/>
              <a:t>In response to SB 743, agencies across California are working to establish VMT mitigation “banks”</a:t>
            </a:r>
          </a:p>
          <a:p>
            <a:pPr marL="101597" indent="0">
              <a:buNone/>
            </a:pPr>
            <a:r>
              <a:rPr lang="en-US" b="1"/>
              <a:t>What is a VMT mitigation bank?</a:t>
            </a:r>
          </a:p>
          <a:p>
            <a:pPr marL="101597" indent="0">
              <a:buNone/>
            </a:pPr>
            <a:r>
              <a:rPr lang="en-US"/>
              <a:t>SB 743 implementation guidelines allow regional agencies to create VMT mitigation banks. These banks sell VMT “credits” to project proponents, and then use the pooled credits to implement VMT mitigation measures. </a:t>
            </a:r>
          </a:p>
          <a:p>
            <a:pPr marL="101597" indent="0">
              <a:buNone/>
            </a:pPr>
            <a:r>
              <a:rPr lang="en-US"/>
              <a:t>Agencies participating in a mitigation bank must identify high-priority projects that can be reasonably implemented using pooled funds or credits, and demonstrably achieve quantifiable VMT reductions.</a:t>
            </a:r>
          </a:p>
          <a:p>
            <a:pPr marL="101597" indent="0">
              <a:buNone/>
            </a:pPr>
            <a:r>
              <a:rPr lang="en-US"/>
              <a:t>Similar approach has been used for affordable housing, habitat, and open space projects. </a:t>
            </a:r>
          </a:p>
          <a:p>
            <a:pPr marL="1371566" lvl="3" indent="0">
              <a:buNone/>
            </a:pPr>
            <a:endParaRPr lang="en-US"/>
          </a:p>
        </p:txBody>
      </p:sp>
    </p:spTree>
    <p:extLst>
      <p:ext uri="{BB962C8B-B14F-4D97-AF65-F5344CB8AC3E}">
        <p14:creationId xmlns:p14="http://schemas.microsoft.com/office/powerpoint/2010/main" val="353964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93454-55BE-7DAF-550D-BF9C75CF5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2EACB-0A18-BA1F-6788-C4ED70493FD2}"/>
              </a:ext>
            </a:extLst>
          </p:cNvPr>
          <p:cNvSpPr>
            <a:spLocks noGrp="1"/>
          </p:cNvSpPr>
          <p:nvPr>
            <p:ph type="title"/>
          </p:nvPr>
        </p:nvSpPr>
        <p:spPr/>
        <p:txBody>
          <a:bodyPr/>
          <a:lstStyle/>
          <a:p>
            <a:r>
              <a:rPr lang="en-US"/>
              <a:t>How would </a:t>
            </a:r>
            <a:r>
              <a:rPr lang="en-US" err="1"/>
              <a:t>YoloTD</a:t>
            </a:r>
            <a:r>
              <a:rPr lang="en-US"/>
              <a:t> engage in VMT Mitigation Banking?</a:t>
            </a:r>
          </a:p>
        </p:txBody>
      </p:sp>
      <p:sp>
        <p:nvSpPr>
          <p:cNvPr id="3" name="Content Placeholder 2">
            <a:extLst>
              <a:ext uri="{FF2B5EF4-FFF2-40B4-BE49-F238E27FC236}">
                <a16:creationId xmlns:a16="http://schemas.microsoft.com/office/drawing/2014/main" id="{53421B17-40AC-B5F2-5A5D-CF42BF0717D2}"/>
              </a:ext>
            </a:extLst>
          </p:cNvPr>
          <p:cNvSpPr>
            <a:spLocks noGrp="1"/>
          </p:cNvSpPr>
          <p:nvPr>
            <p:ph type="body" sz="quarter" idx="13"/>
          </p:nvPr>
        </p:nvSpPr>
        <p:spPr/>
        <p:txBody>
          <a:bodyPr spcFirstLastPara="1" vert="horz" wrap="square" lIns="91440" tIns="45720" rIns="91440" bIns="45720" rtlCol="0" anchor="t" anchorCtr="0">
            <a:normAutofit/>
          </a:bodyPr>
          <a:lstStyle/>
          <a:p>
            <a:pPr marL="711182" indent="-609585">
              <a:buFont typeface="Arial" panose="020B0604020202020204" pitchFamily="34" charset="0"/>
              <a:buAutoNum type="arabicPeriod"/>
            </a:pPr>
            <a:r>
              <a:rPr lang="en-US" sz="2667"/>
              <a:t>Work with SACOG and other counties to develop a regional VMT mitigation bank. </a:t>
            </a:r>
          </a:p>
          <a:p>
            <a:pPr marL="711182" indent="-609585">
              <a:buAutoNum type="arabicPeriod"/>
            </a:pPr>
            <a:r>
              <a:rPr lang="en-US" sz="2667"/>
              <a:t>Explore participation in California statewide mitigation bank for significant transportation impacts </a:t>
            </a:r>
            <a:r>
              <a:rPr lang="en-US" sz="2667" i="1"/>
              <a:t>(Pursuant to AB 130, 2025).</a:t>
            </a:r>
          </a:p>
          <a:p>
            <a:pPr marL="711182" indent="-609585">
              <a:buFont typeface="Arial" panose="020B0604020202020204" pitchFamily="34" charset="0"/>
              <a:buAutoNum type="arabicPeriod"/>
            </a:pPr>
            <a:r>
              <a:rPr lang="en-US" sz="2667"/>
              <a:t>Work with </a:t>
            </a:r>
            <a:r>
              <a:rPr lang="en-US" sz="2667" err="1"/>
              <a:t>YoloTD</a:t>
            </a:r>
            <a:r>
              <a:rPr lang="en-US" sz="2667"/>
              <a:t> member jurisdictions to create a Yolo-specific VMT Mitigation banking program focused on projects and programs that serve Yolo County.</a:t>
            </a:r>
          </a:p>
          <a:p>
            <a:pPr marL="711182" indent="-609585">
              <a:buAutoNum type="arabicPeriod"/>
            </a:pPr>
            <a:endParaRPr lang="en-US" sz="2667" i="1"/>
          </a:p>
          <a:p>
            <a:pPr marL="711182" indent="-609585">
              <a:buAutoNum type="arabicPeriod"/>
            </a:pPr>
            <a:endParaRPr lang="en-US" sz="2667" i="1"/>
          </a:p>
          <a:p>
            <a:pPr marL="1371566" lvl="3" indent="0">
              <a:buNone/>
            </a:pPr>
            <a:endParaRPr lang="en-US"/>
          </a:p>
        </p:txBody>
      </p:sp>
    </p:spTree>
    <p:extLst>
      <p:ext uri="{BB962C8B-B14F-4D97-AF65-F5344CB8AC3E}">
        <p14:creationId xmlns:p14="http://schemas.microsoft.com/office/powerpoint/2010/main" val="364985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pic>
        <p:nvPicPr>
          <p:cNvPr id="3" name="Picture 2">
            <a:extLst>
              <a:ext uri="{FF2B5EF4-FFF2-40B4-BE49-F238E27FC236}">
                <a16:creationId xmlns:a16="http://schemas.microsoft.com/office/drawing/2014/main" id="{CF119D5E-A229-0632-8A9A-51E7A9D9A698}"/>
              </a:ext>
            </a:extLst>
          </p:cNvPr>
          <p:cNvPicPr>
            <a:picLocks noChangeAspect="1"/>
          </p:cNvPicPr>
          <p:nvPr/>
        </p:nvPicPr>
        <p:blipFill>
          <a:blip r:embed="rId4"/>
          <a:stretch>
            <a:fillRect/>
          </a:stretch>
        </p:blipFill>
        <p:spPr>
          <a:xfrm>
            <a:off x="0" y="0"/>
            <a:ext cx="12344080" cy="6763909"/>
          </a:xfrm>
          <a:prstGeom prst="rect">
            <a:avLst/>
          </a:prstGeom>
        </p:spPr>
      </p:pic>
      <p:sp>
        <p:nvSpPr>
          <p:cNvPr id="174" name="Google Shape;174;p22"/>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4</a:t>
            </a:fld>
            <a:endParaRPr kern="0">
              <a:solidFill>
                <a:srgbClr val="97ABBC"/>
              </a:solidFill>
            </a:endParaRPr>
          </a:p>
        </p:txBody>
      </p:sp>
      <p:sp>
        <p:nvSpPr>
          <p:cNvPr id="172" name="Google Shape;172;p22"/>
          <p:cNvSpPr/>
          <p:nvPr/>
        </p:nvSpPr>
        <p:spPr>
          <a:xfrm>
            <a:off x="0" y="4574828"/>
            <a:ext cx="1232000" cy="102800"/>
          </a:xfrm>
          <a:prstGeom prst="rect">
            <a:avLst/>
          </a:prstGeom>
          <a:solidFill>
            <a:srgbClr val="00B0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2"/>
          <p:cNvSpPr/>
          <p:nvPr/>
        </p:nvSpPr>
        <p:spPr>
          <a:xfrm>
            <a:off x="1232156" y="4574828"/>
            <a:ext cx="8571200" cy="102800"/>
          </a:xfrm>
          <a:prstGeom prst="rect">
            <a:avLst/>
          </a:prstGeom>
          <a:solidFill>
            <a:srgbClr val="E35A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88;p12">
            <a:extLst>
              <a:ext uri="{FF2B5EF4-FFF2-40B4-BE49-F238E27FC236}">
                <a16:creationId xmlns:a16="http://schemas.microsoft.com/office/drawing/2014/main" id="{ADE7B89C-7705-5DB6-7D07-17B59E721699}"/>
              </a:ext>
            </a:extLst>
          </p:cNvPr>
          <p:cNvSpPr txBox="1">
            <a:spLocks/>
          </p:cNvSpPr>
          <p:nvPr/>
        </p:nvSpPr>
        <p:spPr>
          <a:xfrm>
            <a:off x="351417" y="2380563"/>
            <a:ext cx="8982000" cy="156824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ts val="6533"/>
              </a:lnSpc>
            </a:pPr>
            <a:r>
              <a:rPr lang="en-US" sz="6400" b="1" kern="0">
                <a:solidFill>
                  <a:srgbClr val="FFFFFF"/>
                </a:solidFill>
                <a:latin typeface="Arial Black" panose="020B0A04020102020204" pitchFamily="34" charset="0"/>
              </a:rPr>
              <a:t>BUDGET WORKSHOP</a:t>
            </a:r>
          </a:p>
        </p:txBody>
      </p:sp>
      <p:sp>
        <p:nvSpPr>
          <p:cNvPr id="5" name="Google Shape;112;p15">
            <a:extLst>
              <a:ext uri="{FF2B5EF4-FFF2-40B4-BE49-F238E27FC236}">
                <a16:creationId xmlns:a16="http://schemas.microsoft.com/office/drawing/2014/main" id="{8E8BE09B-446C-1E73-47E2-E5FBAACB1059}"/>
              </a:ext>
            </a:extLst>
          </p:cNvPr>
          <p:cNvSpPr txBox="1">
            <a:spLocks/>
          </p:cNvSpPr>
          <p:nvPr/>
        </p:nvSpPr>
        <p:spPr>
          <a:xfrm>
            <a:off x="351417" y="3922423"/>
            <a:ext cx="10363200" cy="6524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2400" i="1" kern="0" spc="27">
                <a:solidFill>
                  <a:srgbClr val="FFFFFF"/>
                </a:solidFill>
                <a:latin typeface="Lato"/>
                <a:ea typeface="Lato"/>
                <a:cs typeface="Lato"/>
              </a:rPr>
              <a:t>Options for Increasing Revenues to Address Future Deficits</a:t>
            </a:r>
          </a:p>
        </p:txBody>
      </p:sp>
      <p:sp>
        <p:nvSpPr>
          <p:cNvPr id="2" name="Google Shape;112;p15">
            <a:extLst>
              <a:ext uri="{FF2B5EF4-FFF2-40B4-BE49-F238E27FC236}">
                <a16:creationId xmlns:a16="http://schemas.microsoft.com/office/drawing/2014/main" id="{688B0B32-97D0-BD9B-2687-2290ACC3BE2C}"/>
              </a:ext>
            </a:extLst>
          </p:cNvPr>
          <p:cNvSpPr txBox="1">
            <a:spLocks/>
          </p:cNvSpPr>
          <p:nvPr/>
        </p:nvSpPr>
        <p:spPr>
          <a:xfrm>
            <a:off x="336156" y="4742160"/>
            <a:ext cx="10363200" cy="6524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2133" kern="0" spc="27">
                <a:solidFill>
                  <a:srgbClr val="FFFFFF"/>
                </a:solidFill>
                <a:latin typeface="Lato" panose="020F0502020204030203" pitchFamily="34" charset="0"/>
                <a:ea typeface="Lato" panose="020F0502020204030203" pitchFamily="34" charset="0"/>
                <a:cs typeface="Lato" panose="020F0502020204030203" pitchFamily="34" charset="0"/>
              </a:rPr>
              <a:t>YoloTD Board of Directors Meeting</a:t>
            </a:r>
          </a:p>
        </p:txBody>
      </p:sp>
      <p:sp>
        <p:nvSpPr>
          <p:cNvPr id="6" name="Google Shape;112;p15">
            <a:extLst>
              <a:ext uri="{FF2B5EF4-FFF2-40B4-BE49-F238E27FC236}">
                <a16:creationId xmlns:a16="http://schemas.microsoft.com/office/drawing/2014/main" id="{0DA80DD5-1133-E576-CB30-1437559ED909}"/>
              </a:ext>
            </a:extLst>
          </p:cNvPr>
          <p:cNvSpPr txBox="1">
            <a:spLocks/>
          </p:cNvSpPr>
          <p:nvPr/>
        </p:nvSpPr>
        <p:spPr>
          <a:xfrm>
            <a:off x="351417" y="5132895"/>
            <a:ext cx="10363200" cy="6524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733" b="1" kern="0" spc="200">
                <a:solidFill>
                  <a:srgbClr val="FFFFFF"/>
                </a:solidFill>
                <a:latin typeface="Lato" panose="020F0502020204030203" pitchFamily="34" charset="0"/>
                <a:ea typeface="Lato" panose="020F0502020204030203" pitchFamily="34" charset="0"/>
                <a:cs typeface="Lato" panose="020F0502020204030203" pitchFamily="34" charset="0"/>
              </a:rPr>
              <a:t>FEB 9, 2026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B41D-D822-C7D7-21C9-9F8F0DF39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1BCCE-7EC4-CAF0-FF30-C013B1D6764C}"/>
              </a:ext>
            </a:extLst>
          </p:cNvPr>
          <p:cNvSpPr>
            <a:spLocks noGrp="1"/>
          </p:cNvSpPr>
          <p:nvPr>
            <p:ph type="title"/>
          </p:nvPr>
        </p:nvSpPr>
        <p:spPr>
          <a:xfrm>
            <a:off x="739303" y="577423"/>
            <a:ext cx="11054719" cy="1143200"/>
          </a:xfrm>
        </p:spPr>
        <p:txBody>
          <a:bodyPr/>
          <a:lstStyle/>
          <a:p>
            <a:r>
              <a:rPr lang="en-US"/>
              <a:t>VMT Mitigation Funding: </a:t>
            </a:r>
            <a:br>
              <a:rPr lang="en-US"/>
            </a:br>
            <a:r>
              <a:rPr lang="en-US"/>
              <a:t>Qualitative Scoring and Potential Next Steps</a:t>
            </a:r>
          </a:p>
        </p:txBody>
      </p:sp>
      <p:sp>
        <p:nvSpPr>
          <p:cNvPr id="7" name="Text Placeholder 6">
            <a:extLst>
              <a:ext uri="{FF2B5EF4-FFF2-40B4-BE49-F238E27FC236}">
                <a16:creationId xmlns:a16="http://schemas.microsoft.com/office/drawing/2014/main" id="{59921644-5F87-0EDD-FB5A-1F6659160A19}"/>
              </a:ext>
            </a:extLst>
          </p:cNvPr>
          <p:cNvSpPr>
            <a:spLocks noGrp="1"/>
          </p:cNvSpPr>
          <p:nvPr>
            <p:ph type="body" sz="quarter" idx="13"/>
          </p:nvPr>
        </p:nvSpPr>
        <p:spPr>
          <a:xfrm>
            <a:off x="625002" y="4353296"/>
            <a:ext cx="11169020" cy="2083995"/>
          </a:xfrm>
        </p:spPr>
        <p:txBody>
          <a:bodyPr/>
          <a:lstStyle/>
          <a:p>
            <a:pPr marL="101597" indent="0">
              <a:buNone/>
            </a:pPr>
            <a:r>
              <a:rPr lang="en-US" sz="2667" b="1"/>
              <a:t>Potential Next Steps:</a:t>
            </a:r>
          </a:p>
          <a:p>
            <a:r>
              <a:rPr lang="en-US"/>
              <a:t>Research best practices and emerging models in VMT mitigation banking</a:t>
            </a:r>
          </a:p>
          <a:p>
            <a:r>
              <a:rPr lang="en-US"/>
              <a:t>Engage with regional and statewide VMT mitigation banks under development</a:t>
            </a:r>
            <a:br>
              <a:rPr lang="en-US" sz="2667"/>
            </a:br>
            <a:br>
              <a:rPr lang="en-US" sz="2667"/>
            </a:br>
            <a:endParaRPr lang="en-US" sz="2667"/>
          </a:p>
          <a:p>
            <a:pPr marL="101597" indent="0">
              <a:buNone/>
            </a:pPr>
            <a:endParaRPr lang="en-US" b="1"/>
          </a:p>
        </p:txBody>
      </p:sp>
      <p:grpSp>
        <p:nvGrpSpPr>
          <p:cNvPr id="3" name="Group 2">
            <a:extLst>
              <a:ext uri="{FF2B5EF4-FFF2-40B4-BE49-F238E27FC236}">
                <a16:creationId xmlns:a16="http://schemas.microsoft.com/office/drawing/2014/main" id="{F182E0AB-8EFF-98C7-36AE-36D14304429A}"/>
              </a:ext>
            </a:extLst>
          </p:cNvPr>
          <p:cNvGrpSpPr/>
          <p:nvPr/>
        </p:nvGrpSpPr>
        <p:grpSpPr>
          <a:xfrm>
            <a:off x="893370" y="1868629"/>
            <a:ext cx="10096500" cy="2241667"/>
            <a:chOff x="1579353" y="3326887"/>
            <a:chExt cx="6130275" cy="1681250"/>
          </a:xfrm>
        </p:grpSpPr>
        <p:sp>
          <p:nvSpPr>
            <p:cNvPr id="4" name="TextBox 13">
              <a:extLst>
                <a:ext uri="{FF2B5EF4-FFF2-40B4-BE49-F238E27FC236}">
                  <a16:creationId xmlns:a16="http://schemas.microsoft.com/office/drawing/2014/main" id="{6D317E15-C6C0-2941-5A13-B865B93FBEB4}"/>
                </a:ext>
              </a:extLst>
            </p:cNvPr>
            <p:cNvSpPr txBox="1"/>
            <p:nvPr/>
          </p:nvSpPr>
          <p:spPr>
            <a:xfrm>
              <a:off x="3009402" y="3518051"/>
              <a:ext cx="1548996" cy="2539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POLITICAL FEASIBILITY</a:t>
              </a:r>
            </a:p>
          </p:txBody>
        </p:sp>
        <p:sp>
          <p:nvSpPr>
            <p:cNvPr id="5" name="TextBox 14">
              <a:extLst>
                <a:ext uri="{FF2B5EF4-FFF2-40B4-BE49-F238E27FC236}">
                  <a16:creationId xmlns:a16="http://schemas.microsoft.com/office/drawing/2014/main" id="{45C2C69A-4A98-B9FF-7BAF-F27D78DD1189}"/>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6" name="TextBox 16">
              <a:extLst>
                <a:ext uri="{FF2B5EF4-FFF2-40B4-BE49-F238E27FC236}">
                  <a16:creationId xmlns:a16="http://schemas.microsoft.com/office/drawing/2014/main" id="{86CB37ED-8370-CB45-10E4-422BBCC1284B}"/>
                </a:ext>
              </a:extLst>
            </p:cNvPr>
            <p:cNvSpPr txBox="1"/>
            <p:nvPr/>
          </p:nvSpPr>
          <p:spPr>
            <a:xfrm>
              <a:off x="6160632" y="3326887"/>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REVENUE GENERATION POTENTIAL</a:t>
              </a:r>
            </a:p>
          </p:txBody>
        </p:sp>
        <p:sp>
          <p:nvSpPr>
            <p:cNvPr id="12" name="TextBox 13">
              <a:extLst>
                <a:ext uri="{FF2B5EF4-FFF2-40B4-BE49-F238E27FC236}">
                  <a16:creationId xmlns:a16="http://schemas.microsoft.com/office/drawing/2014/main" id="{B5789384-EA27-5228-12FD-DADB317ED55C}"/>
                </a:ext>
              </a:extLst>
            </p:cNvPr>
            <p:cNvSpPr txBox="1"/>
            <p:nvPr/>
          </p:nvSpPr>
          <p:spPr>
            <a:xfrm>
              <a:off x="1579353" y="4026173"/>
              <a:ext cx="1548996" cy="2539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600" b="1">
                  <a:solidFill>
                    <a:srgbClr val="E35A25"/>
                  </a:solidFill>
                  <a:latin typeface="Arial"/>
                  <a:sym typeface="Arial"/>
                </a:rPr>
                <a:t>VMT Mitigation</a:t>
              </a:r>
            </a:p>
          </p:txBody>
        </p:sp>
        <p:sp>
          <p:nvSpPr>
            <p:cNvPr id="15" name="TextBox 14">
              <a:extLst>
                <a:ext uri="{FF2B5EF4-FFF2-40B4-BE49-F238E27FC236}">
                  <a16:creationId xmlns:a16="http://schemas.microsoft.com/office/drawing/2014/main" id="{84D085E5-86D5-F84E-E1DE-7DBBF1D46E0E}"/>
                </a:ext>
              </a:extLst>
            </p:cNvPr>
            <p:cNvSpPr txBox="1"/>
            <p:nvPr/>
          </p:nvSpPr>
          <p:spPr>
            <a:xfrm>
              <a:off x="3195450" y="4723395"/>
              <a:ext cx="1176899" cy="284742"/>
            </a:xfrm>
            <a:prstGeom prst="rect">
              <a:avLst/>
            </a:prstGeom>
            <a:noFill/>
          </p:spPr>
          <p:txBody>
            <a:bodyPr wrap="square" rtlCol="0">
              <a:spAutoFit/>
            </a:bodyPr>
            <a:lstStyle/>
            <a:p>
              <a:pPr algn="ctr" defTabSz="1219170">
                <a:buClr>
                  <a:srgbClr val="000000"/>
                </a:buClr>
              </a:pPr>
              <a:r>
                <a:rPr lang="en-US" sz="1867" b="1" kern="0">
                  <a:solidFill>
                    <a:srgbClr val="0A72BA">
                      <a:lumMod val="60000"/>
                      <a:lumOff val="40000"/>
                    </a:srgbClr>
                  </a:solidFill>
                  <a:latin typeface="Arial"/>
                  <a:cs typeface="Arial"/>
                  <a:sym typeface="Arial"/>
                </a:rPr>
                <a:t>Medium</a:t>
              </a:r>
            </a:p>
          </p:txBody>
        </p:sp>
      </p:grpSp>
      <p:sp>
        <p:nvSpPr>
          <p:cNvPr id="8" name="Rectangle 7">
            <a:extLst>
              <a:ext uri="{FF2B5EF4-FFF2-40B4-BE49-F238E27FC236}">
                <a16:creationId xmlns:a16="http://schemas.microsoft.com/office/drawing/2014/main" id="{A40ED161-8229-7336-3203-900C6074670D}"/>
              </a:ext>
            </a:extLst>
          </p:cNvPr>
          <p:cNvSpPr/>
          <p:nvPr/>
        </p:nvSpPr>
        <p:spPr>
          <a:xfrm>
            <a:off x="3204804" y="2903575"/>
            <a:ext cx="2551179" cy="705715"/>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9" name="Rectangle 8">
            <a:extLst>
              <a:ext uri="{FF2B5EF4-FFF2-40B4-BE49-F238E27FC236}">
                <a16:creationId xmlns:a16="http://schemas.microsoft.com/office/drawing/2014/main" id="{62F41FB1-CB05-D369-5612-EB0C5C9A68BF}"/>
              </a:ext>
            </a:extLst>
          </p:cNvPr>
          <p:cNvSpPr/>
          <p:nvPr/>
        </p:nvSpPr>
        <p:spPr>
          <a:xfrm>
            <a:off x="5799825" y="2907178"/>
            <a:ext cx="2551179" cy="729204"/>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0" name="Rectangle 9">
            <a:extLst>
              <a:ext uri="{FF2B5EF4-FFF2-40B4-BE49-F238E27FC236}">
                <a16:creationId xmlns:a16="http://schemas.microsoft.com/office/drawing/2014/main" id="{8565ACDB-3402-56B6-DE9F-3760C1809106}"/>
              </a:ext>
            </a:extLst>
          </p:cNvPr>
          <p:cNvSpPr/>
          <p:nvPr/>
        </p:nvSpPr>
        <p:spPr>
          <a:xfrm>
            <a:off x="8394847" y="2903575"/>
            <a:ext cx="2551179" cy="738851"/>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1" name="TextBox 10">
            <a:extLst>
              <a:ext uri="{FF2B5EF4-FFF2-40B4-BE49-F238E27FC236}">
                <a16:creationId xmlns:a16="http://schemas.microsoft.com/office/drawing/2014/main" id="{21088DA2-FEB1-E5C7-7A91-00203F205976}"/>
              </a:ext>
            </a:extLst>
          </p:cNvPr>
          <p:cNvSpPr txBox="1"/>
          <p:nvPr/>
        </p:nvSpPr>
        <p:spPr>
          <a:xfrm>
            <a:off x="6150086" y="3743591"/>
            <a:ext cx="1938340" cy="379656"/>
          </a:xfrm>
          <a:prstGeom prst="rect">
            <a:avLst/>
          </a:prstGeom>
          <a:noFill/>
        </p:spPr>
        <p:txBody>
          <a:bodyPr wrap="square" rtlCol="0">
            <a:spAutoFit/>
          </a:bodyPr>
          <a:lstStyle/>
          <a:p>
            <a:pPr algn="ctr" defTabSz="1219170">
              <a:buClr>
                <a:srgbClr val="000000"/>
              </a:buClr>
            </a:pPr>
            <a:r>
              <a:rPr lang="en-US" sz="1867" b="1" kern="0">
                <a:solidFill>
                  <a:srgbClr val="7ECEFD">
                    <a:lumMod val="60000"/>
                    <a:lumOff val="40000"/>
                  </a:srgbClr>
                </a:solidFill>
                <a:latin typeface="Arial"/>
                <a:cs typeface="Arial"/>
                <a:sym typeface="Arial"/>
              </a:rPr>
              <a:t>Low</a:t>
            </a:r>
          </a:p>
        </p:txBody>
      </p:sp>
      <p:sp>
        <p:nvSpPr>
          <p:cNvPr id="14" name="TextBox 13">
            <a:extLst>
              <a:ext uri="{FF2B5EF4-FFF2-40B4-BE49-F238E27FC236}">
                <a16:creationId xmlns:a16="http://schemas.microsoft.com/office/drawing/2014/main" id="{5E203892-0DF7-9090-012F-B324CF1202D9}"/>
              </a:ext>
            </a:extLst>
          </p:cNvPr>
          <p:cNvSpPr txBox="1"/>
          <p:nvPr/>
        </p:nvSpPr>
        <p:spPr>
          <a:xfrm>
            <a:off x="8701266" y="3740185"/>
            <a:ext cx="1938340" cy="379656"/>
          </a:xfrm>
          <a:prstGeom prst="rect">
            <a:avLst/>
          </a:prstGeom>
          <a:noFill/>
        </p:spPr>
        <p:txBody>
          <a:bodyPr wrap="square" rtlCol="0">
            <a:spAutoFit/>
          </a:bodyPr>
          <a:lstStyle/>
          <a:p>
            <a:pPr algn="ctr" defTabSz="1219170">
              <a:buClr>
                <a:srgbClr val="000000"/>
              </a:buClr>
            </a:pPr>
            <a:r>
              <a:rPr lang="en-US" sz="1867" b="1" kern="0">
                <a:solidFill>
                  <a:srgbClr val="0A72BA">
                    <a:lumMod val="60000"/>
                    <a:lumOff val="40000"/>
                  </a:srgbClr>
                </a:solidFill>
                <a:latin typeface="Arial"/>
                <a:cs typeface="Arial"/>
                <a:sym typeface="Arial"/>
              </a:rPr>
              <a:t>Medium</a:t>
            </a:r>
          </a:p>
        </p:txBody>
      </p:sp>
    </p:spTree>
    <p:extLst>
      <p:ext uri="{BB962C8B-B14F-4D97-AF65-F5344CB8AC3E}">
        <p14:creationId xmlns:p14="http://schemas.microsoft.com/office/powerpoint/2010/main" val="1452820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19A06618-1719-78DF-17BE-1E5ACC938DF0}"/>
            </a:ext>
          </a:extLst>
        </p:cNvPr>
        <p:cNvGrpSpPr/>
        <p:nvPr/>
      </p:nvGrpSpPr>
      <p:grpSpPr>
        <a:xfrm>
          <a:off x="0" y="0"/>
          <a:ext cx="0" cy="0"/>
          <a:chOff x="0" y="0"/>
          <a:chExt cx="0" cy="0"/>
        </a:xfrm>
      </p:grpSpPr>
      <p:sp>
        <p:nvSpPr>
          <p:cNvPr id="88" name="Google Shape;88;p12">
            <a:extLst>
              <a:ext uri="{FF2B5EF4-FFF2-40B4-BE49-F238E27FC236}">
                <a16:creationId xmlns:a16="http://schemas.microsoft.com/office/drawing/2014/main" id="{F3B8C1D3-9FD3-BE46-46E6-BFE2D895BDF9}"/>
              </a:ext>
            </a:extLst>
          </p:cNvPr>
          <p:cNvSpPr txBox="1">
            <a:spLocks noGrp="1"/>
          </p:cNvSpPr>
          <p:nvPr>
            <p:ph type="ctrTitle"/>
          </p:nvPr>
        </p:nvSpPr>
        <p:spPr>
          <a:xfrm>
            <a:off x="860299" y="3683633"/>
            <a:ext cx="9624820" cy="1629395"/>
          </a:xfrm>
          <a:prstGeom prst="rect">
            <a:avLst/>
          </a:prstGeom>
        </p:spPr>
        <p:txBody>
          <a:bodyPr spcFirstLastPara="1" wrap="square" lIns="121900" tIns="121900" rIns="121900" bIns="121900" anchor="t" anchorCtr="0">
            <a:noAutofit/>
          </a:bodyPr>
          <a:lstStyle/>
          <a:p>
            <a:r>
              <a:rPr lang="en" sz="4800"/>
              <a:t>TOLL REVENUE FROM YOLO 80 MANAGED LANES</a:t>
            </a:r>
            <a:endParaRPr sz="4800"/>
          </a:p>
        </p:txBody>
      </p:sp>
      <p:sp>
        <p:nvSpPr>
          <p:cNvPr id="3" name="Google Shape;112;p15">
            <a:extLst>
              <a:ext uri="{FF2B5EF4-FFF2-40B4-BE49-F238E27FC236}">
                <a16:creationId xmlns:a16="http://schemas.microsoft.com/office/drawing/2014/main" id="{0C5E265A-CE57-ED85-2DAE-888BBAEABE62}"/>
              </a:ext>
            </a:extLst>
          </p:cNvPr>
          <p:cNvSpPr txBox="1">
            <a:spLocks/>
          </p:cNvSpPr>
          <p:nvPr/>
        </p:nvSpPr>
        <p:spPr>
          <a:xfrm>
            <a:off x="999461" y="2435059"/>
            <a:ext cx="10363200" cy="73930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733" b="1" kern="0" spc="27">
                <a:solidFill>
                  <a:srgbClr val="0A72BA"/>
                </a:solidFill>
                <a:latin typeface="Tahoma" panose="020B0604030504040204" pitchFamily="34" charset="0"/>
                <a:ea typeface="Tahoma" panose="020B0604030504040204" pitchFamily="34" charset="0"/>
                <a:cs typeface="Tahoma" panose="020B0604030504040204" pitchFamily="34" charset="0"/>
              </a:rPr>
              <a:t>Option 4</a:t>
            </a:r>
          </a:p>
        </p:txBody>
      </p:sp>
    </p:spTree>
    <p:extLst>
      <p:ext uri="{BB962C8B-B14F-4D97-AF65-F5344CB8AC3E}">
        <p14:creationId xmlns:p14="http://schemas.microsoft.com/office/powerpoint/2010/main" val="65236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2E32-0AF2-4482-A766-4CBBA661F647}"/>
              </a:ext>
            </a:extLst>
          </p:cNvPr>
          <p:cNvSpPr>
            <a:spLocks noGrp="1"/>
          </p:cNvSpPr>
          <p:nvPr>
            <p:ph type="title"/>
          </p:nvPr>
        </p:nvSpPr>
        <p:spPr>
          <a:xfrm>
            <a:off x="1477927" y="8593"/>
            <a:ext cx="8616800" cy="1143200"/>
          </a:xfrm>
        </p:spPr>
        <p:txBody>
          <a:bodyPr>
            <a:normAutofit/>
          </a:bodyPr>
          <a:lstStyle/>
          <a:p>
            <a:r>
              <a:rPr lang="en-US" sz="3600"/>
              <a:t>Overview of Toll Revenue</a:t>
            </a:r>
            <a:endParaRPr lang="en-US"/>
          </a:p>
        </p:txBody>
      </p:sp>
      <p:sp>
        <p:nvSpPr>
          <p:cNvPr id="3" name="Content Placeholder 2">
            <a:extLst>
              <a:ext uri="{FF2B5EF4-FFF2-40B4-BE49-F238E27FC236}">
                <a16:creationId xmlns:a16="http://schemas.microsoft.com/office/drawing/2014/main" id="{DF1A6625-2BB3-62DD-0EE7-06230D747F93}"/>
              </a:ext>
            </a:extLst>
          </p:cNvPr>
          <p:cNvSpPr>
            <a:spLocks noGrp="1"/>
          </p:cNvSpPr>
          <p:nvPr>
            <p:ph type="body" sz="quarter" idx="13"/>
          </p:nvPr>
        </p:nvSpPr>
        <p:spPr>
          <a:xfrm>
            <a:off x="877648" y="1040957"/>
            <a:ext cx="10917189" cy="4115955"/>
          </a:xfrm>
        </p:spPr>
        <p:txBody>
          <a:bodyPr/>
          <a:lstStyle/>
          <a:p>
            <a:pPr marL="101597" indent="0" fontAlgn="base">
              <a:buNone/>
            </a:pPr>
            <a:r>
              <a:rPr lang="en-US"/>
              <a:t>The Yolo 80 managed lanes project is expected to generate $14-26 million per year in </a:t>
            </a:r>
            <a:r>
              <a:rPr lang="en-US" b="1"/>
              <a:t>gross revenue </a:t>
            </a:r>
            <a:r>
              <a:rPr lang="en-US"/>
              <a:t>when lanes opens in 2028. Revenue is projected to grow over time.</a:t>
            </a:r>
            <a:br>
              <a:rPr lang="en-US"/>
            </a:br>
            <a:br>
              <a:rPr lang="en-US" sz="2667">
                <a:highlight>
                  <a:srgbClr val="FFFF00"/>
                </a:highlight>
              </a:rPr>
            </a:br>
            <a:endParaRPr lang="en-US" sz="2667">
              <a:highlight>
                <a:srgbClr val="FFFF00"/>
              </a:highlight>
            </a:endParaRPr>
          </a:p>
          <a:p>
            <a:endParaRPr lang="en-US"/>
          </a:p>
        </p:txBody>
      </p:sp>
      <p:pic>
        <p:nvPicPr>
          <p:cNvPr id="1026" name="Picture 2" descr="A graph showing the amount of revenue&#10;&#10;AI-generated content may be incorrect.">
            <a:extLst>
              <a:ext uri="{FF2B5EF4-FFF2-40B4-BE49-F238E27FC236}">
                <a16:creationId xmlns:a16="http://schemas.microsoft.com/office/drawing/2014/main" id="{7F42AD22-C47B-77BC-D618-106AF6CA8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255" y="2110266"/>
            <a:ext cx="8192547" cy="449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743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AF64-83C4-EF55-ABD3-9565E7672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46DE0-C063-BD4E-54A7-E5B63CC0378D}"/>
              </a:ext>
            </a:extLst>
          </p:cNvPr>
          <p:cNvSpPr>
            <a:spLocks noGrp="1"/>
          </p:cNvSpPr>
          <p:nvPr>
            <p:ph type="title"/>
          </p:nvPr>
        </p:nvSpPr>
        <p:spPr/>
        <p:txBody>
          <a:bodyPr>
            <a:noAutofit/>
          </a:bodyPr>
          <a:lstStyle/>
          <a:p>
            <a:r>
              <a:rPr lang="en-US"/>
              <a:t>‘Net Excess’ Toll Revenue</a:t>
            </a:r>
          </a:p>
        </p:txBody>
      </p:sp>
      <p:sp>
        <p:nvSpPr>
          <p:cNvPr id="3" name="Content Placeholder 2">
            <a:extLst>
              <a:ext uri="{FF2B5EF4-FFF2-40B4-BE49-F238E27FC236}">
                <a16:creationId xmlns:a16="http://schemas.microsoft.com/office/drawing/2014/main" id="{8013C775-C511-90CF-69B1-B05B823AC46A}"/>
              </a:ext>
            </a:extLst>
          </p:cNvPr>
          <p:cNvSpPr>
            <a:spLocks noGrp="1"/>
          </p:cNvSpPr>
          <p:nvPr>
            <p:ph type="body" sz="quarter" idx="13"/>
          </p:nvPr>
        </p:nvSpPr>
        <p:spPr>
          <a:xfrm>
            <a:off x="1191684" y="1695452"/>
            <a:ext cx="9217697" cy="4489449"/>
          </a:xfrm>
        </p:spPr>
        <p:txBody>
          <a:bodyPr/>
          <a:lstStyle/>
          <a:p>
            <a:pPr marL="101597" indent="0" fontAlgn="base">
              <a:buNone/>
            </a:pPr>
            <a:r>
              <a:rPr lang="en-US" sz="2133"/>
              <a:t>After all operating expenses (including VMT mitigation), </a:t>
            </a:r>
            <a:r>
              <a:rPr lang="en-US" sz="2133" b="1"/>
              <a:t>net excess toll revenue </a:t>
            </a:r>
            <a:r>
              <a:rPr lang="en-US" sz="2133"/>
              <a:t>will be available for other transportation needs.</a:t>
            </a:r>
            <a:br>
              <a:rPr lang="en-US" sz="2133"/>
            </a:br>
            <a:endParaRPr lang="en-US" sz="2133"/>
          </a:p>
          <a:p>
            <a:pPr marL="101597" indent="0" fontAlgn="base">
              <a:buNone/>
            </a:pPr>
            <a:r>
              <a:rPr lang="en-US" b="1">
                <a:solidFill>
                  <a:schemeClr val="accent2"/>
                </a:solidFill>
              </a:rPr>
              <a:t>What projections do we have about net excess toll revenue? </a:t>
            </a:r>
          </a:p>
          <a:p>
            <a:pPr marL="101597" indent="0" fontAlgn="base">
              <a:buNone/>
            </a:pPr>
            <a:r>
              <a:rPr lang="en-US" sz="2133"/>
              <a:t>CARTA has not yet published projections of net excess toll revenue. Major cost drivers are still being developed. In addition to regular operating costs, CARTA will have </a:t>
            </a:r>
            <a:r>
              <a:rPr lang="en-US" sz="2133" b="1">
                <a:solidFill>
                  <a:schemeClr val="accent1"/>
                </a:solidFill>
              </a:rPr>
              <a:t>repayment of startup loans </a:t>
            </a:r>
            <a:r>
              <a:rPr lang="en-US" sz="2133"/>
              <a:t>for the first 5-10 years of lane operations.</a:t>
            </a:r>
          </a:p>
          <a:p>
            <a:pPr marL="101597" indent="0" fontAlgn="base">
              <a:buNone/>
            </a:pPr>
            <a:r>
              <a:rPr lang="en-US" sz="2133"/>
              <a:t>Net excess toll revenue </a:t>
            </a:r>
            <a:r>
              <a:rPr lang="en-US" sz="2133" b="1">
                <a:solidFill>
                  <a:schemeClr val="accent1"/>
                </a:solidFill>
              </a:rPr>
              <a:t>unlikely before 2035</a:t>
            </a:r>
            <a:r>
              <a:rPr lang="en-US" sz="2133"/>
              <a:t>, and amount is not yet known. There will be other, competing priorities for that revenue. Available funding could be significant in the mid- to long-term, but not soon enough to address near-term deficits.</a:t>
            </a:r>
          </a:p>
          <a:p>
            <a:endParaRPr lang="en-US"/>
          </a:p>
        </p:txBody>
      </p:sp>
    </p:spTree>
    <p:extLst>
      <p:ext uri="{BB962C8B-B14F-4D97-AF65-F5344CB8AC3E}">
        <p14:creationId xmlns:p14="http://schemas.microsoft.com/office/powerpoint/2010/main" val="526095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B2744-B5B0-293F-97E4-2CA959AB9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53268-0A31-B6E0-76B8-692D0B67BE84}"/>
              </a:ext>
            </a:extLst>
          </p:cNvPr>
          <p:cNvSpPr>
            <a:spLocks noGrp="1"/>
          </p:cNvSpPr>
          <p:nvPr>
            <p:ph type="title"/>
          </p:nvPr>
        </p:nvSpPr>
        <p:spPr>
          <a:xfrm>
            <a:off x="739303" y="577423"/>
            <a:ext cx="11054719" cy="1143200"/>
          </a:xfrm>
        </p:spPr>
        <p:txBody>
          <a:bodyPr/>
          <a:lstStyle/>
          <a:p>
            <a:r>
              <a:rPr lang="en-US"/>
              <a:t>Toll Revenue from Yolo 80: </a:t>
            </a:r>
            <a:br>
              <a:rPr lang="en-US"/>
            </a:br>
            <a:r>
              <a:rPr lang="en-US"/>
              <a:t>Qualitative Scoring and Potential Next Steps</a:t>
            </a:r>
          </a:p>
        </p:txBody>
      </p:sp>
      <p:sp>
        <p:nvSpPr>
          <p:cNvPr id="7" name="Text Placeholder 6">
            <a:extLst>
              <a:ext uri="{FF2B5EF4-FFF2-40B4-BE49-F238E27FC236}">
                <a16:creationId xmlns:a16="http://schemas.microsoft.com/office/drawing/2014/main" id="{B8BF02A6-841D-03B6-C060-30BC79A3A023}"/>
              </a:ext>
            </a:extLst>
          </p:cNvPr>
          <p:cNvSpPr>
            <a:spLocks noGrp="1"/>
          </p:cNvSpPr>
          <p:nvPr>
            <p:ph type="body" sz="quarter" idx="13"/>
          </p:nvPr>
        </p:nvSpPr>
        <p:spPr>
          <a:xfrm>
            <a:off x="682151" y="4399479"/>
            <a:ext cx="11169020" cy="2083995"/>
          </a:xfrm>
        </p:spPr>
        <p:txBody>
          <a:bodyPr/>
          <a:lstStyle/>
          <a:p>
            <a:pPr marL="101597" indent="0">
              <a:buNone/>
            </a:pPr>
            <a:r>
              <a:rPr lang="en-US" sz="2667" b="1"/>
              <a:t>Potential Next Steps:</a:t>
            </a:r>
          </a:p>
          <a:p>
            <a:r>
              <a:rPr lang="en-US"/>
              <a:t>Continue engagement with CARTA to shape funding waterfall, CARTA loan agreements, and other budgetary factors.</a:t>
            </a:r>
          </a:p>
          <a:p>
            <a:pPr marL="101597" indent="0">
              <a:buNone/>
            </a:pPr>
            <a:br>
              <a:rPr lang="en-US" sz="2667"/>
            </a:br>
            <a:br>
              <a:rPr lang="en-US" sz="2667"/>
            </a:br>
            <a:endParaRPr lang="en-US" sz="2667"/>
          </a:p>
          <a:p>
            <a:pPr marL="101597" indent="0">
              <a:buNone/>
            </a:pPr>
            <a:endParaRPr lang="en-US" b="1"/>
          </a:p>
        </p:txBody>
      </p:sp>
      <p:grpSp>
        <p:nvGrpSpPr>
          <p:cNvPr id="3" name="Group 2">
            <a:extLst>
              <a:ext uri="{FF2B5EF4-FFF2-40B4-BE49-F238E27FC236}">
                <a16:creationId xmlns:a16="http://schemas.microsoft.com/office/drawing/2014/main" id="{B5C3E222-2E5E-CECB-45AB-790272B9F1B7}"/>
              </a:ext>
            </a:extLst>
          </p:cNvPr>
          <p:cNvGrpSpPr/>
          <p:nvPr/>
        </p:nvGrpSpPr>
        <p:grpSpPr>
          <a:xfrm>
            <a:off x="1072094" y="1868631"/>
            <a:ext cx="9917775" cy="1831234"/>
            <a:chOff x="1687869" y="3326887"/>
            <a:chExt cx="6021759" cy="1373425"/>
          </a:xfrm>
        </p:grpSpPr>
        <p:sp>
          <p:nvSpPr>
            <p:cNvPr id="4" name="TextBox 13">
              <a:extLst>
                <a:ext uri="{FF2B5EF4-FFF2-40B4-BE49-F238E27FC236}">
                  <a16:creationId xmlns:a16="http://schemas.microsoft.com/office/drawing/2014/main" id="{1B59A305-B1A7-FE00-329B-2080BF65D21E}"/>
                </a:ext>
              </a:extLst>
            </p:cNvPr>
            <p:cNvSpPr txBox="1"/>
            <p:nvPr/>
          </p:nvSpPr>
          <p:spPr>
            <a:xfrm>
              <a:off x="3009402" y="3518051"/>
              <a:ext cx="1548996" cy="2539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POLITICAL FEASIBILITY</a:t>
              </a:r>
            </a:p>
          </p:txBody>
        </p:sp>
        <p:sp>
          <p:nvSpPr>
            <p:cNvPr id="5" name="TextBox 14">
              <a:extLst>
                <a:ext uri="{FF2B5EF4-FFF2-40B4-BE49-F238E27FC236}">
                  <a16:creationId xmlns:a16="http://schemas.microsoft.com/office/drawing/2014/main" id="{ADE21B86-714D-68FA-8432-3B04C58EF766}"/>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6" name="TextBox 16">
              <a:extLst>
                <a:ext uri="{FF2B5EF4-FFF2-40B4-BE49-F238E27FC236}">
                  <a16:creationId xmlns:a16="http://schemas.microsoft.com/office/drawing/2014/main" id="{C29433C8-FE5D-D6BA-506A-CC634E352622}"/>
                </a:ext>
              </a:extLst>
            </p:cNvPr>
            <p:cNvSpPr txBox="1"/>
            <p:nvPr/>
          </p:nvSpPr>
          <p:spPr>
            <a:xfrm>
              <a:off x="6160632" y="3326887"/>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REVENUE GENERATION POTENTIAL</a:t>
              </a:r>
            </a:p>
          </p:txBody>
        </p:sp>
        <p:sp>
          <p:nvSpPr>
            <p:cNvPr id="12" name="TextBox 13">
              <a:extLst>
                <a:ext uri="{FF2B5EF4-FFF2-40B4-BE49-F238E27FC236}">
                  <a16:creationId xmlns:a16="http://schemas.microsoft.com/office/drawing/2014/main" id="{92B79EA4-8C78-B20A-1A98-8DE758640D6E}"/>
                </a:ext>
              </a:extLst>
            </p:cNvPr>
            <p:cNvSpPr txBox="1"/>
            <p:nvPr/>
          </p:nvSpPr>
          <p:spPr>
            <a:xfrm>
              <a:off x="1687869" y="4077064"/>
              <a:ext cx="1308223"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600" b="1">
                  <a:solidFill>
                    <a:srgbClr val="E35A25"/>
                  </a:solidFill>
                  <a:latin typeface="Arial"/>
                  <a:sym typeface="Arial"/>
                </a:rPr>
                <a:t>TOLL REVENUE FROM YOLO 80 PROJECT</a:t>
              </a:r>
            </a:p>
          </p:txBody>
        </p:sp>
      </p:grpSp>
      <p:sp>
        <p:nvSpPr>
          <p:cNvPr id="11" name="TextBox 10">
            <a:extLst>
              <a:ext uri="{FF2B5EF4-FFF2-40B4-BE49-F238E27FC236}">
                <a16:creationId xmlns:a16="http://schemas.microsoft.com/office/drawing/2014/main" id="{4E9A9E63-31C9-A747-E6DD-CAC679F97503}"/>
              </a:ext>
            </a:extLst>
          </p:cNvPr>
          <p:cNvSpPr txBox="1"/>
          <p:nvPr/>
        </p:nvSpPr>
        <p:spPr>
          <a:xfrm>
            <a:off x="8474973" y="3730640"/>
            <a:ext cx="1938340" cy="379656"/>
          </a:xfrm>
          <a:prstGeom prst="rect">
            <a:avLst/>
          </a:prstGeom>
          <a:noFill/>
        </p:spPr>
        <p:txBody>
          <a:bodyPr wrap="square" rtlCol="0">
            <a:spAutoFit/>
          </a:bodyPr>
          <a:lstStyle/>
          <a:p>
            <a:pPr algn="ctr" defTabSz="1219170">
              <a:buClr>
                <a:srgbClr val="000000"/>
              </a:buClr>
            </a:pPr>
            <a:r>
              <a:rPr lang="en-US" sz="1867" b="1" kern="0">
                <a:solidFill>
                  <a:srgbClr val="7ECEFD">
                    <a:lumMod val="60000"/>
                    <a:lumOff val="40000"/>
                  </a:srgbClr>
                </a:solidFill>
                <a:latin typeface="Arial"/>
                <a:cs typeface="Arial"/>
                <a:sym typeface="Arial"/>
              </a:rPr>
              <a:t>Low</a:t>
            </a:r>
          </a:p>
        </p:txBody>
      </p:sp>
      <p:sp>
        <p:nvSpPr>
          <p:cNvPr id="13" name="Rectangle 12">
            <a:extLst>
              <a:ext uri="{FF2B5EF4-FFF2-40B4-BE49-F238E27FC236}">
                <a16:creationId xmlns:a16="http://schemas.microsoft.com/office/drawing/2014/main" id="{F7A86B36-F7AF-A0CA-5627-655E3B706A11}"/>
              </a:ext>
            </a:extLst>
          </p:cNvPr>
          <p:cNvSpPr/>
          <p:nvPr/>
        </p:nvSpPr>
        <p:spPr>
          <a:xfrm>
            <a:off x="3555065" y="2931819"/>
            <a:ext cx="2200919" cy="704563"/>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6" name="Rectangle 15">
            <a:extLst>
              <a:ext uri="{FF2B5EF4-FFF2-40B4-BE49-F238E27FC236}">
                <a16:creationId xmlns:a16="http://schemas.microsoft.com/office/drawing/2014/main" id="{F86564F8-F53F-49B1-B20F-F94DFA041FCC}"/>
              </a:ext>
            </a:extLst>
          </p:cNvPr>
          <p:cNvSpPr/>
          <p:nvPr/>
        </p:nvSpPr>
        <p:spPr>
          <a:xfrm>
            <a:off x="5784303" y="2928851"/>
            <a:ext cx="2436061" cy="710499"/>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7" name="Rectangle 16">
            <a:extLst>
              <a:ext uri="{FF2B5EF4-FFF2-40B4-BE49-F238E27FC236}">
                <a16:creationId xmlns:a16="http://schemas.microsoft.com/office/drawing/2014/main" id="{ECF23350-12ED-E74A-9A22-47233D4A01C3}"/>
              </a:ext>
            </a:extLst>
          </p:cNvPr>
          <p:cNvSpPr/>
          <p:nvPr/>
        </p:nvSpPr>
        <p:spPr>
          <a:xfrm>
            <a:off x="8248684" y="2919498"/>
            <a:ext cx="2390921" cy="729204"/>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9" name="TextBox 18">
            <a:extLst>
              <a:ext uri="{FF2B5EF4-FFF2-40B4-BE49-F238E27FC236}">
                <a16:creationId xmlns:a16="http://schemas.microsoft.com/office/drawing/2014/main" id="{8769C3A1-C1CE-290E-46B1-BD2F8FFCF97C}"/>
              </a:ext>
            </a:extLst>
          </p:cNvPr>
          <p:cNvSpPr txBox="1"/>
          <p:nvPr/>
        </p:nvSpPr>
        <p:spPr>
          <a:xfrm>
            <a:off x="6534496" y="3730640"/>
            <a:ext cx="1169521" cy="379656"/>
          </a:xfrm>
          <a:prstGeom prst="rect">
            <a:avLst/>
          </a:prstGeom>
          <a:noFill/>
        </p:spPr>
        <p:txBody>
          <a:bodyPr wrap="square" rtlCol="0">
            <a:spAutoFit/>
          </a:bodyPr>
          <a:lstStyle/>
          <a:p>
            <a:pPr algn="ctr" defTabSz="1219170">
              <a:buClr>
                <a:srgbClr val="000000"/>
              </a:buClr>
            </a:pPr>
            <a:r>
              <a:rPr lang="en-US" sz="1867" b="1" kern="0">
                <a:solidFill>
                  <a:srgbClr val="7ECEFD">
                    <a:lumMod val="50000"/>
                  </a:srgbClr>
                </a:solidFill>
                <a:latin typeface="Arial"/>
                <a:cs typeface="Arial"/>
                <a:sym typeface="Arial"/>
              </a:rPr>
              <a:t>High</a:t>
            </a:r>
          </a:p>
        </p:txBody>
      </p:sp>
      <p:sp>
        <p:nvSpPr>
          <p:cNvPr id="20" name="TextBox 19">
            <a:extLst>
              <a:ext uri="{FF2B5EF4-FFF2-40B4-BE49-F238E27FC236}">
                <a16:creationId xmlns:a16="http://schemas.microsoft.com/office/drawing/2014/main" id="{720BA3DD-548C-328F-C495-6428FC7CA080}"/>
              </a:ext>
            </a:extLst>
          </p:cNvPr>
          <p:cNvSpPr txBox="1"/>
          <p:nvPr/>
        </p:nvSpPr>
        <p:spPr>
          <a:xfrm>
            <a:off x="3874424" y="3730640"/>
            <a:ext cx="1169521" cy="379656"/>
          </a:xfrm>
          <a:prstGeom prst="rect">
            <a:avLst/>
          </a:prstGeom>
          <a:noFill/>
        </p:spPr>
        <p:txBody>
          <a:bodyPr wrap="square" rtlCol="0">
            <a:spAutoFit/>
          </a:bodyPr>
          <a:lstStyle/>
          <a:p>
            <a:pPr algn="ctr" defTabSz="1219170">
              <a:buClr>
                <a:srgbClr val="000000"/>
              </a:buClr>
            </a:pPr>
            <a:r>
              <a:rPr lang="en-US" sz="1867" b="1" kern="0">
                <a:solidFill>
                  <a:srgbClr val="7ECEFD">
                    <a:lumMod val="50000"/>
                  </a:srgbClr>
                </a:solidFill>
                <a:latin typeface="Arial"/>
                <a:cs typeface="Arial"/>
                <a:sym typeface="Arial"/>
              </a:rPr>
              <a:t>High</a:t>
            </a:r>
          </a:p>
        </p:txBody>
      </p:sp>
    </p:spTree>
    <p:extLst>
      <p:ext uri="{BB962C8B-B14F-4D97-AF65-F5344CB8AC3E}">
        <p14:creationId xmlns:p14="http://schemas.microsoft.com/office/powerpoint/2010/main" val="942036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889C02D2-A6A4-A01B-44BE-8DC45E1307AF}"/>
            </a:ext>
          </a:extLst>
        </p:cNvPr>
        <p:cNvGrpSpPr/>
        <p:nvPr/>
      </p:nvGrpSpPr>
      <p:grpSpPr>
        <a:xfrm>
          <a:off x="0" y="0"/>
          <a:ext cx="0" cy="0"/>
          <a:chOff x="0" y="0"/>
          <a:chExt cx="0" cy="0"/>
        </a:xfrm>
      </p:grpSpPr>
      <p:sp>
        <p:nvSpPr>
          <p:cNvPr id="88" name="Google Shape;88;p12">
            <a:extLst>
              <a:ext uri="{FF2B5EF4-FFF2-40B4-BE49-F238E27FC236}">
                <a16:creationId xmlns:a16="http://schemas.microsoft.com/office/drawing/2014/main" id="{697E2BFC-F923-6575-AA8F-E4EB7D853C8E}"/>
              </a:ext>
            </a:extLst>
          </p:cNvPr>
          <p:cNvSpPr txBox="1">
            <a:spLocks noGrp="1"/>
          </p:cNvSpPr>
          <p:nvPr>
            <p:ph type="ctrTitle"/>
          </p:nvPr>
        </p:nvSpPr>
        <p:spPr>
          <a:xfrm>
            <a:off x="860300" y="3683633"/>
            <a:ext cx="8982000" cy="1390875"/>
          </a:xfrm>
          <a:prstGeom prst="rect">
            <a:avLst/>
          </a:prstGeom>
        </p:spPr>
        <p:txBody>
          <a:bodyPr spcFirstLastPara="1" wrap="square" lIns="121900" tIns="121900" rIns="121900" bIns="121900" anchor="t" anchorCtr="0">
            <a:noAutofit/>
          </a:bodyPr>
          <a:lstStyle/>
          <a:p>
            <a:r>
              <a:rPr lang="en" sz="5333"/>
              <a:t>INCREASE SHARE OF LTF FUNDING</a:t>
            </a:r>
            <a:endParaRPr sz="5333"/>
          </a:p>
        </p:txBody>
      </p:sp>
      <p:sp>
        <p:nvSpPr>
          <p:cNvPr id="3" name="Google Shape;112;p15">
            <a:extLst>
              <a:ext uri="{FF2B5EF4-FFF2-40B4-BE49-F238E27FC236}">
                <a16:creationId xmlns:a16="http://schemas.microsoft.com/office/drawing/2014/main" id="{3205035A-562B-8852-2963-C7A2A050F401}"/>
              </a:ext>
            </a:extLst>
          </p:cNvPr>
          <p:cNvSpPr txBox="1">
            <a:spLocks/>
          </p:cNvSpPr>
          <p:nvPr/>
        </p:nvSpPr>
        <p:spPr>
          <a:xfrm>
            <a:off x="999461" y="2435059"/>
            <a:ext cx="10363200" cy="73930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733" b="1" kern="0" spc="27">
                <a:solidFill>
                  <a:srgbClr val="0A72BA"/>
                </a:solidFill>
                <a:latin typeface="Tahoma" panose="020B0604030504040204" pitchFamily="34" charset="0"/>
                <a:ea typeface="Tahoma" panose="020B0604030504040204" pitchFamily="34" charset="0"/>
                <a:cs typeface="Tahoma" panose="020B0604030504040204" pitchFamily="34" charset="0"/>
              </a:rPr>
              <a:t>Option 5</a:t>
            </a:r>
          </a:p>
        </p:txBody>
      </p:sp>
    </p:spTree>
    <p:extLst>
      <p:ext uri="{BB962C8B-B14F-4D97-AF65-F5344CB8AC3E}">
        <p14:creationId xmlns:p14="http://schemas.microsoft.com/office/powerpoint/2010/main" val="1683678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1680A-0956-E1FD-DB72-1D802A9C6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57ECE-1FCD-A860-924D-E252DBF3047C}"/>
              </a:ext>
            </a:extLst>
          </p:cNvPr>
          <p:cNvSpPr>
            <a:spLocks noGrp="1"/>
          </p:cNvSpPr>
          <p:nvPr>
            <p:ph type="title"/>
          </p:nvPr>
        </p:nvSpPr>
        <p:spPr>
          <a:xfrm>
            <a:off x="1191600" y="477851"/>
            <a:ext cx="9614945" cy="796768"/>
          </a:xfrm>
        </p:spPr>
        <p:txBody>
          <a:bodyPr>
            <a:noAutofit/>
          </a:bodyPr>
          <a:lstStyle/>
          <a:p>
            <a:r>
              <a:rPr lang="en-US"/>
              <a:t>Overview of Local Transportation Fund</a:t>
            </a:r>
          </a:p>
        </p:txBody>
      </p:sp>
      <p:sp>
        <p:nvSpPr>
          <p:cNvPr id="3" name="Content Placeholder 2">
            <a:extLst>
              <a:ext uri="{FF2B5EF4-FFF2-40B4-BE49-F238E27FC236}">
                <a16:creationId xmlns:a16="http://schemas.microsoft.com/office/drawing/2014/main" id="{3CE6B9D8-B155-0CBB-0BBB-07CBC60B53F0}"/>
              </a:ext>
            </a:extLst>
          </p:cNvPr>
          <p:cNvSpPr>
            <a:spLocks noGrp="1"/>
          </p:cNvSpPr>
          <p:nvPr>
            <p:ph type="body" sz="quarter" idx="13"/>
          </p:nvPr>
        </p:nvSpPr>
        <p:spPr>
          <a:xfrm>
            <a:off x="489720" y="1403928"/>
            <a:ext cx="8616949" cy="4771737"/>
          </a:xfrm>
        </p:spPr>
        <p:txBody>
          <a:bodyPr>
            <a:noAutofit/>
          </a:bodyPr>
          <a:lstStyle/>
          <a:p>
            <a:pPr marL="101597" indent="0">
              <a:buNone/>
            </a:pPr>
            <a:r>
              <a:rPr lang="en-US" b="1">
                <a:solidFill>
                  <a:schemeClr val="accent2"/>
                </a:solidFill>
              </a:rPr>
              <a:t>The Local Transportation Fund, or LTF, is California’s largest transit funding program.</a:t>
            </a:r>
            <a:br>
              <a:rPr lang="en-US" sz="2133" b="1">
                <a:solidFill>
                  <a:schemeClr val="accent2"/>
                </a:solidFill>
              </a:rPr>
            </a:br>
            <a:endParaRPr lang="en-US" sz="2133" b="1">
              <a:solidFill>
                <a:schemeClr val="accent2"/>
              </a:solidFill>
            </a:endParaRPr>
          </a:p>
          <a:p>
            <a:pPr marL="101597" indent="0">
              <a:buNone/>
            </a:pPr>
            <a:r>
              <a:rPr lang="en-US" sz="1867" b="1"/>
              <a:t>Designated Uses:</a:t>
            </a:r>
            <a:r>
              <a:rPr lang="en-US" sz="1867"/>
              <a:t> LTF provides for public transit planning and operations as well as coordination between transit providers. </a:t>
            </a:r>
          </a:p>
          <a:p>
            <a:pPr marL="101597" indent="0">
              <a:buNone/>
            </a:pPr>
            <a:r>
              <a:rPr lang="en-US" sz="1867" b="1"/>
              <a:t>Source of Funds: </a:t>
            </a:r>
            <a:r>
              <a:rPr lang="en-US" sz="1867"/>
              <a:t>LTF is derived from a 1/4 cent of the general sales tax. </a:t>
            </a:r>
          </a:p>
          <a:p>
            <a:pPr marL="101597" indent="0">
              <a:buNone/>
            </a:pPr>
            <a:r>
              <a:rPr lang="en-US" sz="1867" b="1"/>
              <a:t>Administration: </a:t>
            </a:r>
            <a:r>
              <a:rPr lang="en-US" sz="1867"/>
              <a:t>All revenues are returned to the originating county. Yolo County’s funds are administered by SACOG.</a:t>
            </a:r>
          </a:p>
          <a:p>
            <a:pPr marL="101597" indent="0">
              <a:buNone/>
            </a:pPr>
            <a:r>
              <a:rPr lang="en-US" sz="1867" b="1"/>
              <a:t>Small County Loophole: </a:t>
            </a:r>
            <a:r>
              <a:rPr lang="en-US" sz="1867"/>
              <a:t>The 1971 law includes a provision allowing counties with populations under 500,000 to use their LTF for local streets and roads, </a:t>
            </a:r>
            <a:r>
              <a:rPr lang="en-US" sz="1867" i="1"/>
              <a:t>if</a:t>
            </a:r>
            <a:r>
              <a:rPr lang="en-US" sz="1867"/>
              <a:t> all transit needs are met, a determination made through public hearings administered by SACOG. This loophole enables non-transit spending but requires proving no unmet transit needs exist. </a:t>
            </a:r>
            <a:endParaRPr lang="en-US" sz="1867" b="1"/>
          </a:p>
        </p:txBody>
      </p:sp>
      <p:sp>
        <p:nvSpPr>
          <p:cNvPr id="4" name="TextBox 3">
            <a:extLst>
              <a:ext uri="{FF2B5EF4-FFF2-40B4-BE49-F238E27FC236}">
                <a16:creationId xmlns:a16="http://schemas.microsoft.com/office/drawing/2014/main" id="{63745855-5FB1-7064-95DF-C032DC500582}"/>
              </a:ext>
            </a:extLst>
          </p:cNvPr>
          <p:cNvSpPr txBox="1"/>
          <p:nvPr/>
        </p:nvSpPr>
        <p:spPr>
          <a:xfrm>
            <a:off x="9207346" y="1696913"/>
            <a:ext cx="2697401" cy="3908762"/>
          </a:xfrm>
          <a:prstGeom prst="rect">
            <a:avLst/>
          </a:prstGeom>
          <a:solidFill>
            <a:schemeClr val="accent1"/>
          </a:solidFill>
        </p:spPr>
        <p:txBody>
          <a:bodyPr wrap="square" rtlCol="0">
            <a:spAutoFit/>
          </a:bodyPr>
          <a:lstStyle/>
          <a:p>
            <a:pPr algn="ctr" defTabSz="1219170">
              <a:buClr>
                <a:srgbClr val="000000"/>
              </a:buClr>
            </a:pPr>
            <a:r>
              <a:rPr lang="en-US" sz="2133" b="1" kern="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TDA Alphabet Soup</a:t>
            </a:r>
          </a:p>
          <a:p>
            <a:pPr algn="ctr" defTabSz="1219170">
              <a:buClr>
                <a:srgbClr val="000000"/>
              </a:buClr>
            </a:pPr>
            <a:endParaRPr lang="en-US" sz="1867" b="1" kern="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a:p>
            <a:pPr algn="ctr" defTabSz="1219170">
              <a:buClr>
                <a:srgbClr val="000000"/>
              </a:buClr>
            </a:pPr>
            <a:r>
              <a:rPr lang="en-US" sz="1600" b="1" kern="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The terms LTF and TDA are often used interchangeably.  TDA stands for Transportation Development Act, the 1971 law which established the Local Transportation Fund.  </a:t>
            </a:r>
          </a:p>
          <a:p>
            <a:pPr algn="ctr" defTabSz="1219170">
              <a:buClr>
                <a:srgbClr val="000000"/>
              </a:buClr>
            </a:pPr>
            <a:endParaRPr lang="en-US" sz="1600" b="1" kern="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a:p>
            <a:pPr algn="ctr" defTabSz="1219170">
              <a:buClr>
                <a:srgbClr val="000000"/>
              </a:buClr>
            </a:pPr>
            <a:r>
              <a:rPr lang="en-US" sz="1600" b="1" kern="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However, TDA also includes other, smaller pots of funding (STA + SGR), but those don't have the same flexibility as LTF and are for transit only. </a:t>
            </a:r>
          </a:p>
        </p:txBody>
      </p:sp>
    </p:spTree>
    <p:extLst>
      <p:ext uri="{BB962C8B-B14F-4D97-AF65-F5344CB8AC3E}">
        <p14:creationId xmlns:p14="http://schemas.microsoft.com/office/powerpoint/2010/main" val="3759324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78F7F6-B25D-0E8A-6D75-FF629A5882F6}"/>
              </a:ext>
            </a:extLst>
          </p:cNvPr>
          <p:cNvSpPr>
            <a:spLocks noGrp="1"/>
          </p:cNvSpPr>
          <p:nvPr>
            <p:ph type="title"/>
          </p:nvPr>
        </p:nvSpPr>
        <p:spPr/>
        <p:txBody>
          <a:bodyPr/>
          <a:lstStyle/>
          <a:p>
            <a:pPr algn="ctr"/>
            <a:r>
              <a:rPr lang="en-US"/>
              <a:t>LTF Allocations for FY 2025-26</a:t>
            </a:r>
            <a:br>
              <a:rPr lang="en-US"/>
            </a:br>
            <a:r>
              <a:rPr lang="en-US" sz="2667" b="0"/>
              <a:t>(in $ millions)</a:t>
            </a:r>
            <a:endParaRPr lang="en-US" b="0"/>
          </a:p>
        </p:txBody>
      </p:sp>
      <p:sp>
        <p:nvSpPr>
          <p:cNvPr id="2" name="Slide Number Placeholder 1">
            <a:extLst>
              <a:ext uri="{FF2B5EF4-FFF2-40B4-BE49-F238E27FC236}">
                <a16:creationId xmlns:a16="http://schemas.microsoft.com/office/drawing/2014/main" id="{83FE6B7E-62D9-8235-9CF1-E2FBD2A4933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47</a:t>
            </a:fld>
            <a:endParaRPr lang="en" kern="0">
              <a:solidFill>
                <a:srgbClr val="97ABBC"/>
              </a:solidFill>
            </a:endParaRPr>
          </a:p>
        </p:txBody>
      </p:sp>
      <p:graphicFrame>
        <p:nvGraphicFramePr>
          <p:cNvPr id="8" name="Table 7">
            <a:extLst>
              <a:ext uri="{FF2B5EF4-FFF2-40B4-BE49-F238E27FC236}">
                <a16:creationId xmlns:a16="http://schemas.microsoft.com/office/drawing/2014/main" id="{74763777-5272-799D-4C74-E8D16A53110A}"/>
              </a:ext>
            </a:extLst>
          </p:cNvPr>
          <p:cNvGraphicFramePr>
            <a:graphicFrameLocks noGrp="1"/>
          </p:cNvGraphicFramePr>
          <p:nvPr/>
        </p:nvGraphicFramePr>
        <p:xfrm>
          <a:off x="1585888" y="1754570"/>
          <a:ext cx="8616800" cy="4334933"/>
        </p:xfrm>
        <a:graphic>
          <a:graphicData uri="http://schemas.openxmlformats.org/drawingml/2006/table">
            <a:tbl>
              <a:tblPr firstRow="1" bandRow="1">
                <a:tableStyleId>{B301B821-A1FF-4177-AEE7-76D212191A09}</a:tableStyleId>
              </a:tblPr>
              <a:tblGrid>
                <a:gridCol w="1723360">
                  <a:extLst>
                    <a:ext uri="{9D8B030D-6E8A-4147-A177-3AD203B41FA5}">
                      <a16:colId xmlns:a16="http://schemas.microsoft.com/office/drawing/2014/main" val="1231147005"/>
                    </a:ext>
                  </a:extLst>
                </a:gridCol>
                <a:gridCol w="1444687">
                  <a:extLst>
                    <a:ext uri="{9D8B030D-6E8A-4147-A177-3AD203B41FA5}">
                      <a16:colId xmlns:a16="http://schemas.microsoft.com/office/drawing/2014/main" val="4226604168"/>
                    </a:ext>
                  </a:extLst>
                </a:gridCol>
                <a:gridCol w="1852428">
                  <a:extLst>
                    <a:ext uri="{9D8B030D-6E8A-4147-A177-3AD203B41FA5}">
                      <a16:colId xmlns:a16="http://schemas.microsoft.com/office/drawing/2014/main" val="3141791926"/>
                    </a:ext>
                  </a:extLst>
                </a:gridCol>
                <a:gridCol w="1729563">
                  <a:extLst>
                    <a:ext uri="{9D8B030D-6E8A-4147-A177-3AD203B41FA5}">
                      <a16:colId xmlns:a16="http://schemas.microsoft.com/office/drawing/2014/main" val="1116655952"/>
                    </a:ext>
                  </a:extLst>
                </a:gridCol>
                <a:gridCol w="1866763">
                  <a:extLst>
                    <a:ext uri="{9D8B030D-6E8A-4147-A177-3AD203B41FA5}">
                      <a16:colId xmlns:a16="http://schemas.microsoft.com/office/drawing/2014/main" val="2418047363"/>
                    </a:ext>
                  </a:extLst>
                </a:gridCol>
              </a:tblGrid>
              <a:tr h="2018877">
                <a:tc>
                  <a:txBody>
                    <a:bodyPr/>
                    <a:lstStyle/>
                    <a:p>
                      <a:pPr algn="ctr"/>
                      <a:r>
                        <a:rPr lang="en-US" sz="2500"/>
                        <a:t>Jurisdiction</a:t>
                      </a:r>
                    </a:p>
                  </a:txBody>
                  <a:tcPr marL="121920" marR="121920" marT="60960" marB="60960" anchor="ctr"/>
                </a:tc>
                <a:tc>
                  <a:txBody>
                    <a:bodyPr/>
                    <a:lstStyle/>
                    <a:p>
                      <a:pPr algn="ctr"/>
                      <a:r>
                        <a:rPr lang="en-US" sz="2500"/>
                        <a:t>Total LTF Available  </a:t>
                      </a:r>
                    </a:p>
                    <a:p>
                      <a:pPr algn="ctr"/>
                      <a:r>
                        <a:rPr lang="en-US" sz="2500"/>
                        <a:t>($M)</a:t>
                      </a:r>
                    </a:p>
                  </a:txBody>
                  <a:tcPr marL="121920" marR="121920" marT="60960" marB="60960" anchor="ctr"/>
                </a:tc>
                <a:tc>
                  <a:txBody>
                    <a:bodyPr/>
                    <a:lstStyle/>
                    <a:p>
                      <a:pPr algn="ctr"/>
                      <a:r>
                        <a:rPr lang="en-US" sz="2500"/>
                        <a:t>Amount Used by </a:t>
                      </a:r>
                      <a:r>
                        <a:rPr lang="en-US" sz="2500" err="1"/>
                        <a:t>YoloTD</a:t>
                      </a:r>
                      <a:endParaRPr lang="en-US" sz="2500"/>
                    </a:p>
                  </a:txBody>
                  <a:tcPr marL="121920" marR="121920" marT="60960" marB="60960" anchor="ctr"/>
                </a:tc>
                <a:tc>
                  <a:txBody>
                    <a:bodyPr/>
                    <a:lstStyle/>
                    <a:p>
                      <a:pPr algn="ctr"/>
                      <a:r>
                        <a:rPr lang="en-US" sz="2500"/>
                        <a:t>Amount Retained by Jurisdiction</a:t>
                      </a:r>
                    </a:p>
                  </a:txBody>
                  <a:tcPr marL="121920" marR="121920" marT="60960" marB="60960" anchor="ctr"/>
                </a:tc>
                <a:tc>
                  <a:txBody>
                    <a:bodyPr/>
                    <a:lstStyle/>
                    <a:p>
                      <a:pPr algn="ctr"/>
                      <a:r>
                        <a:rPr lang="en-US" sz="2500"/>
                        <a:t>Percent Retained by Jurisdiction</a:t>
                      </a:r>
                    </a:p>
                  </a:txBody>
                  <a:tcPr marL="121920" marR="121920" marT="60960" marB="60960" anchor="ctr"/>
                </a:tc>
                <a:extLst>
                  <a:ext uri="{0D108BD9-81ED-4DB2-BD59-A6C34878D82A}">
                    <a16:rowId xmlns:a16="http://schemas.microsoft.com/office/drawing/2014/main" val="3751868905"/>
                  </a:ext>
                </a:extLst>
              </a:tr>
              <a:tr h="501312">
                <a:tc>
                  <a:txBody>
                    <a:bodyPr/>
                    <a:lstStyle/>
                    <a:p>
                      <a:pPr algn="ctr"/>
                      <a:r>
                        <a:rPr lang="en-US" sz="2500"/>
                        <a:t>Davis</a:t>
                      </a:r>
                    </a:p>
                  </a:txBody>
                  <a:tcPr marL="121920" marR="121920" marT="60960" marB="60960" anchor="ctr"/>
                </a:tc>
                <a:tc>
                  <a:txBody>
                    <a:bodyPr/>
                    <a:lstStyle/>
                    <a:p>
                      <a:pPr algn="ctr"/>
                      <a:r>
                        <a:rPr lang="en-US" sz="2500"/>
                        <a:t>4.61</a:t>
                      </a:r>
                    </a:p>
                  </a:txBody>
                  <a:tcPr marL="121920" marR="121920" marT="60960" marB="60960" anchor="ctr"/>
                </a:tc>
                <a:tc>
                  <a:txBody>
                    <a:bodyPr/>
                    <a:lstStyle/>
                    <a:p>
                      <a:pPr algn="ctr"/>
                      <a:r>
                        <a:rPr lang="en-US" sz="2500"/>
                        <a:t>2.24</a:t>
                      </a:r>
                    </a:p>
                  </a:txBody>
                  <a:tcPr marL="121920" marR="121920" marT="60960" marB="60960" anchor="ctr"/>
                </a:tc>
                <a:tc>
                  <a:txBody>
                    <a:bodyPr/>
                    <a:lstStyle/>
                    <a:p>
                      <a:pPr algn="ctr"/>
                      <a:r>
                        <a:rPr lang="en-US" sz="2500"/>
                        <a:t>2.38</a:t>
                      </a:r>
                    </a:p>
                  </a:txBody>
                  <a:tcPr marL="121920" marR="121920" marT="60960" marB="60960" anchor="ctr"/>
                </a:tc>
                <a:tc>
                  <a:txBody>
                    <a:bodyPr/>
                    <a:lstStyle/>
                    <a:p>
                      <a:pPr algn="ctr"/>
                      <a:r>
                        <a:rPr lang="en-US" sz="2500" b="1"/>
                        <a:t>51%</a:t>
                      </a:r>
                    </a:p>
                  </a:txBody>
                  <a:tcPr marL="121920" marR="121920" marT="60960" marB="60960" anchor="ctr"/>
                </a:tc>
                <a:extLst>
                  <a:ext uri="{0D108BD9-81ED-4DB2-BD59-A6C34878D82A}">
                    <a16:rowId xmlns:a16="http://schemas.microsoft.com/office/drawing/2014/main" val="2008327556"/>
                  </a:ext>
                </a:extLst>
              </a:tr>
              <a:tr h="501312">
                <a:tc>
                  <a:txBody>
                    <a:bodyPr/>
                    <a:lstStyle/>
                    <a:p>
                      <a:pPr algn="ctr"/>
                      <a:r>
                        <a:rPr lang="en-US" sz="2500"/>
                        <a:t>Woodland</a:t>
                      </a:r>
                    </a:p>
                  </a:txBody>
                  <a:tcPr marL="121920" marR="121920" marT="60960" marB="60960" anchor="ctr"/>
                </a:tc>
                <a:tc>
                  <a:txBody>
                    <a:bodyPr/>
                    <a:lstStyle/>
                    <a:p>
                      <a:pPr algn="ctr"/>
                      <a:r>
                        <a:rPr lang="en-US" sz="2500"/>
                        <a:t>4.30</a:t>
                      </a:r>
                    </a:p>
                  </a:txBody>
                  <a:tcPr marL="121920" marR="121920" marT="60960" marB="60960" anchor="ctr"/>
                </a:tc>
                <a:tc>
                  <a:txBody>
                    <a:bodyPr/>
                    <a:lstStyle/>
                    <a:p>
                      <a:pPr algn="ctr"/>
                      <a:r>
                        <a:rPr lang="en-US" sz="2500"/>
                        <a:t>2.12</a:t>
                      </a:r>
                    </a:p>
                  </a:txBody>
                  <a:tcPr marL="121920" marR="121920" marT="60960" marB="60960" anchor="ctr"/>
                </a:tc>
                <a:tc>
                  <a:txBody>
                    <a:bodyPr/>
                    <a:lstStyle/>
                    <a:p>
                      <a:pPr algn="ctr"/>
                      <a:r>
                        <a:rPr lang="en-US" sz="2500"/>
                        <a:t>2.12</a:t>
                      </a:r>
                    </a:p>
                  </a:txBody>
                  <a:tcPr marL="121920" marR="121920" marT="60960" marB="60960" anchor="ctr"/>
                </a:tc>
                <a:tc>
                  <a:txBody>
                    <a:bodyPr/>
                    <a:lstStyle/>
                    <a:p>
                      <a:pPr algn="ctr"/>
                      <a:r>
                        <a:rPr lang="en-US" sz="2500" b="1"/>
                        <a:t>49%</a:t>
                      </a:r>
                    </a:p>
                  </a:txBody>
                  <a:tcPr marL="121920" marR="121920" marT="60960" marB="60960" anchor="ctr"/>
                </a:tc>
                <a:extLst>
                  <a:ext uri="{0D108BD9-81ED-4DB2-BD59-A6C34878D82A}">
                    <a16:rowId xmlns:a16="http://schemas.microsoft.com/office/drawing/2014/main" val="635816736"/>
                  </a:ext>
                </a:extLst>
              </a:tr>
              <a:tr h="1260095">
                <a:tc>
                  <a:txBody>
                    <a:bodyPr/>
                    <a:lstStyle/>
                    <a:p>
                      <a:pPr algn="ctr"/>
                      <a:r>
                        <a:rPr lang="en-US" sz="2500"/>
                        <a:t>West Sacramento</a:t>
                      </a:r>
                    </a:p>
                  </a:txBody>
                  <a:tcPr marL="121920" marR="121920" marT="60960" marB="60960" anchor="ctr"/>
                </a:tc>
                <a:tc>
                  <a:txBody>
                    <a:bodyPr/>
                    <a:lstStyle/>
                    <a:p>
                      <a:pPr algn="ctr"/>
                      <a:r>
                        <a:rPr lang="en-US" sz="2500"/>
                        <a:t>3.85</a:t>
                      </a:r>
                    </a:p>
                  </a:txBody>
                  <a:tcPr marL="121920" marR="121920" marT="60960" marB="60960" anchor="ctr"/>
                </a:tc>
                <a:tc>
                  <a:txBody>
                    <a:bodyPr/>
                    <a:lstStyle/>
                    <a:p>
                      <a:pPr algn="ctr"/>
                      <a:r>
                        <a:rPr lang="en-US" sz="2500"/>
                        <a:t>2.62</a:t>
                      </a:r>
                    </a:p>
                  </a:txBody>
                  <a:tcPr marL="121920" marR="121920" marT="60960" marB="60960" anchor="ctr"/>
                </a:tc>
                <a:tc>
                  <a:txBody>
                    <a:bodyPr/>
                    <a:lstStyle/>
                    <a:p>
                      <a:pPr algn="ctr"/>
                      <a:r>
                        <a:rPr lang="en-US" sz="2500"/>
                        <a:t>1.23</a:t>
                      </a:r>
                    </a:p>
                  </a:txBody>
                  <a:tcPr marL="121920" marR="121920" marT="60960" marB="60960" anchor="ctr"/>
                </a:tc>
                <a:tc>
                  <a:txBody>
                    <a:bodyPr/>
                    <a:lstStyle/>
                    <a:p>
                      <a:pPr algn="ctr"/>
                      <a:r>
                        <a:rPr lang="en-US" sz="2500" b="1"/>
                        <a:t>32%</a:t>
                      </a:r>
                    </a:p>
                  </a:txBody>
                  <a:tcPr marL="121920" marR="121920" marT="60960" marB="60960" anchor="ctr"/>
                </a:tc>
                <a:extLst>
                  <a:ext uri="{0D108BD9-81ED-4DB2-BD59-A6C34878D82A}">
                    <a16:rowId xmlns:a16="http://schemas.microsoft.com/office/drawing/2014/main" val="140365982"/>
                  </a:ext>
                </a:extLst>
              </a:tr>
              <a:tr h="501312">
                <a:tc>
                  <a:txBody>
                    <a:bodyPr/>
                    <a:lstStyle/>
                    <a:p>
                      <a:pPr algn="ctr"/>
                      <a:r>
                        <a:rPr lang="en-US" sz="2500"/>
                        <a:t>Winters</a:t>
                      </a:r>
                    </a:p>
                  </a:txBody>
                  <a:tcPr marL="121920" marR="121920" marT="60960" marB="60960" anchor="ctr"/>
                </a:tc>
                <a:tc>
                  <a:txBody>
                    <a:bodyPr/>
                    <a:lstStyle/>
                    <a:p>
                      <a:pPr algn="ctr"/>
                      <a:r>
                        <a:rPr lang="en-US" sz="2500"/>
                        <a:t>0.54</a:t>
                      </a:r>
                    </a:p>
                  </a:txBody>
                  <a:tcPr marL="121920" marR="121920" marT="60960" marB="60960" anchor="ctr"/>
                </a:tc>
                <a:tc>
                  <a:txBody>
                    <a:bodyPr/>
                    <a:lstStyle/>
                    <a:p>
                      <a:pPr algn="ctr"/>
                      <a:r>
                        <a:rPr lang="en-US" sz="2500"/>
                        <a:t>0.15</a:t>
                      </a:r>
                    </a:p>
                  </a:txBody>
                  <a:tcPr marL="121920" marR="121920" marT="60960" marB="60960" anchor="ctr"/>
                </a:tc>
                <a:tc>
                  <a:txBody>
                    <a:bodyPr/>
                    <a:lstStyle/>
                    <a:p>
                      <a:pPr algn="ctr"/>
                      <a:r>
                        <a:rPr lang="en-US" sz="2500"/>
                        <a:t>0.39</a:t>
                      </a:r>
                    </a:p>
                  </a:txBody>
                  <a:tcPr marL="121920" marR="121920" marT="60960" marB="60960" anchor="ctr"/>
                </a:tc>
                <a:tc>
                  <a:txBody>
                    <a:bodyPr/>
                    <a:lstStyle/>
                    <a:p>
                      <a:pPr algn="ctr"/>
                      <a:r>
                        <a:rPr lang="en-US" sz="2500" b="1"/>
                        <a:t>72%</a:t>
                      </a:r>
                    </a:p>
                  </a:txBody>
                  <a:tcPr marL="121920" marR="121920" marT="60960" marB="60960" anchor="ctr"/>
                </a:tc>
                <a:extLst>
                  <a:ext uri="{0D108BD9-81ED-4DB2-BD59-A6C34878D82A}">
                    <a16:rowId xmlns:a16="http://schemas.microsoft.com/office/drawing/2014/main" val="3844848135"/>
                  </a:ext>
                </a:extLst>
              </a:tr>
              <a:tr h="880703">
                <a:tc>
                  <a:txBody>
                    <a:bodyPr/>
                    <a:lstStyle/>
                    <a:p>
                      <a:pPr algn="ctr"/>
                      <a:r>
                        <a:rPr lang="en-US" sz="2500"/>
                        <a:t>Yolo County</a:t>
                      </a:r>
                    </a:p>
                  </a:txBody>
                  <a:tcPr marL="121920" marR="121920" marT="60960" marB="60960" anchor="ctr"/>
                </a:tc>
                <a:tc>
                  <a:txBody>
                    <a:bodyPr/>
                    <a:lstStyle/>
                    <a:p>
                      <a:pPr algn="ctr"/>
                      <a:r>
                        <a:rPr lang="en-US" sz="2500"/>
                        <a:t>2.41</a:t>
                      </a:r>
                    </a:p>
                  </a:txBody>
                  <a:tcPr marL="121920" marR="121920" marT="60960" marB="60960" anchor="ctr"/>
                </a:tc>
                <a:tc>
                  <a:txBody>
                    <a:bodyPr/>
                    <a:lstStyle/>
                    <a:p>
                      <a:pPr algn="ctr"/>
                      <a:r>
                        <a:rPr lang="en-US" sz="2500"/>
                        <a:t>0.23</a:t>
                      </a:r>
                    </a:p>
                  </a:txBody>
                  <a:tcPr marL="121920" marR="121920" marT="60960" marB="60960" anchor="ctr"/>
                </a:tc>
                <a:tc>
                  <a:txBody>
                    <a:bodyPr/>
                    <a:lstStyle/>
                    <a:p>
                      <a:pPr algn="ctr"/>
                      <a:r>
                        <a:rPr lang="en-US" sz="2500"/>
                        <a:t>2.19</a:t>
                      </a:r>
                    </a:p>
                  </a:txBody>
                  <a:tcPr marL="121920" marR="121920" marT="60960" marB="60960" anchor="ctr"/>
                </a:tc>
                <a:tc>
                  <a:txBody>
                    <a:bodyPr/>
                    <a:lstStyle/>
                    <a:p>
                      <a:pPr algn="ctr"/>
                      <a:r>
                        <a:rPr lang="en-US" sz="2500" b="1"/>
                        <a:t>91%</a:t>
                      </a:r>
                    </a:p>
                  </a:txBody>
                  <a:tcPr marL="121920" marR="121920" marT="60960" marB="60960" anchor="ctr"/>
                </a:tc>
                <a:extLst>
                  <a:ext uri="{0D108BD9-81ED-4DB2-BD59-A6C34878D82A}">
                    <a16:rowId xmlns:a16="http://schemas.microsoft.com/office/drawing/2014/main" val="599795954"/>
                  </a:ext>
                </a:extLst>
              </a:tr>
              <a:tr h="1260095">
                <a:tc>
                  <a:txBody>
                    <a:bodyPr/>
                    <a:lstStyle/>
                    <a:p>
                      <a:pPr algn="ctr"/>
                      <a:r>
                        <a:rPr lang="en-US" sz="2500" b="1"/>
                        <a:t>All Jurisdictions</a:t>
                      </a:r>
                    </a:p>
                  </a:txBody>
                  <a:tcPr marL="121920" marR="121920" marT="60960" marB="60960" anchor="ctr"/>
                </a:tc>
                <a:tc>
                  <a:txBody>
                    <a:bodyPr/>
                    <a:lstStyle/>
                    <a:p>
                      <a:pPr algn="ctr"/>
                      <a:r>
                        <a:rPr lang="en-US" sz="2500" b="1"/>
                        <a:t>13.9</a:t>
                      </a:r>
                    </a:p>
                  </a:txBody>
                  <a:tcPr marL="121920" marR="121920" marT="60960" marB="60960" anchor="ctr"/>
                </a:tc>
                <a:tc>
                  <a:txBody>
                    <a:bodyPr/>
                    <a:lstStyle/>
                    <a:p>
                      <a:pPr algn="ctr"/>
                      <a:r>
                        <a:rPr lang="en-US" sz="2500" b="1"/>
                        <a:t>7.43</a:t>
                      </a:r>
                    </a:p>
                  </a:txBody>
                  <a:tcPr marL="121920" marR="121920" marT="60960" marB="60960" anchor="ctr"/>
                </a:tc>
                <a:tc>
                  <a:txBody>
                    <a:bodyPr/>
                    <a:lstStyle/>
                    <a:p>
                      <a:pPr algn="ctr"/>
                      <a:r>
                        <a:rPr lang="en-US" sz="2500" b="1"/>
                        <a:t>8.30</a:t>
                      </a:r>
                    </a:p>
                  </a:txBody>
                  <a:tcPr marL="121920" marR="121920" marT="60960" marB="60960" anchor="ctr"/>
                </a:tc>
                <a:tc>
                  <a:txBody>
                    <a:bodyPr/>
                    <a:lstStyle/>
                    <a:p>
                      <a:pPr algn="ctr"/>
                      <a:r>
                        <a:rPr lang="en-US" sz="2500" b="1"/>
                        <a:t>60%</a:t>
                      </a:r>
                    </a:p>
                  </a:txBody>
                  <a:tcPr marL="121920" marR="121920" marT="60960" marB="60960" anchor="ctr"/>
                </a:tc>
                <a:extLst>
                  <a:ext uri="{0D108BD9-81ED-4DB2-BD59-A6C34878D82A}">
                    <a16:rowId xmlns:a16="http://schemas.microsoft.com/office/drawing/2014/main" val="3005613441"/>
                  </a:ext>
                </a:extLst>
              </a:tr>
            </a:tbl>
          </a:graphicData>
        </a:graphic>
      </p:graphicFrame>
    </p:spTree>
    <p:extLst>
      <p:ext uri="{BB962C8B-B14F-4D97-AF65-F5344CB8AC3E}">
        <p14:creationId xmlns:p14="http://schemas.microsoft.com/office/powerpoint/2010/main" val="1527779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4158C-BA7C-C0E2-5326-BD13266B0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E5560-39FC-5325-7BDA-F78BF5FE30B0}"/>
              </a:ext>
            </a:extLst>
          </p:cNvPr>
          <p:cNvSpPr>
            <a:spLocks noGrp="1"/>
          </p:cNvSpPr>
          <p:nvPr>
            <p:ph type="title"/>
          </p:nvPr>
        </p:nvSpPr>
        <p:spPr>
          <a:xfrm>
            <a:off x="5027850" y="366840"/>
            <a:ext cx="6818892" cy="981833"/>
          </a:xfrm>
        </p:spPr>
        <p:txBody>
          <a:bodyPr>
            <a:normAutofit/>
          </a:bodyPr>
          <a:lstStyle/>
          <a:p>
            <a:r>
              <a:rPr lang="en-US"/>
              <a:t>Competing Priorities</a:t>
            </a:r>
          </a:p>
        </p:txBody>
      </p:sp>
      <p:sp>
        <p:nvSpPr>
          <p:cNvPr id="3" name="Content Placeholder 2">
            <a:extLst>
              <a:ext uri="{FF2B5EF4-FFF2-40B4-BE49-F238E27FC236}">
                <a16:creationId xmlns:a16="http://schemas.microsoft.com/office/drawing/2014/main" id="{985EFA3F-0F91-3399-2AFB-E8E981AF22D7}"/>
              </a:ext>
            </a:extLst>
          </p:cNvPr>
          <p:cNvSpPr>
            <a:spLocks noGrp="1"/>
          </p:cNvSpPr>
          <p:nvPr>
            <p:ph type="body" sz="quarter" idx="13"/>
          </p:nvPr>
        </p:nvSpPr>
        <p:spPr>
          <a:xfrm>
            <a:off x="5027850" y="1695452"/>
            <a:ext cx="6818892" cy="4489449"/>
          </a:xfrm>
        </p:spPr>
        <p:txBody>
          <a:bodyPr>
            <a:normAutofit/>
          </a:bodyPr>
          <a:lstStyle/>
          <a:p>
            <a:pPr marL="101597" indent="0" fontAlgn="base">
              <a:buNone/>
            </a:pPr>
            <a:r>
              <a:rPr lang="en-US" sz="2667" b="1">
                <a:solidFill>
                  <a:schemeClr val="accent1"/>
                </a:solidFill>
              </a:rPr>
              <a:t>Road rehabilitation </a:t>
            </a:r>
            <a:r>
              <a:rPr lang="en-US" sz="2667"/>
              <a:t>is critically underfunded in Yolo County. A 2018 </a:t>
            </a:r>
            <a:r>
              <a:rPr lang="en-US" sz="2667" err="1"/>
              <a:t>YoloTD</a:t>
            </a:r>
            <a:r>
              <a:rPr lang="en-US" sz="2667"/>
              <a:t> study estimated the need at </a:t>
            </a:r>
            <a:r>
              <a:rPr lang="en-US" sz="2667" b="1"/>
              <a:t>$40 million </a:t>
            </a:r>
            <a:r>
              <a:rPr lang="en-US" sz="2667"/>
              <a:t>per year. </a:t>
            </a:r>
          </a:p>
          <a:p>
            <a:pPr marL="101597" indent="0" fontAlgn="base">
              <a:buNone/>
            </a:pPr>
            <a:r>
              <a:rPr lang="en-US" sz="2667"/>
              <a:t>Most jurisdictions in Yolo County rely upon LTF  for their annual road rehabilitation budgets.</a:t>
            </a:r>
          </a:p>
          <a:p>
            <a:pPr marL="101597" indent="0" fontAlgn="base">
              <a:buNone/>
            </a:pPr>
            <a:r>
              <a:rPr lang="en-US" sz="2667"/>
              <a:t>LTF also funds </a:t>
            </a:r>
            <a:r>
              <a:rPr lang="en-US" sz="2667" b="1">
                <a:solidFill>
                  <a:schemeClr val="accent2"/>
                </a:solidFill>
              </a:rPr>
              <a:t>ridesharing</a:t>
            </a:r>
            <a:r>
              <a:rPr lang="en-US" sz="2667"/>
              <a:t> (West Sacramento On-Demand), and </a:t>
            </a:r>
            <a:r>
              <a:rPr lang="en-US" sz="2667" b="1">
                <a:solidFill>
                  <a:schemeClr val="accent2"/>
                </a:solidFill>
              </a:rPr>
              <a:t>complete streets </a:t>
            </a:r>
            <a:r>
              <a:rPr lang="en-US" sz="2667"/>
              <a:t>projects in Yolo jurisdictions. </a:t>
            </a:r>
          </a:p>
        </p:txBody>
      </p:sp>
      <p:pic>
        <p:nvPicPr>
          <p:cNvPr id="1026" name="Picture 2">
            <a:extLst>
              <a:ext uri="{FF2B5EF4-FFF2-40B4-BE49-F238E27FC236}">
                <a16:creationId xmlns:a16="http://schemas.microsoft.com/office/drawing/2014/main" id="{27370ED3-FD90-8BEF-C620-C1416C3B7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15356" cy="602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774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D47C4FFC-4904-7320-6C6A-C2BACA40A5BC}"/>
            </a:ext>
          </a:extLst>
        </p:cNvPr>
        <p:cNvGrpSpPr/>
        <p:nvPr/>
      </p:nvGrpSpPr>
      <p:grpSpPr>
        <a:xfrm>
          <a:off x="0" y="0"/>
          <a:ext cx="0" cy="0"/>
          <a:chOff x="0" y="0"/>
          <a:chExt cx="0" cy="0"/>
        </a:xfrm>
      </p:grpSpPr>
      <p:sp>
        <p:nvSpPr>
          <p:cNvPr id="156" name="Google Shape;156;p20">
            <a:extLst>
              <a:ext uri="{FF2B5EF4-FFF2-40B4-BE49-F238E27FC236}">
                <a16:creationId xmlns:a16="http://schemas.microsoft.com/office/drawing/2014/main" id="{B2C47475-3BF2-B6F4-BF48-A6C1DA1CAAD5}"/>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defRPr/>
            </a:pPr>
            <a:fld id="{00000000-1234-1234-1234-123412341234}" type="slidenum">
              <a:rPr lang="en" kern="0">
                <a:solidFill>
                  <a:srgbClr val="97ABBC"/>
                </a:solidFill>
              </a:rPr>
              <a:pPr defTabSz="1219170">
                <a:buClr>
                  <a:srgbClr val="000000"/>
                </a:buClr>
                <a:defRPr/>
              </a:pPr>
              <a:t>49</a:t>
            </a:fld>
            <a:endParaRPr kern="0">
              <a:solidFill>
                <a:srgbClr val="97ABBC"/>
              </a:solidFill>
            </a:endParaRPr>
          </a:p>
        </p:txBody>
      </p:sp>
      <p:sp>
        <p:nvSpPr>
          <p:cNvPr id="2" name="AutoShape 2" descr="Building outline">
            <a:extLst>
              <a:ext uri="{FF2B5EF4-FFF2-40B4-BE49-F238E27FC236}">
                <a16:creationId xmlns:a16="http://schemas.microsoft.com/office/drawing/2014/main" id="{4E73440F-306F-DBBB-6EE2-4ADEBFCB4644}"/>
              </a:ext>
            </a:extLst>
          </p:cNvPr>
          <p:cNvSpPr>
            <a:spLocks noChangeAspect="1" noChangeArrowheads="1"/>
          </p:cNvSpPr>
          <p:nvPr/>
        </p:nvSpPr>
        <p:spPr bwMode="auto">
          <a:xfrm>
            <a:off x="2455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3" name="AutoShape 3" descr="Users with solid fill">
            <a:extLst>
              <a:ext uri="{FF2B5EF4-FFF2-40B4-BE49-F238E27FC236}">
                <a16:creationId xmlns:a16="http://schemas.microsoft.com/office/drawing/2014/main" id="{9A399C19-0B9C-B433-83AA-C4F7D42FEB31}"/>
              </a:ext>
            </a:extLst>
          </p:cNvPr>
          <p:cNvSpPr>
            <a:spLocks noChangeAspect="1" noChangeArrowheads="1"/>
          </p:cNvSpPr>
          <p:nvPr/>
        </p:nvSpPr>
        <p:spPr bwMode="auto">
          <a:xfrm>
            <a:off x="859367"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4" name="AutoShape 4" descr="Bus outline">
            <a:extLst>
              <a:ext uri="{FF2B5EF4-FFF2-40B4-BE49-F238E27FC236}">
                <a16:creationId xmlns:a16="http://schemas.microsoft.com/office/drawing/2014/main" id="{36475A91-B156-B785-AA00-E5FD6EFB0A17}"/>
              </a:ext>
            </a:extLst>
          </p:cNvPr>
          <p:cNvSpPr>
            <a:spLocks noChangeAspect="1" noChangeArrowheads="1"/>
          </p:cNvSpPr>
          <p:nvPr/>
        </p:nvSpPr>
        <p:spPr bwMode="auto">
          <a:xfrm>
            <a:off x="1473200"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5" name="AutoShape 5" descr="Exponential Graph with solid fill">
            <a:extLst>
              <a:ext uri="{FF2B5EF4-FFF2-40B4-BE49-F238E27FC236}">
                <a16:creationId xmlns:a16="http://schemas.microsoft.com/office/drawing/2014/main" id="{75F6F8EE-B73B-97E2-2790-6B8E73CD1323}"/>
              </a:ext>
            </a:extLst>
          </p:cNvPr>
          <p:cNvSpPr>
            <a:spLocks noChangeAspect="1" noChangeArrowheads="1"/>
          </p:cNvSpPr>
          <p:nvPr/>
        </p:nvSpPr>
        <p:spPr bwMode="auto">
          <a:xfrm>
            <a:off x="20870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6" name="AutoShape 6" descr="Scales of justice outline">
            <a:extLst>
              <a:ext uri="{FF2B5EF4-FFF2-40B4-BE49-F238E27FC236}">
                <a16:creationId xmlns:a16="http://schemas.microsoft.com/office/drawing/2014/main" id="{7B28437E-B79A-D938-5DFA-573A815A795E}"/>
              </a:ext>
            </a:extLst>
          </p:cNvPr>
          <p:cNvSpPr>
            <a:spLocks noChangeAspect="1" noChangeArrowheads="1"/>
          </p:cNvSpPr>
          <p:nvPr/>
        </p:nvSpPr>
        <p:spPr bwMode="auto">
          <a:xfrm>
            <a:off x="2700867"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7" name="AutoShape 7" descr="Car with solid fill">
            <a:extLst>
              <a:ext uri="{FF2B5EF4-FFF2-40B4-BE49-F238E27FC236}">
                <a16:creationId xmlns:a16="http://schemas.microsoft.com/office/drawing/2014/main" id="{38847DE9-2CBF-E2A0-4B09-AAA5E8F7B757}"/>
              </a:ext>
            </a:extLst>
          </p:cNvPr>
          <p:cNvSpPr>
            <a:spLocks noChangeAspect="1" noChangeArrowheads="1"/>
          </p:cNvSpPr>
          <p:nvPr/>
        </p:nvSpPr>
        <p:spPr bwMode="auto">
          <a:xfrm>
            <a:off x="3314700"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9" name="Title 8">
            <a:extLst>
              <a:ext uri="{FF2B5EF4-FFF2-40B4-BE49-F238E27FC236}">
                <a16:creationId xmlns:a16="http://schemas.microsoft.com/office/drawing/2014/main" id="{D70BC2BF-5569-0541-5A26-B71576241EDA}"/>
              </a:ext>
            </a:extLst>
          </p:cNvPr>
          <p:cNvSpPr>
            <a:spLocks noGrp="1"/>
          </p:cNvSpPr>
          <p:nvPr>
            <p:ph type="title"/>
          </p:nvPr>
        </p:nvSpPr>
        <p:spPr>
          <a:xfrm>
            <a:off x="651933" y="533658"/>
            <a:ext cx="10737179" cy="1209289"/>
          </a:xfrm>
        </p:spPr>
        <p:txBody>
          <a:bodyPr/>
          <a:lstStyle/>
          <a:p>
            <a:r>
              <a:rPr lang="en-US" sz="2667"/>
              <a:t>LTF revenue in Yolo County has grown, but at a slower rate than the SACOG region overall</a:t>
            </a:r>
          </a:p>
        </p:txBody>
      </p:sp>
      <p:pic>
        <p:nvPicPr>
          <p:cNvPr id="4098" name="Picture 2" descr="A graph on a black background&#10;&#10;AI-generated content may be incorrect.">
            <a:extLst>
              <a:ext uri="{FF2B5EF4-FFF2-40B4-BE49-F238E27FC236}">
                <a16:creationId xmlns:a16="http://schemas.microsoft.com/office/drawing/2014/main" id="{D213A0A5-1915-1F55-7FB5-801AB5A0E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4" y="2062821"/>
            <a:ext cx="10209561" cy="471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60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F72A8C-7B09-4E77-47AF-95E0219253CE}"/>
              </a:ext>
            </a:extLst>
          </p:cNvPr>
          <p:cNvSpPr>
            <a:spLocks noGrp="1"/>
          </p:cNvSpPr>
          <p:nvPr>
            <p:ph type="title"/>
          </p:nvPr>
        </p:nvSpPr>
        <p:spPr/>
        <p:txBody>
          <a:bodyPr/>
          <a:lstStyle/>
          <a:p>
            <a:r>
              <a:rPr lang="en-US">
                <a:latin typeface="Tahoma"/>
                <a:ea typeface="Tahoma"/>
                <a:cs typeface="Tahoma"/>
              </a:rPr>
              <a:t>Table of Contents: </a:t>
            </a:r>
            <a:br>
              <a:rPr lang="en-US">
                <a:latin typeface="Tahoma"/>
                <a:ea typeface="Tahoma"/>
                <a:cs typeface="Tahoma"/>
              </a:rPr>
            </a:br>
            <a:r>
              <a:rPr lang="en-US">
                <a:latin typeface="Tahoma"/>
                <a:ea typeface="Tahoma"/>
                <a:cs typeface="Tahoma"/>
              </a:rPr>
              <a:t>Introduction &amp; Background</a:t>
            </a:r>
          </a:p>
        </p:txBody>
      </p:sp>
      <p:sp>
        <p:nvSpPr>
          <p:cNvPr id="2" name="Slide Number Placeholder 1">
            <a:extLst>
              <a:ext uri="{FF2B5EF4-FFF2-40B4-BE49-F238E27FC236}">
                <a16:creationId xmlns:a16="http://schemas.microsoft.com/office/drawing/2014/main" id="{726CE4FC-D92A-3740-952F-9D15D47B3656}"/>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5</a:t>
            </a:fld>
            <a:endParaRPr lang="en" kern="0">
              <a:solidFill>
                <a:srgbClr val="97ABBC"/>
              </a:solidFill>
            </a:endParaRPr>
          </a:p>
        </p:txBody>
      </p:sp>
      <p:sp>
        <p:nvSpPr>
          <p:cNvPr id="4" name="Text Placeholder 3">
            <a:extLst>
              <a:ext uri="{FF2B5EF4-FFF2-40B4-BE49-F238E27FC236}">
                <a16:creationId xmlns:a16="http://schemas.microsoft.com/office/drawing/2014/main" id="{054FB03B-45C7-1461-71E9-D030FA0184CE}"/>
              </a:ext>
            </a:extLst>
          </p:cNvPr>
          <p:cNvSpPr>
            <a:spLocks noGrp="1"/>
          </p:cNvSpPr>
          <p:nvPr>
            <p:ph type="body" sz="quarter" idx="13"/>
          </p:nvPr>
        </p:nvSpPr>
        <p:spPr>
          <a:xfrm>
            <a:off x="1191684" y="1695451"/>
            <a:ext cx="8616949" cy="3559396"/>
          </a:xfrm>
        </p:spPr>
        <p:txBody>
          <a:bodyPr/>
          <a:lstStyle/>
          <a:p>
            <a:pPr marL="711182" indent="-609585">
              <a:buClr>
                <a:srgbClr val="94C53D"/>
              </a:buClr>
              <a:buSzPct val="100000"/>
              <a:buAutoNum type="arabicPeriod"/>
            </a:pPr>
            <a:r>
              <a:rPr lang="en-US">
                <a:solidFill>
                  <a:schemeClr val="tx1"/>
                </a:solidFill>
              </a:rPr>
              <a:t>Refresher on budget workshop series </a:t>
            </a:r>
          </a:p>
          <a:p>
            <a:pPr marL="711182" indent="-609585">
              <a:buClr>
                <a:srgbClr val="94C53D"/>
              </a:buClr>
              <a:buSzPct val="100000"/>
              <a:buAutoNum type="arabicPeriod"/>
            </a:pPr>
            <a:r>
              <a:rPr lang="en-US">
                <a:solidFill>
                  <a:schemeClr val="tx1"/>
                </a:solidFill>
              </a:rPr>
              <a:t>Recap of Workshop #1</a:t>
            </a:r>
          </a:p>
          <a:p>
            <a:pPr marL="711182" indent="-609585">
              <a:buClr>
                <a:srgbClr val="94C53D"/>
              </a:buClr>
              <a:buSzPct val="100000"/>
              <a:buAutoNum type="arabicPeriod"/>
            </a:pPr>
            <a:r>
              <a:rPr lang="en-US">
                <a:solidFill>
                  <a:schemeClr val="tx1"/>
                </a:solidFill>
                <a:latin typeface="Calibri"/>
                <a:ea typeface="Calibri"/>
                <a:cs typeface="Calibri"/>
              </a:rPr>
              <a:t>Estimating </a:t>
            </a:r>
            <a:r>
              <a:rPr lang="en-US" err="1">
                <a:solidFill>
                  <a:schemeClr val="tx1"/>
                </a:solidFill>
                <a:latin typeface="Calibri"/>
                <a:ea typeface="Calibri"/>
                <a:cs typeface="Calibri"/>
              </a:rPr>
              <a:t>YoloTD’s</a:t>
            </a:r>
            <a:r>
              <a:rPr lang="en-US">
                <a:solidFill>
                  <a:schemeClr val="tx1"/>
                </a:solidFill>
                <a:latin typeface="Calibri"/>
                <a:ea typeface="Calibri"/>
                <a:cs typeface="Calibri"/>
              </a:rPr>
              <a:t> future deficit</a:t>
            </a:r>
          </a:p>
          <a:p>
            <a:pPr marL="711182" indent="-609585">
              <a:buClr>
                <a:srgbClr val="94C53D"/>
              </a:buClr>
              <a:buSzPct val="100000"/>
              <a:buAutoNum type="arabicPeriod"/>
            </a:pPr>
            <a:r>
              <a:rPr lang="en-US">
                <a:solidFill>
                  <a:schemeClr val="tx1"/>
                </a:solidFill>
              </a:rPr>
              <a:t>Goals and structure of this workshop</a:t>
            </a:r>
          </a:p>
          <a:p>
            <a:pPr marL="101597" indent="0">
              <a:buNone/>
            </a:pPr>
            <a:endParaRPr lang="en-US"/>
          </a:p>
          <a:p>
            <a:pPr marL="711182" indent="-609585">
              <a:buFont typeface="+mj-lt"/>
              <a:buAutoNum type="arabicPeriod"/>
            </a:pPr>
            <a:endParaRPr lang="en-US"/>
          </a:p>
        </p:txBody>
      </p:sp>
    </p:spTree>
    <p:extLst>
      <p:ext uri="{BB962C8B-B14F-4D97-AF65-F5344CB8AC3E}">
        <p14:creationId xmlns:p14="http://schemas.microsoft.com/office/powerpoint/2010/main" val="1538361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4013-BAF3-66E2-E3D3-8FBF426F8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018AC-853B-C363-C260-028506C33EC0}"/>
              </a:ext>
            </a:extLst>
          </p:cNvPr>
          <p:cNvSpPr>
            <a:spLocks noGrp="1"/>
          </p:cNvSpPr>
          <p:nvPr>
            <p:ph type="title"/>
          </p:nvPr>
        </p:nvSpPr>
        <p:spPr/>
        <p:txBody>
          <a:bodyPr>
            <a:normAutofit/>
          </a:bodyPr>
          <a:lstStyle/>
          <a:p>
            <a:r>
              <a:rPr lang="en-US"/>
              <a:t>Who decides how to allocate LTF?</a:t>
            </a:r>
          </a:p>
        </p:txBody>
      </p:sp>
      <p:sp>
        <p:nvSpPr>
          <p:cNvPr id="3" name="Content Placeholder 2">
            <a:extLst>
              <a:ext uri="{FF2B5EF4-FFF2-40B4-BE49-F238E27FC236}">
                <a16:creationId xmlns:a16="http://schemas.microsoft.com/office/drawing/2014/main" id="{085F2B02-43C4-AA2E-0047-88BFD27789A6}"/>
              </a:ext>
            </a:extLst>
          </p:cNvPr>
          <p:cNvSpPr>
            <a:spLocks noGrp="1"/>
          </p:cNvSpPr>
          <p:nvPr>
            <p:ph type="body" sz="quarter" idx="13"/>
          </p:nvPr>
        </p:nvSpPr>
        <p:spPr/>
        <p:txBody>
          <a:bodyPr>
            <a:normAutofit fontScale="92500" lnSpcReduction="10000"/>
          </a:bodyPr>
          <a:lstStyle/>
          <a:p>
            <a:pPr marL="101597" indent="0" fontAlgn="base">
              <a:buNone/>
            </a:pPr>
            <a:r>
              <a:rPr lang="en-US" sz="4133" b="1">
                <a:solidFill>
                  <a:schemeClr val="accent2"/>
                </a:solidFill>
              </a:rPr>
              <a:t>It’s complicated. </a:t>
            </a:r>
          </a:p>
          <a:p>
            <a:pPr marL="101597" indent="0" fontAlgn="base">
              <a:buNone/>
            </a:pPr>
            <a:endParaRPr lang="en-US"/>
          </a:p>
          <a:p>
            <a:pPr marL="101597" indent="0" fontAlgn="base">
              <a:buNone/>
            </a:pPr>
            <a:r>
              <a:rPr lang="en-US"/>
              <a:t>The </a:t>
            </a:r>
            <a:r>
              <a:rPr lang="en-US" b="1" err="1"/>
              <a:t>YoloTD</a:t>
            </a:r>
            <a:r>
              <a:rPr lang="en-US" b="1"/>
              <a:t> Board of Directors </a:t>
            </a:r>
            <a:r>
              <a:rPr lang="en-US"/>
              <a:t>and the </a:t>
            </a:r>
            <a:r>
              <a:rPr lang="en-US" b="1"/>
              <a:t>City of Davis </a:t>
            </a:r>
            <a:r>
              <a:rPr lang="en-US"/>
              <a:t>(as the operator of Unitrans) have discretion over how much LTF to claim for transit.</a:t>
            </a:r>
            <a:br>
              <a:rPr lang="en-US"/>
            </a:br>
            <a:endParaRPr lang="en-US"/>
          </a:p>
          <a:p>
            <a:pPr marL="101597" indent="0" fontAlgn="base">
              <a:buNone/>
            </a:pPr>
            <a:r>
              <a:rPr lang="en-US"/>
              <a:t>If </a:t>
            </a:r>
            <a:r>
              <a:rPr lang="en-US" err="1"/>
              <a:t>YoloTD</a:t>
            </a:r>
            <a:r>
              <a:rPr lang="en-US"/>
              <a:t> and City of Davis don’t claim all available LTF for transit, </a:t>
            </a:r>
            <a:r>
              <a:rPr lang="en-US" b="1"/>
              <a:t>SACOG </a:t>
            </a:r>
            <a:r>
              <a:rPr lang="en-US"/>
              <a:t>may make a determination that there are no unmet transit needs, and cities can apply to claim the excess funds for other priorities. </a:t>
            </a:r>
            <a:br>
              <a:rPr lang="en-US"/>
            </a:br>
            <a:endParaRPr lang="en-US"/>
          </a:p>
          <a:p>
            <a:pPr marL="101597" indent="0" fontAlgn="base">
              <a:buNone/>
            </a:pPr>
            <a:r>
              <a:rPr lang="en-US" b="1">
                <a:solidFill>
                  <a:schemeClr val="tx1"/>
                </a:solidFill>
              </a:rPr>
              <a:t>Reducing transit service to preserve funding for road rehabilitation may not be consistent with SACOG’s LTF guidelines and/or the TDA statute. </a:t>
            </a:r>
          </a:p>
          <a:p>
            <a:pPr marL="711182" lvl="1" indent="0" fontAlgn="base">
              <a:buNone/>
            </a:pPr>
            <a:endParaRPr lang="en-US">
              <a:highlight>
                <a:srgbClr val="FFFF00"/>
              </a:highlight>
            </a:endParaRPr>
          </a:p>
          <a:p>
            <a:endParaRPr lang="en-US"/>
          </a:p>
        </p:txBody>
      </p:sp>
    </p:spTree>
    <p:extLst>
      <p:ext uri="{BB962C8B-B14F-4D97-AF65-F5344CB8AC3E}">
        <p14:creationId xmlns:p14="http://schemas.microsoft.com/office/powerpoint/2010/main" val="1212731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41512-642C-6EAD-1DDD-3330ED374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04740-D8C4-B17D-0738-795CCDD880CB}"/>
              </a:ext>
            </a:extLst>
          </p:cNvPr>
          <p:cNvSpPr>
            <a:spLocks noGrp="1"/>
          </p:cNvSpPr>
          <p:nvPr>
            <p:ph type="title"/>
          </p:nvPr>
        </p:nvSpPr>
        <p:spPr>
          <a:xfrm>
            <a:off x="739303" y="577423"/>
            <a:ext cx="11054719" cy="1143200"/>
          </a:xfrm>
        </p:spPr>
        <p:txBody>
          <a:bodyPr/>
          <a:lstStyle/>
          <a:p>
            <a:r>
              <a:rPr lang="en-US"/>
              <a:t>Increase Share of LTF Funding: </a:t>
            </a:r>
            <a:br>
              <a:rPr lang="en-US"/>
            </a:br>
            <a:r>
              <a:rPr lang="en-US"/>
              <a:t>Qualitative Scoring and Potential Next Steps</a:t>
            </a:r>
          </a:p>
        </p:txBody>
      </p:sp>
      <p:sp>
        <p:nvSpPr>
          <p:cNvPr id="7" name="Text Placeholder 6">
            <a:extLst>
              <a:ext uri="{FF2B5EF4-FFF2-40B4-BE49-F238E27FC236}">
                <a16:creationId xmlns:a16="http://schemas.microsoft.com/office/drawing/2014/main" id="{CC524199-D0A8-C0A9-FC72-01EF7CBF9AE3}"/>
              </a:ext>
            </a:extLst>
          </p:cNvPr>
          <p:cNvSpPr>
            <a:spLocks noGrp="1"/>
          </p:cNvSpPr>
          <p:nvPr>
            <p:ph type="body" sz="quarter" idx="13"/>
          </p:nvPr>
        </p:nvSpPr>
        <p:spPr>
          <a:xfrm>
            <a:off x="646546" y="4232300"/>
            <a:ext cx="11147476" cy="2083995"/>
          </a:xfrm>
        </p:spPr>
        <p:txBody>
          <a:bodyPr/>
          <a:lstStyle/>
          <a:p>
            <a:pPr marL="101597" indent="0">
              <a:buNone/>
            </a:pPr>
            <a:r>
              <a:rPr lang="en-US" b="1"/>
              <a:t>Potential Next Steps:</a:t>
            </a:r>
          </a:p>
          <a:p>
            <a:pPr fontAlgn="base"/>
            <a:r>
              <a:rPr lang="en-US" sz="2133"/>
              <a:t>Talk to jurisdictions about the impact of reducing available LTF, whether other sources of funding are available to minimize impacts</a:t>
            </a:r>
          </a:p>
          <a:p>
            <a:pPr fontAlgn="base"/>
            <a:r>
              <a:rPr lang="en-US" sz="2133"/>
              <a:t>Coordinate with SACOG about implications of service reductions for Unmet Transit Needs process</a:t>
            </a:r>
            <a:br>
              <a:rPr lang="en-US" sz="2667"/>
            </a:br>
            <a:br>
              <a:rPr lang="en-US" sz="2667"/>
            </a:br>
            <a:endParaRPr lang="en-US" sz="2667"/>
          </a:p>
          <a:p>
            <a:pPr marL="101597" indent="0">
              <a:buNone/>
            </a:pPr>
            <a:endParaRPr lang="en-US" b="1"/>
          </a:p>
        </p:txBody>
      </p:sp>
      <p:grpSp>
        <p:nvGrpSpPr>
          <p:cNvPr id="3" name="Group 2">
            <a:extLst>
              <a:ext uri="{FF2B5EF4-FFF2-40B4-BE49-F238E27FC236}">
                <a16:creationId xmlns:a16="http://schemas.microsoft.com/office/drawing/2014/main" id="{9E066444-2D88-0BFC-5E00-79EB3F49E51A}"/>
              </a:ext>
            </a:extLst>
          </p:cNvPr>
          <p:cNvGrpSpPr/>
          <p:nvPr/>
        </p:nvGrpSpPr>
        <p:grpSpPr>
          <a:xfrm>
            <a:off x="1072094" y="1920979"/>
            <a:ext cx="9704444" cy="1532663"/>
            <a:chOff x="1687869" y="3366148"/>
            <a:chExt cx="5892231" cy="1149497"/>
          </a:xfrm>
        </p:grpSpPr>
        <p:sp>
          <p:nvSpPr>
            <p:cNvPr id="4" name="TextBox 13">
              <a:extLst>
                <a:ext uri="{FF2B5EF4-FFF2-40B4-BE49-F238E27FC236}">
                  <a16:creationId xmlns:a16="http://schemas.microsoft.com/office/drawing/2014/main" id="{59EE80A7-F96B-72B9-3393-802A3AE693AE}"/>
                </a:ext>
              </a:extLst>
            </p:cNvPr>
            <p:cNvSpPr txBox="1"/>
            <p:nvPr/>
          </p:nvSpPr>
          <p:spPr>
            <a:xfrm>
              <a:off x="3138930" y="3511755"/>
              <a:ext cx="1548996"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sz="1600" b="1">
                  <a:solidFill>
                    <a:srgbClr val="E35A25"/>
                  </a:solidFill>
                  <a:latin typeface="Arial"/>
                  <a:sym typeface="Arial"/>
                </a:rPr>
                <a:t>POLITICAL FEASIBILITY</a:t>
              </a:r>
            </a:p>
          </p:txBody>
        </p:sp>
        <p:sp>
          <p:nvSpPr>
            <p:cNvPr id="5" name="TextBox 14">
              <a:extLst>
                <a:ext uri="{FF2B5EF4-FFF2-40B4-BE49-F238E27FC236}">
                  <a16:creationId xmlns:a16="http://schemas.microsoft.com/office/drawing/2014/main" id="{810C8054-8FC1-FF9E-63AD-7AD33D15EB48}"/>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6" name="TextBox 16">
              <a:extLst>
                <a:ext uri="{FF2B5EF4-FFF2-40B4-BE49-F238E27FC236}">
                  <a16:creationId xmlns:a16="http://schemas.microsoft.com/office/drawing/2014/main" id="{45B7671E-E4A1-5834-4ABB-35CB3EE921BC}"/>
                </a:ext>
              </a:extLst>
            </p:cNvPr>
            <p:cNvSpPr txBox="1"/>
            <p:nvPr/>
          </p:nvSpPr>
          <p:spPr>
            <a:xfrm>
              <a:off x="6031104" y="3366148"/>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sz="1600" b="1">
                  <a:solidFill>
                    <a:srgbClr val="E35A25"/>
                  </a:solidFill>
                  <a:latin typeface="Arial"/>
                  <a:sym typeface="Arial"/>
                </a:rPr>
                <a:t>REVENUE GENERATION POTENTIAL</a:t>
              </a:r>
            </a:p>
          </p:txBody>
        </p:sp>
        <p:sp>
          <p:nvSpPr>
            <p:cNvPr id="12" name="TextBox 13">
              <a:extLst>
                <a:ext uri="{FF2B5EF4-FFF2-40B4-BE49-F238E27FC236}">
                  <a16:creationId xmlns:a16="http://schemas.microsoft.com/office/drawing/2014/main" id="{D5C22770-AD9B-0773-54E1-AE24951C4354}"/>
                </a:ext>
              </a:extLst>
            </p:cNvPr>
            <p:cNvSpPr txBox="1"/>
            <p:nvPr/>
          </p:nvSpPr>
          <p:spPr>
            <a:xfrm>
              <a:off x="1687869" y="4077064"/>
              <a:ext cx="1308223"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600" b="1">
                  <a:solidFill>
                    <a:srgbClr val="E35A25"/>
                  </a:solidFill>
                  <a:latin typeface="Arial"/>
                  <a:sym typeface="Arial"/>
                </a:rPr>
                <a:t>INCREASE SHARE OF LTF FUNDING</a:t>
              </a:r>
            </a:p>
          </p:txBody>
        </p:sp>
      </p:grpSp>
      <p:sp>
        <p:nvSpPr>
          <p:cNvPr id="11" name="TextBox 10">
            <a:extLst>
              <a:ext uri="{FF2B5EF4-FFF2-40B4-BE49-F238E27FC236}">
                <a16:creationId xmlns:a16="http://schemas.microsoft.com/office/drawing/2014/main" id="{AF0960CF-6B03-69C5-7E0E-6BFD257C5D75}"/>
              </a:ext>
            </a:extLst>
          </p:cNvPr>
          <p:cNvSpPr txBox="1"/>
          <p:nvPr/>
        </p:nvSpPr>
        <p:spPr>
          <a:xfrm>
            <a:off x="3710293" y="3730640"/>
            <a:ext cx="1938340" cy="379656"/>
          </a:xfrm>
          <a:prstGeom prst="rect">
            <a:avLst/>
          </a:prstGeom>
          <a:noFill/>
        </p:spPr>
        <p:txBody>
          <a:bodyPr wrap="square" rtlCol="0">
            <a:spAutoFit/>
          </a:bodyPr>
          <a:lstStyle/>
          <a:p>
            <a:pPr algn="ctr" defTabSz="1219170">
              <a:buClr>
                <a:srgbClr val="000000"/>
              </a:buClr>
              <a:defRPr/>
            </a:pPr>
            <a:r>
              <a:rPr lang="en-US" sz="1867" b="1" kern="0">
                <a:solidFill>
                  <a:srgbClr val="7ECEFD">
                    <a:lumMod val="60000"/>
                    <a:lumOff val="40000"/>
                  </a:srgbClr>
                </a:solidFill>
                <a:latin typeface="Arial"/>
                <a:cs typeface="Arial"/>
                <a:sym typeface="Arial"/>
              </a:rPr>
              <a:t>Low</a:t>
            </a:r>
          </a:p>
        </p:txBody>
      </p:sp>
      <p:sp>
        <p:nvSpPr>
          <p:cNvPr id="19" name="TextBox 18">
            <a:extLst>
              <a:ext uri="{FF2B5EF4-FFF2-40B4-BE49-F238E27FC236}">
                <a16:creationId xmlns:a16="http://schemas.microsoft.com/office/drawing/2014/main" id="{DC9C3287-99BF-E8E8-D485-91E36DA1276B}"/>
              </a:ext>
            </a:extLst>
          </p:cNvPr>
          <p:cNvSpPr txBox="1"/>
          <p:nvPr/>
        </p:nvSpPr>
        <p:spPr>
          <a:xfrm>
            <a:off x="6534496" y="3730640"/>
            <a:ext cx="1169521" cy="379656"/>
          </a:xfrm>
          <a:prstGeom prst="rect">
            <a:avLst/>
          </a:prstGeom>
          <a:noFill/>
        </p:spPr>
        <p:txBody>
          <a:bodyPr wrap="square" rtlCol="0">
            <a:spAutoFit/>
          </a:bodyPr>
          <a:lstStyle/>
          <a:p>
            <a:pPr algn="ctr" defTabSz="1219170">
              <a:buClr>
                <a:srgbClr val="000000"/>
              </a:buClr>
              <a:defRPr/>
            </a:pPr>
            <a:r>
              <a:rPr lang="en-US" sz="1867" b="1" kern="0">
                <a:solidFill>
                  <a:srgbClr val="7ECEFD">
                    <a:lumMod val="50000"/>
                  </a:srgbClr>
                </a:solidFill>
                <a:latin typeface="Arial"/>
                <a:cs typeface="Arial"/>
                <a:sym typeface="Arial"/>
              </a:rPr>
              <a:t>High</a:t>
            </a:r>
          </a:p>
        </p:txBody>
      </p:sp>
      <p:sp>
        <p:nvSpPr>
          <p:cNvPr id="20" name="TextBox 19">
            <a:extLst>
              <a:ext uri="{FF2B5EF4-FFF2-40B4-BE49-F238E27FC236}">
                <a16:creationId xmlns:a16="http://schemas.microsoft.com/office/drawing/2014/main" id="{7AD73E7B-9165-F3AB-6C7C-8E39E4596871}"/>
              </a:ext>
            </a:extLst>
          </p:cNvPr>
          <p:cNvSpPr txBox="1"/>
          <p:nvPr/>
        </p:nvSpPr>
        <p:spPr>
          <a:xfrm>
            <a:off x="9074497" y="3730640"/>
            <a:ext cx="1169521" cy="379656"/>
          </a:xfrm>
          <a:prstGeom prst="rect">
            <a:avLst/>
          </a:prstGeom>
          <a:noFill/>
        </p:spPr>
        <p:txBody>
          <a:bodyPr wrap="square" rtlCol="0">
            <a:spAutoFit/>
          </a:bodyPr>
          <a:lstStyle/>
          <a:p>
            <a:pPr algn="ctr" defTabSz="1219170">
              <a:buClr>
                <a:srgbClr val="000000"/>
              </a:buClr>
              <a:defRPr/>
            </a:pPr>
            <a:r>
              <a:rPr lang="en-US" sz="1867" b="1" kern="0">
                <a:solidFill>
                  <a:srgbClr val="7ECEFD">
                    <a:lumMod val="50000"/>
                  </a:srgbClr>
                </a:solidFill>
                <a:latin typeface="Arial"/>
                <a:cs typeface="Arial"/>
                <a:sym typeface="Arial"/>
              </a:rPr>
              <a:t>High</a:t>
            </a:r>
          </a:p>
        </p:txBody>
      </p:sp>
      <p:sp>
        <p:nvSpPr>
          <p:cNvPr id="8" name="Rectangle 7">
            <a:extLst>
              <a:ext uri="{FF2B5EF4-FFF2-40B4-BE49-F238E27FC236}">
                <a16:creationId xmlns:a16="http://schemas.microsoft.com/office/drawing/2014/main" id="{DBCBEF5A-2431-753D-4232-9C62F08C7B60}"/>
              </a:ext>
            </a:extLst>
          </p:cNvPr>
          <p:cNvSpPr/>
          <p:nvPr/>
        </p:nvSpPr>
        <p:spPr>
          <a:xfrm>
            <a:off x="3515261" y="2844183"/>
            <a:ext cx="2328407" cy="702759"/>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9" name="Rectangle 8">
            <a:extLst>
              <a:ext uri="{FF2B5EF4-FFF2-40B4-BE49-F238E27FC236}">
                <a16:creationId xmlns:a16="http://schemas.microsoft.com/office/drawing/2014/main" id="{5B8449E6-5FA7-13D5-F6D2-6A0BDC72B5B7}"/>
              </a:ext>
            </a:extLst>
          </p:cNvPr>
          <p:cNvSpPr/>
          <p:nvPr/>
        </p:nvSpPr>
        <p:spPr>
          <a:xfrm>
            <a:off x="5926002" y="2834990"/>
            <a:ext cx="2328407" cy="702612"/>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0" name="Rectangle 9">
            <a:extLst>
              <a:ext uri="{FF2B5EF4-FFF2-40B4-BE49-F238E27FC236}">
                <a16:creationId xmlns:a16="http://schemas.microsoft.com/office/drawing/2014/main" id="{74FD961D-D4E6-12CD-6915-20657CC2163B}"/>
              </a:ext>
            </a:extLst>
          </p:cNvPr>
          <p:cNvSpPr/>
          <p:nvPr/>
        </p:nvSpPr>
        <p:spPr>
          <a:xfrm>
            <a:off x="8336745" y="2834991"/>
            <a:ext cx="2328407" cy="702612"/>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Tree>
    <p:extLst>
      <p:ext uri="{BB962C8B-B14F-4D97-AF65-F5344CB8AC3E}">
        <p14:creationId xmlns:p14="http://schemas.microsoft.com/office/powerpoint/2010/main" val="4081915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A94A17F0-B22E-2A6B-15ED-DA95220ADC02}"/>
            </a:ext>
          </a:extLst>
        </p:cNvPr>
        <p:cNvGrpSpPr/>
        <p:nvPr/>
      </p:nvGrpSpPr>
      <p:grpSpPr>
        <a:xfrm>
          <a:off x="0" y="0"/>
          <a:ext cx="0" cy="0"/>
          <a:chOff x="0" y="0"/>
          <a:chExt cx="0" cy="0"/>
        </a:xfrm>
      </p:grpSpPr>
      <p:sp>
        <p:nvSpPr>
          <p:cNvPr id="88" name="Google Shape;88;p12">
            <a:extLst>
              <a:ext uri="{FF2B5EF4-FFF2-40B4-BE49-F238E27FC236}">
                <a16:creationId xmlns:a16="http://schemas.microsoft.com/office/drawing/2014/main" id="{4EA55573-4B89-5B87-C512-95A882748354}"/>
              </a:ext>
            </a:extLst>
          </p:cNvPr>
          <p:cNvSpPr txBox="1">
            <a:spLocks noGrp="1"/>
          </p:cNvSpPr>
          <p:nvPr>
            <p:ph type="ctrTitle"/>
          </p:nvPr>
        </p:nvSpPr>
        <p:spPr>
          <a:xfrm>
            <a:off x="860300" y="3683633"/>
            <a:ext cx="8982000" cy="1390875"/>
          </a:xfrm>
          <a:prstGeom prst="rect">
            <a:avLst/>
          </a:prstGeom>
        </p:spPr>
        <p:txBody>
          <a:bodyPr spcFirstLastPara="1" wrap="square" lIns="121900" tIns="121900" rIns="121900" bIns="121900" anchor="t" anchorCtr="0">
            <a:noAutofit/>
          </a:bodyPr>
          <a:lstStyle/>
          <a:p>
            <a:r>
              <a:rPr lang="en" sz="5333"/>
              <a:t>TRANSPORTATION SALES TAX MEASURE</a:t>
            </a:r>
            <a:endParaRPr sz="5333"/>
          </a:p>
        </p:txBody>
      </p:sp>
      <p:sp>
        <p:nvSpPr>
          <p:cNvPr id="3" name="Google Shape;112;p15">
            <a:extLst>
              <a:ext uri="{FF2B5EF4-FFF2-40B4-BE49-F238E27FC236}">
                <a16:creationId xmlns:a16="http://schemas.microsoft.com/office/drawing/2014/main" id="{9A5B6072-5CD2-7E62-334B-900E8374B4EC}"/>
              </a:ext>
            </a:extLst>
          </p:cNvPr>
          <p:cNvSpPr txBox="1">
            <a:spLocks/>
          </p:cNvSpPr>
          <p:nvPr/>
        </p:nvSpPr>
        <p:spPr>
          <a:xfrm>
            <a:off x="999461" y="2435059"/>
            <a:ext cx="10363200" cy="73930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733" b="1" kern="0" spc="27">
                <a:solidFill>
                  <a:srgbClr val="0A72BA"/>
                </a:solidFill>
                <a:latin typeface="Tahoma" panose="020B0604030504040204" pitchFamily="34" charset="0"/>
                <a:ea typeface="Tahoma" panose="020B0604030504040204" pitchFamily="34" charset="0"/>
                <a:cs typeface="Tahoma" panose="020B0604030504040204" pitchFamily="34" charset="0"/>
              </a:rPr>
              <a:t>Option 6</a:t>
            </a:r>
          </a:p>
        </p:txBody>
      </p:sp>
    </p:spTree>
    <p:extLst>
      <p:ext uri="{BB962C8B-B14F-4D97-AF65-F5344CB8AC3E}">
        <p14:creationId xmlns:p14="http://schemas.microsoft.com/office/powerpoint/2010/main" val="1945784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CA3A7BCC-1828-7C20-2B76-7CBBBDD4F633}"/>
            </a:ext>
          </a:extLst>
        </p:cNvPr>
        <p:cNvGrpSpPr/>
        <p:nvPr/>
      </p:nvGrpSpPr>
      <p:grpSpPr>
        <a:xfrm>
          <a:off x="0" y="0"/>
          <a:ext cx="0" cy="0"/>
          <a:chOff x="0" y="0"/>
          <a:chExt cx="0" cy="0"/>
        </a:xfrm>
      </p:grpSpPr>
      <p:sp>
        <p:nvSpPr>
          <p:cNvPr id="161" name="Google Shape;161;p21">
            <a:extLst>
              <a:ext uri="{FF2B5EF4-FFF2-40B4-BE49-F238E27FC236}">
                <a16:creationId xmlns:a16="http://schemas.microsoft.com/office/drawing/2014/main" id="{7D8C4D4D-59DE-A1F4-8DEE-FFF3A2B78161}"/>
              </a:ext>
            </a:extLst>
          </p:cNvPr>
          <p:cNvSpPr txBox="1">
            <a:spLocks noGrp="1"/>
          </p:cNvSpPr>
          <p:nvPr>
            <p:ph type="title"/>
          </p:nvPr>
        </p:nvSpPr>
        <p:spPr>
          <a:xfrm>
            <a:off x="5989982" y="1305125"/>
            <a:ext cx="5057029" cy="874400"/>
          </a:xfrm>
          <a:prstGeom prst="rect">
            <a:avLst/>
          </a:prstGeom>
        </p:spPr>
        <p:txBody>
          <a:bodyPr spcFirstLastPara="1" wrap="square" lIns="121900" tIns="121900" rIns="121900" bIns="121900" anchor="b" anchorCtr="0">
            <a:noAutofit/>
          </a:bodyPr>
          <a:lstStyle/>
          <a:p>
            <a:r>
              <a:rPr lang="en" sz="2667"/>
              <a:t>Countywide transportation sales taxes are widespread in California</a:t>
            </a:r>
            <a:endParaRPr sz="2667"/>
          </a:p>
        </p:txBody>
      </p:sp>
      <p:sp>
        <p:nvSpPr>
          <p:cNvPr id="162" name="Google Shape;162;p21">
            <a:extLst>
              <a:ext uri="{FF2B5EF4-FFF2-40B4-BE49-F238E27FC236}">
                <a16:creationId xmlns:a16="http://schemas.microsoft.com/office/drawing/2014/main" id="{F9ACBD94-AA49-F882-D4E6-E23094336E81}"/>
              </a:ext>
            </a:extLst>
          </p:cNvPr>
          <p:cNvSpPr txBox="1">
            <a:spLocks noGrp="1"/>
          </p:cNvSpPr>
          <p:nvPr>
            <p:ph type="body" idx="4294967295"/>
          </p:nvPr>
        </p:nvSpPr>
        <p:spPr>
          <a:xfrm>
            <a:off x="5905170" y="2179525"/>
            <a:ext cx="5486729" cy="4307000"/>
          </a:xfrm>
          <a:prstGeom prst="rect">
            <a:avLst/>
          </a:prstGeom>
        </p:spPr>
        <p:txBody>
          <a:bodyPr spcFirstLastPara="1" wrap="square" lIns="121900" tIns="121900" rIns="121900" bIns="121900" anchor="t" anchorCtr="0">
            <a:noAutofit/>
          </a:bodyPr>
          <a:lstStyle/>
          <a:p>
            <a:pPr marL="101597" indent="0">
              <a:buNone/>
            </a:pPr>
            <a:r>
              <a:rPr lang="en-US" sz="2133">
                <a:solidFill>
                  <a:schemeClr val="tx1">
                    <a:lumMod val="75000"/>
                  </a:schemeClr>
                </a:solidFill>
              </a:rPr>
              <a:t>25 “self-help" counties in California </a:t>
            </a:r>
            <a:r>
              <a:rPr lang="en-US" sz="2133" b="1">
                <a:solidFill>
                  <a:schemeClr val="tx1">
                    <a:lumMod val="75000"/>
                  </a:schemeClr>
                </a:solidFill>
              </a:rPr>
              <a:t>generate local transportation revenue </a:t>
            </a:r>
            <a:r>
              <a:rPr lang="en-US" sz="2133">
                <a:solidFill>
                  <a:schemeClr val="tx1">
                    <a:lumMod val="75000"/>
                  </a:schemeClr>
                </a:solidFill>
              </a:rPr>
              <a:t>via sales tax measures.  </a:t>
            </a:r>
            <a:br>
              <a:rPr lang="en-US" sz="2133">
                <a:solidFill>
                  <a:schemeClr val="tx1">
                    <a:lumMod val="75000"/>
                  </a:schemeClr>
                </a:solidFill>
              </a:rPr>
            </a:br>
            <a:endParaRPr lang="en-US" sz="2133">
              <a:solidFill>
                <a:schemeClr val="tx1">
                  <a:lumMod val="75000"/>
                </a:schemeClr>
              </a:solidFill>
            </a:endParaRPr>
          </a:p>
          <a:p>
            <a:pPr marL="101597" indent="0">
              <a:buNone/>
            </a:pPr>
            <a:r>
              <a:rPr lang="en-US" sz="2133">
                <a:solidFill>
                  <a:schemeClr val="tx1">
                    <a:lumMod val="75000"/>
                  </a:schemeClr>
                </a:solidFill>
              </a:rPr>
              <a:t>Sales tax revenue is less restrictive than state or federal funds, allowing for </a:t>
            </a:r>
            <a:r>
              <a:rPr lang="en-US" sz="2133" b="1">
                <a:solidFill>
                  <a:schemeClr val="tx1">
                    <a:lumMod val="75000"/>
                  </a:schemeClr>
                </a:solidFill>
              </a:rPr>
              <a:t>flexibility and innovation</a:t>
            </a:r>
            <a:r>
              <a:rPr lang="en-US" sz="2133">
                <a:solidFill>
                  <a:schemeClr val="tx1">
                    <a:lumMod val="75000"/>
                  </a:schemeClr>
                </a:solidFill>
              </a:rPr>
              <a:t>.</a:t>
            </a:r>
          </a:p>
          <a:p>
            <a:pPr marL="101597" indent="0">
              <a:buNone/>
            </a:pPr>
            <a:endParaRPr lang="en-US" sz="2133">
              <a:solidFill>
                <a:schemeClr val="tx1">
                  <a:lumMod val="75000"/>
                </a:schemeClr>
              </a:solidFill>
            </a:endParaRPr>
          </a:p>
          <a:p>
            <a:pPr marL="101597" indent="0">
              <a:buNone/>
            </a:pPr>
            <a:r>
              <a:rPr lang="en-US" sz="2133">
                <a:solidFill>
                  <a:schemeClr val="tx1">
                    <a:lumMod val="75000"/>
                  </a:schemeClr>
                </a:solidFill>
              </a:rPr>
              <a:t>Sales tax revenue provides </a:t>
            </a:r>
            <a:r>
              <a:rPr lang="en-US" sz="2133" b="1">
                <a:solidFill>
                  <a:schemeClr val="tx1">
                    <a:lumMod val="75000"/>
                  </a:schemeClr>
                </a:solidFill>
              </a:rPr>
              <a:t>essential</a:t>
            </a:r>
            <a:r>
              <a:rPr lang="en-US" sz="2133">
                <a:solidFill>
                  <a:schemeClr val="tx1">
                    <a:lumMod val="75000"/>
                  </a:schemeClr>
                </a:solidFill>
              </a:rPr>
              <a:t> </a:t>
            </a:r>
            <a:r>
              <a:rPr lang="en-US" sz="2133" b="1">
                <a:solidFill>
                  <a:schemeClr val="tx1">
                    <a:lumMod val="75000"/>
                  </a:schemeClr>
                </a:solidFill>
              </a:rPr>
              <a:t>local match </a:t>
            </a:r>
            <a:r>
              <a:rPr lang="en-US" sz="2133">
                <a:solidFill>
                  <a:schemeClr val="tx1">
                    <a:lumMod val="75000"/>
                  </a:schemeClr>
                </a:solidFill>
              </a:rPr>
              <a:t>for competitive state/federal grants that are otherwise out of reach.</a:t>
            </a:r>
            <a:br>
              <a:rPr lang="en-US" sz="2133">
                <a:solidFill>
                  <a:schemeClr val="tx1">
                    <a:lumMod val="75000"/>
                  </a:schemeClr>
                </a:solidFill>
              </a:rPr>
            </a:br>
            <a:endParaRPr lang="en-US" sz="2133">
              <a:solidFill>
                <a:schemeClr val="tx1">
                  <a:lumMod val="75000"/>
                </a:schemeClr>
              </a:solidFill>
            </a:endParaRPr>
          </a:p>
          <a:p>
            <a:pPr marL="101597" indent="0">
              <a:buNone/>
            </a:pPr>
            <a:endParaRPr lang="en-US" sz="1467">
              <a:solidFill>
                <a:schemeClr val="tx1">
                  <a:lumMod val="75000"/>
                </a:schemeClr>
              </a:solidFill>
            </a:endParaRPr>
          </a:p>
        </p:txBody>
      </p:sp>
      <p:sp>
        <p:nvSpPr>
          <p:cNvPr id="164" name="Google Shape;164;p21">
            <a:extLst>
              <a:ext uri="{FF2B5EF4-FFF2-40B4-BE49-F238E27FC236}">
                <a16:creationId xmlns:a16="http://schemas.microsoft.com/office/drawing/2014/main" id="{46CB0B58-372C-916B-9B53-98CEC86F9312}"/>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53</a:t>
            </a:fld>
            <a:endParaRPr kern="0">
              <a:solidFill>
                <a:srgbClr val="97ABBC"/>
              </a:solidFill>
            </a:endParaRPr>
          </a:p>
        </p:txBody>
      </p:sp>
      <p:pic>
        <p:nvPicPr>
          <p:cNvPr id="2" name="Content Placeholder 6">
            <a:extLst>
              <a:ext uri="{FF2B5EF4-FFF2-40B4-BE49-F238E27FC236}">
                <a16:creationId xmlns:a16="http://schemas.microsoft.com/office/drawing/2014/main" id="{44C7EF3B-8B54-A494-CAA6-B773557969FA}"/>
              </a:ext>
            </a:extLst>
          </p:cNvPr>
          <p:cNvPicPr>
            <a:picLocks noChangeAspect="1"/>
          </p:cNvPicPr>
          <p:nvPr/>
        </p:nvPicPr>
        <p:blipFill>
          <a:blip r:embed="rId3">
            <a:extLst>
              <a:ext uri="{28A0092B-C50C-407E-A947-70E740481C1C}">
                <a14:useLocalDpi xmlns:a14="http://schemas.microsoft.com/office/drawing/2010/main" val="0"/>
              </a:ext>
            </a:extLst>
          </a:blip>
          <a:srcRect l="22546" t="9131" r="18187" b="18101"/>
          <a:stretch>
            <a:fillRect/>
          </a:stretch>
        </p:blipFill>
        <p:spPr>
          <a:xfrm>
            <a:off x="348054" y="283440"/>
            <a:ext cx="5044156" cy="5141843"/>
          </a:xfrm>
          <a:prstGeom prst="rect">
            <a:avLst/>
          </a:prstGeom>
        </p:spPr>
      </p:pic>
      <p:pic>
        <p:nvPicPr>
          <p:cNvPr id="3" name="Content Placeholder 6">
            <a:extLst>
              <a:ext uri="{FF2B5EF4-FFF2-40B4-BE49-F238E27FC236}">
                <a16:creationId xmlns:a16="http://schemas.microsoft.com/office/drawing/2014/main" id="{63E1D8FF-7149-6DB0-AC4C-55995A6FD8F4}"/>
              </a:ext>
            </a:extLst>
          </p:cNvPr>
          <p:cNvPicPr>
            <a:picLocks noChangeAspect="1"/>
          </p:cNvPicPr>
          <p:nvPr/>
        </p:nvPicPr>
        <p:blipFill>
          <a:blip r:embed="rId3">
            <a:extLst>
              <a:ext uri="{28A0092B-C50C-407E-A947-70E740481C1C}">
                <a14:useLocalDpi xmlns:a14="http://schemas.microsoft.com/office/drawing/2010/main" val="0"/>
              </a:ext>
            </a:extLst>
          </a:blip>
          <a:srcRect t="85732" r="59768" b="5502"/>
          <a:stretch>
            <a:fillRect/>
          </a:stretch>
        </p:blipFill>
        <p:spPr>
          <a:xfrm>
            <a:off x="547226" y="5587232"/>
            <a:ext cx="4319305" cy="781363"/>
          </a:xfrm>
          <a:prstGeom prst="rect">
            <a:avLst/>
          </a:prstGeom>
        </p:spPr>
      </p:pic>
    </p:spTree>
    <p:extLst>
      <p:ext uri="{BB962C8B-B14F-4D97-AF65-F5344CB8AC3E}">
        <p14:creationId xmlns:p14="http://schemas.microsoft.com/office/powerpoint/2010/main" val="4143458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F50F-A42A-F8F3-F7C5-CA60FFCFFD9B}"/>
              </a:ext>
            </a:extLst>
          </p:cNvPr>
          <p:cNvSpPr>
            <a:spLocks noGrp="1"/>
          </p:cNvSpPr>
          <p:nvPr>
            <p:ph type="title"/>
          </p:nvPr>
        </p:nvSpPr>
        <p:spPr>
          <a:xfrm>
            <a:off x="731872" y="177423"/>
            <a:ext cx="11460129" cy="1143200"/>
          </a:xfrm>
        </p:spPr>
        <p:txBody>
          <a:bodyPr/>
          <a:lstStyle/>
          <a:p>
            <a:r>
              <a:rPr lang="en-US" sz="2667"/>
              <a:t>Impact of Sales Taxes on Winning Discretionary Grants</a:t>
            </a:r>
          </a:p>
        </p:txBody>
      </p:sp>
      <p:sp>
        <p:nvSpPr>
          <p:cNvPr id="3" name="Slide Number Placeholder 2">
            <a:extLst>
              <a:ext uri="{FF2B5EF4-FFF2-40B4-BE49-F238E27FC236}">
                <a16:creationId xmlns:a16="http://schemas.microsoft.com/office/drawing/2014/main" id="{6D046069-9D96-456B-769E-84B44990CCE2}"/>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54</a:t>
            </a:fld>
            <a:endParaRPr lang="en" kern="0">
              <a:solidFill>
                <a:srgbClr val="97ABBC"/>
              </a:solidFill>
            </a:endParaRPr>
          </a:p>
        </p:txBody>
      </p:sp>
      <p:grpSp>
        <p:nvGrpSpPr>
          <p:cNvPr id="4" name="Group 3">
            <a:extLst>
              <a:ext uri="{FF2B5EF4-FFF2-40B4-BE49-F238E27FC236}">
                <a16:creationId xmlns:a16="http://schemas.microsoft.com/office/drawing/2014/main" id="{EF20A0DA-F792-998A-A194-312CA1112B2A}"/>
              </a:ext>
            </a:extLst>
          </p:cNvPr>
          <p:cNvGrpSpPr/>
          <p:nvPr/>
        </p:nvGrpSpPr>
        <p:grpSpPr>
          <a:xfrm>
            <a:off x="4232374" y="1651804"/>
            <a:ext cx="7806660" cy="4610773"/>
            <a:chOff x="1324348" y="1348198"/>
            <a:chExt cx="6272009" cy="3662235"/>
          </a:xfrm>
        </p:grpSpPr>
        <p:pic>
          <p:nvPicPr>
            <p:cNvPr id="6" name="Picture 5">
              <a:extLst>
                <a:ext uri="{FF2B5EF4-FFF2-40B4-BE49-F238E27FC236}">
                  <a16:creationId xmlns:a16="http://schemas.microsoft.com/office/drawing/2014/main" id="{DFDD1D9E-F95F-B1F1-2529-13CDB004C4D4}"/>
                </a:ext>
              </a:extLst>
            </p:cNvPr>
            <p:cNvPicPr>
              <a:picLocks noChangeAspect="1"/>
            </p:cNvPicPr>
            <p:nvPr/>
          </p:nvPicPr>
          <p:blipFill>
            <a:blip r:embed="rId3"/>
            <a:srcRect l="6557" t="3559" r="3170"/>
            <a:stretch>
              <a:fillRect/>
            </a:stretch>
          </p:blipFill>
          <p:spPr>
            <a:xfrm>
              <a:off x="1324348" y="1348198"/>
              <a:ext cx="6272009" cy="3662235"/>
            </a:xfrm>
            <a:prstGeom prst="rect">
              <a:avLst/>
            </a:prstGeom>
          </p:spPr>
        </p:pic>
        <p:sp>
          <p:nvSpPr>
            <p:cNvPr id="7" name="TextBox 6">
              <a:extLst>
                <a:ext uri="{FF2B5EF4-FFF2-40B4-BE49-F238E27FC236}">
                  <a16:creationId xmlns:a16="http://schemas.microsoft.com/office/drawing/2014/main" id="{988091B5-0959-2CB0-6B36-FDD78DDA560E}"/>
                </a:ext>
              </a:extLst>
            </p:cNvPr>
            <p:cNvSpPr txBox="1"/>
            <p:nvPr/>
          </p:nvSpPr>
          <p:spPr>
            <a:xfrm>
              <a:off x="1495647" y="1429826"/>
              <a:ext cx="3350804" cy="757979"/>
            </a:xfrm>
            <a:prstGeom prst="rect">
              <a:avLst/>
            </a:prstGeom>
            <a:solidFill>
              <a:schemeClr val="bg1"/>
            </a:solidFill>
          </p:spPr>
          <p:txBody>
            <a:bodyPr wrap="square" rtlCol="0">
              <a:spAutoFit/>
            </a:bodyPr>
            <a:lstStyle/>
            <a:p>
              <a:pPr algn="ctr" defTabSz="1219170">
                <a:buClr>
                  <a:srgbClr val="000000"/>
                </a:buClr>
              </a:pPr>
              <a:r>
                <a:rPr lang="en-US" sz="1867" b="1" kern="0">
                  <a:solidFill>
                    <a:srgbClr val="677480"/>
                  </a:solidFill>
                  <a:latin typeface="Arial"/>
                  <a:cs typeface="Arial"/>
                  <a:sym typeface="Arial"/>
                </a:rPr>
                <a:t>Central Coast Example: </a:t>
              </a:r>
              <a:br>
                <a:rPr lang="en-US" sz="1867" b="1" kern="0">
                  <a:solidFill>
                    <a:srgbClr val="677480"/>
                  </a:solidFill>
                  <a:latin typeface="Arial"/>
                  <a:cs typeface="Arial"/>
                  <a:sym typeface="Arial"/>
                </a:rPr>
              </a:br>
              <a:r>
                <a:rPr lang="en-US" sz="1867" b="1" kern="0">
                  <a:solidFill>
                    <a:srgbClr val="677480"/>
                  </a:solidFill>
                  <a:latin typeface="Arial"/>
                  <a:cs typeface="Arial"/>
                  <a:sym typeface="Arial"/>
                </a:rPr>
                <a:t>Sales Tax Collected and Grants Won (2016-2025)</a:t>
              </a:r>
            </a:p>
          </p:txBody>
        </p:sp>
      </p:grpSp>
      <p:sp>
        <p:nvSpPr>
          <p:cNvPr id="5" name="TextBox 4">
            <a:extLst>
              <a:ext uri="{FF2B5EF4-FFF2-40B4-BE49-F238E27FC236}">
                <a16:creationId xmlns:a16="http://schemas.microsoft.com/office/drawing/2014/main" id="{7D86F852-14B7-0EE2-94BF-CF77FD6AFE9C}"/>
              </a:ext>
            </a:extLst>
          </p:cNvPr>
          <p:cNvSpPr txBox="1"/>
          <p:nvPr/>
        </p:nvSpPr>
        <p:spPr>
          <a:xfrm>
            <a:off x="232082" y="1785208"/>
            <a:ext cx="3421053" cy="3570978"/>
          </a:xfrm>
          <a:prstGeom prst="rect">
            <a:avLst/>
          </a:prstGeom>
          <a:noFill/>
        </p:spPr>
        <p:txBody>
          <a:bodyPr wrap="square" lIns="121920" tIns="60960" rIns="121920" bIns="60960" rtlCol="0" anchor="t">
            <a:spAutoFit/>
          </a:bodyPr>
          <a:lstStyle/>
          <a:p>
            <a:pPr defTabSz="1219170">
              <a:buClr>
                <a:srgbClr val="000000"/>
              </a:buClr>
            </a:pPr>
            <a:r>
              <a:rPr lang="en-US" sz="1867" kern="0">
                <a:solidFill>
                  <a:srgbClr val="677480">
                    <a:lumMod val="75000"/>
                  </a:srgbClr>
                </a:solidFill>
                <a:latin typeface="Arial"/>
                <a:cs typeface="Arial"/>
                <a:sym typeface="Arial"/>
              </a:rPr>
              <a:t>Most state and federal grant programs include local match criteria. Local sales taxes provide the primary source of local match in California.</a:t>
            </a:r>
          </a:p>
          <a:p>
            <a:pPr defTabSz="1219170">
              <a:buClr>
                <a:srgbClr val="000000"/>
              </a:buClr>
            </a:pPr>
            <a:endParaRPr lang="en-US" sz="1867" kern="0">
              <a:solidFill>
                <a:srgbClr val="677480">
                  <a:lumMod val="75000"/>
                </a:srgbClr>
              </a:solidFill>
              <a:latin typeface="Arial"/>
              <a:cs typeface="Arial"/>
              <a:sym typeface="Arial"/>
            </a:endParaRPr>
          </a:p>
          <a:p>
            <a:pPr defTabSz="1219170">
              <a:buClr>
                <a:srgbClr val="000000"/>
              </a:buClr>
            </a:pPr>
            <a:r>
              <a:rPr lang="en-US" sz="1867" kern="0">
                <a:solidFill>
                  <a:srgbClr val="677480">
                    <a:lumMod val="75000"/>
                  </a:srgbClr>
                </a:solidFill>
                <a:latin typeface="Arial"/>
                <a:cs typeface="Arial"/>
                <a:sym typeface="Arial"/>
              </a:rPr>
              <a:t>Evidence from across California suggests that </a:t>
            </a:r>
            <a:br>
              <a:rPr lang="en-US" sz="1867" kern="0">
                <a:solidFill>
                  <a:srgbClr val="677480">
                    <a:lumMod val="75000"/>
                  </a:srgbClr>
                </a:solidFill>
                <a:latin typeface="Arial"/>
                <a:cs typeface="Arial"/>
                <a:sym typeface="Arial"/>
              </a:rPr>
            </a:br>
            <a:r>
              <a:rPr lang="en-US" sz="1867" kern="0">
                <a:solidFill>
                  <a:srgbClr val="677480">
                    <a:lumMod val="75000"/>
                  </a:srgbClr>
                </a:solidFill>
                <a:latin typeface="Arial"/>
                <a:cs typeface="Arial"/>
                <a:sym typeface="Arial"/>
              </a:rPr>
              <a:t>for every $1 of transportation sales tax collected, an additional $1-2 dollars are awarded as grants.</a:t>
            </a:r>
          </a:p>
        </p:txBody>
      </p:sp>
    </p:spTree>
    <p:extLst>
      <p:ext uri="{BB962C8B-B14F-4D97-AF65-F5344CB8AC3E}">
        <p14:creationId xmlns:p14="http://schemas.microsoft.com/office/powerpoint/2010/main" val="927384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90CF80B-1729-CA39-7437-336D3FAEDF2F}"/>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5794C10B-9166-076B-957A-54FF565578AF}"/>
              </a:ext>
            </a:extLst>
          </p:cNvPr>
          <p:cNvSpPr txBox="1">
            <a:spLocks noGrp="1"/>
          </p:cNvSpPr>
          <p:nvPr>
            <p:ph type="title"/>
          </p:nvPr>
        </p:nvSpPr>
        <p:spPr>
          <a:prstGeom prst="rect">
            <a:avLst/>
          </a:prstGeom>
        </p:spPr>
        <p:txBody>
          <a:bodyPr spcFirstLastPara="1" wrap="square" lIns="121900" tIns="121900" rIns="121900" bIns="121900" anchor="b" anchorCtr="0">
            <a:noAutofit/>
          </a:bodyPr>
          <a:lstStyle/>
          <a:p>
            <a:r>
              <a:rPr lang="en"/>
              <a:t>Transportation Sales Tax 101</a:t>
            </a:r>
            <a:endParaRPr/>
          </a:p>
        </p:txBody>
      </p:sp>
      <p:sp>
        <p:nvSpPr>
          <p:cNvPr id="125" name="Google Shape;125;p17">
            <a:extLst>
              <a:ext uri="{FF2B5EF4-FFF2-40B4-BE49-F238E27FC236}">
                <a16:creationId xmlns:a16="http://schemas.microsoft.com/office/drawing/2014/main" id="{3298F705-EA41-7B84-D519-87AE8F659163}"/>
              </a:ext>
            </a:extLst>
          </p:cNvPr>
          <p:cNvSpPr txBox="1">
            <a:spLocks noGrp="1"/>
          </p:cNvSpPr>
          <p:nvPr>
            <p:ph type="body" idx="4294967295"/>
          </p:nvPr>
        </p:nvSpPr>
        <p:spPr>
          <a:xfrm>
            <a:off x="1191600" y="1621050"/>
            <a:ext cx="8616800" cy="4946801"/>
          </a:xfrm>
          <a:prstGeom prst="rect">
            <a:avLst/>
          </a:prstGeom>
        </p:spPr>
        <p:txBody>
          <a:bodyPr spcFirstLastPara="1" wrap="square" lIns="121900" tIns="121900" rIns="121900" bIns="121900" anchor="t" anchorCtr="0">
            <a:noAutofit/>
          </a:bodyPr>
          <a:lstStyle/>
          <a:p>
            <a:pPr marL="0" indent="0">
              <a:buNone/>
            </a:pPr>
            <a:r>
              <a:rPr lang="en-US" sz="1733">
                <a:solidFill>
                  <a:schemeClr val="tx1">
                    <a:lumMod val="75000"/>
                  </a:schemeClr>
                </a:solidFill>
              </a:rPr>
              <a:t>There are two types of local sales taxes, general and special. Any sales tax administered by YoloTD is a </a:t>
            </a:r>
            <a:r>
              <a:rPr lang="en-US" sz="1733" b="1">
                <a:solidFill>
                  <a:schemeClr val="tx1">
                    <a:lumMod val="75000"/>
                  </a:schemeClr>
                </a:solidFill>
              </a:rPr>
              <a:t>special tax </a:t>
            </a:r>
            <a:r>
              <a:rPr lang="en-US" sz="1733">
                <a:solidFill>
                  <a:schemeClr val="tx1">
                    <a:lumMod val="75000"/>
                  </a:schemeClr>
                </a:solidFill>
              </a:rPr>
              <a:t>by default. </a:t>
            </a:r>
          </a:p>
          <a:p>
            <a:pPr marL="0" indent="0">
              <a:buNone/>
            </a:pPr>
            <a:r>
              <a:rPr lang="en-US" sz="1733">
                <a:solidFill>
                  <a:schemeClr val="tx1">
                    <a:lumMod val="75000"/>
                  </a:schemeClr>
                </a:solidFill>
              </a:rPr>
              <a:t>In most cases, the county’s Transportation Authority approves an ordinance placing a tax measure on the ballot for a subsequent special election that year. </a:t>
            </a:r>
          </a:p>
          <a:p>
            <a:pPr marL="0" indent="0">
              <a:buNone/>
            </a:pPr>
            <a:r>
              <a:rPr lang="en-US" sz="1733">
                <a:solidFill>
                  <a:schemeClr val="tx1">
                    <a:lumMod val="75000"/>
                  </a:schemeClr>
                </a:solidFill>
              </a:rPr>
              <a:t>Once placed on the ballot, a local sales tax increase </a:t>
            </a:r>
            <a:r>
              <a:rPr lang="en-US" sz="1733" b="1">
                <a:solidFill>
                  <a:schemeClr val="tx1">
                    <a:lumMod val="75000"/>
                  </a:schemeClr>
                </a:solidFill>
              </a:rPr>
              <a:t>must be passed by voters </a:t>
            </a:r>
            <a:r>
              <a:rPr lang="en-US" sz="1733">
                <a:solidFill>
                  <a:schemeClr val="tx1">
                    <a:lumMod val="75000"/>
                  </a:schemeClr>
                </a:solidFill>
              </a:rPr>
              <a:t>to take effect. Special taxes must receive a 2/3 majority of votes to pass if introduced through a board-approved ordinance.*</a:t>
            </a:r>
          </a:p>
          <a:p>
            <a:pPr marL="0" indent="0">
              <a:buNone/>
            </a:pPr>
            <a:r>
              <a:rPr lang="en-US" sz="1733">
                <a:solidFill>
                  <a:schemeClr val="tx1">
                    <a:lumMod val="75000"/>
                  </a:schemeClr>
                </a:solidFill>
              </a:rPr>
              <a:t>Revenue is allocated based on an expenditure plan included in the associated ordinance. </a:t>
            </a:r>
          </a:p>
          <a:p>
            <a:pPr marL="0" indent="0">
              <a:buNone/>
            </a:pPr>
            <a:r>
              <a:rPr lang="en-US" sz="1733">
                <a:solidFill>
                  <a:schemeClr val="tx1">
                    <a:lumMod val="75000"/>
                  </a:schemeClr>
                </a:solidFill>
              </a:rPr>
              <a:t>Local transportation sales taxes usually include a </a:t>
            </a:r>
            <a:r>
              <a:rPr lang="en-US" sz="1733" b="1">
                <a:solidFill>
                  <a:schemeClr val="tx1">
                    <a:lumMod val="75000"/>
                  </a:schemeClr>
                </a:solidFill>
              </a:rPr>
              <a:t>Citizens Oversight Commission </a:t>
            </a:r>
            <a:r>
              <a:rPr lang="en-US" sz="1733">
                <a:solidFill>
                  <a:schemeClr val="tx1">
                    <a:lumMod val="75000"/>
                  </a:schemeClr>
                </a:solidFill>
              </a:rPr>
              <a:t>to ensure transparent and appropriate use of funds. </a:t>
            </a:r>
          </a:p>
          <a:p>
            <a:pPr marL="0" indent="0">
              <a:buNone/>
            </a:pPr>
            <a:endParaRPr lang="en-US" sz="933" i="1">
              <a:solidFill>
                <a:schemeClr val="tx1">
                  <a:lumMod val="75000"/>
                </a:schemeClr>
              </a:solidFill>
            </a:endParaRPr>
          </a:p>
          <a:p>
            <a:pPr marL="0" indent="0">
              <a:buNone/>
            </a:pPr>
            <a:r>
              <a:rPr lang="en-US" sz="1733">
                <a:solidFill>
                  <a:schemeClr val="tx1">
                    <a:lumMod val="75000"/>
                  </a:schemeClr>
                </a:solidFill>
              </a:rPr>
              <a:t>*</a:t>
            </a:r>
            <a:r>
              <a:rPr lang="en-US" sz="1733" i="1">
                <a:solidFill>
                  <a:schemeClr val="tx1">
                    <a:lumMod val="75000"/>
                  </a:schemeClr>
                </a:solidFill>
              </a:rPr>
              <a:t>Note: If placed on the ballot via citizen's initiative, 50% majority is required. More on this later. </a:t>
            </a:r>
          </a:p>
        </p:txBody>
      </p:sp>
      <p:sp>
        <p:nvSpPr>
          <p:cNvPr id="126" name="Google Shape;126;p17">
            <a:extLst>
              <a:ext uri="{FF2B5EF4-FFF2-40B4-BE49-F238E27FC236}">
                <a16:creationId xmlns:a16="http://schemas.microsoft.com/office/drawing/2014/main" id="{BFA5AC65-2005-E127-4974-42A408B66027}"/>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55</a:t>
            </a:fld>
            <a:endParaRPr kern="0">
              <a:solidFill>
                <a:srgbClr val="97ABBC"/>
              </a:solidFill>
            </a:endParaRPr>
          </a:p>
        </p:txBody>
      </p:sp>
    </p:spTree>
    <p:extLst>
      <p:ext uri="{BB962C8B-B14F-4D97-AF65-F5344CB8AC3E}">
        <p14:creationId xmlns:p14="http://schemas.microsoft.com/office/powerpoint/2010/main" val="3034558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625503" y="731521"/>
            <a:ext cx="4908605" cy="1113183"/>
          </a:xfrm>
          <a:prstGeom prst="rect">
            <a:avLst/>
          </a:prstGeom>
        </p:spPr>
        <p:txBody>
          <a:bodyPr spcFirstLastPara="1" wrap="square" lIns="121900" tIns="121900" rIns="121900" bIns="121900" anchor="b" anchorCtr="0">
            <a:noAutofit/>
          </a:bodyPr>
          <a:lstStyle/>
          <a:p>
            <a:r>
              <a:rPr lang="en"/>
              <a:t>How are funds typically allocated?</a:t>
            </a:r>
            <a:endParaRPr/>
          </a:p>
        </p:txBody>
      </p:sp>
      <p:sp>
        <p:nvSpPr>
          <p:cNvPr id="162" name="Google Shape;162;p21"/>
          <p:cNvSpPr txBox="1">
            <a:spLocks noGrp="1"/>
          </p:cNvSpPr>
          <p:nvPr>
            <p:ph type="body" idx="4294967295"/>
          </p:nvPr>
        </p:nvSpPr>
        <p:spPr>
          <a:xfrm>
            <a:off x="625503" y="1759890"/>
            <a:ext cx="5311471" cy="2787911"/>
          </a:xfrm>
          <a:prstGeom prst="rect">
            <a:avLst/>
          </a:prstGeom>
        </p:spPr>
        <p:txBody>
          <a:bodyPr spcFirstLastPara="1" wrap="square" lIns="121900" tIns="121900" rIns="121900" bIns="121900" anchor="t" anchorCtr="0">
            <a:noAutofit/>
          </a:bodyPr>
          <a:lstStyle/>
          <a:p>
            <a:pPr marL="0" indent="0">
              <a:buNone/>
            </a:pPr>
            <a:r>
              <a:rPr lang="en-US" sz="1867">
                <a:solidFill>
                  <a:schemeClr val="tx1">
                    <a:lumMod val="75000"/>
                  </a:schemeClr>
                </a:solidFill>
              </a:rPr>
              <a:t>The major categories included in existing local transportation sales tax measures in California: </a:t>
            </a:r>
            <a:endParaRPr lang="en-US" sz="2133">
              <a:solidFill>
                <a:schemeClr val="tx1">
                  <a:lumMod val="75000"/>
                </a:schemeClr>
              </a:solidFill>
            </a:endParaRPr>
          </a:p>
          <a:p>
            <a:pPr marL="228594" indent="-228594">
              <a:buFont typeface="Wingdings" panose="05000000000000000000" pitchFamily="2" charset="2"/>
              <a:buChar char="§"/>
            </a:pPr>
            <a:r>
              <a:rPr lang="en-US" sz="1600">
                <a:solidFill>
                  <a:schemeClr val="tx1">
                    <a:lumMod val="75000"/>
                  </a:schemeClr>
                </a:solidFill>
              </a:rPr>
              <a:t>Local streets and roads </a:t>
            </a:r>
          </a:p>
          <a:p>
            <a:pPr marL="228594" indent="-228594">
              <a:buFont typeface="Wingdings" panose="05000000000000000000" pitchFamily="2" charset="2"/>
              <a:buChar char="§"/>
            </a:pPr>
            <a:r>
              <a:rPr lang="en-US" sz="1600">
                <a:solidFill>
                  <a:schemeClr val="tx1">
                    <a:lumMod val="75000"/>
                  </a:schemeClr>
                </a:solidFill>
              </a:rPr>
              <a:t>Large capital projects</a:t>
            </a:r>
          </a:p>
          <a:p>
            <a:pPr marL="228594" indent="-228594">
              <a:buFont typeface="Wingdings" panose="05000000000000000000" pitchFamily="2" charset="2"/>
              <a:buChar char="§"/>
            </a:pPr>
            <a:r>
              <a:rPr lang="en-US" sz="1600">
                <a:solidFill>
                  <a:schemeClr val="tx1">
                    <a:lumMod val="75000"/>
                  </a:schemeClr>
                </a:solidFill>
              </a:rPr>
              <a:t>Transit operations </a:t>
            </a:r>
          </a:p>
          <a:p>
            <a:pPr marL="0" indent="0">
              <a:buNone/>
            </a:pPr>
            <a:r>
              <a:rPr lang="en-US" sz="1867">
                <a:solidFill>
                  <a:schemeClr val="tx1">
                    <a:lumMod val="75000"/>
                  </a:schemeClr>
                </a:solidFill>
              </a:rPr>
              <a:t>Active transportation can also be included as its own category or integrated into local streets and capital projects. </a:t>
            </a:r>
          </a:p>
          <a:p>
            <a:pPr marL="0" indent="0">
              <a:buNone/>
            </a:pPr>
            <a:r>
              <a:rPr lang="en-US" sz="1867">
                <a:solidFill>
                  <a:schemeClr val="tx1">
                    <a:lumMod val="75000"/>
                  </a:schemeClr>
                </a:solidFill>
              </a:rPr>
              <a:t>Transportation Authorities have flexibility to </a:t>
            </a:r>
            <a:r>
              <a:rPr lang="en-US" sz="1867" b="1">
                <a:solidFill>
                  <a:schemeClr val="tx1">
                    <a:lumMod val="75000"/>
                  </a:schemeClr>
                </a:solidFill>
              </a:rPr>
              <a:t>design their expenditure plans </a:t>
            </a:r>
            <a:r>
              <a:rPr lang="en-US" sz="1867">
                <a:solidFill>
                  <a:schemeClr val="tx1">
                    <a:lumMod val="75000"/>
                  </a:schemeClr>
                </a:solidFill>
              </a:rPr>
              <a:t>based on a combination of local priorities, funding needs, and political feasibility. </a:t>
            </a:r>
          </a:p>
        </p:txBody>
      </p:sp>
      <p:sp>
        <p:nvSpPr>
          <p:cNvPr id="164" name="Google Shape;164;p21"/>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56</a:t>
            </a:fld>
            <a:endParaRPr kern="0">
              <a:solidFill>
                <a:srgbClr val="97ABBC"/>
              </a:solidFill>
            </a:endParaRPr>
          </a:p>
        </p:txBody>
      </p:sp>
      <p:graphicFrame>
        <p:nvGraphicFramePr>
          <p:cNvPr id="4" name="Chart 3">
            <a:extLst>
              <a:ext uri="{FF2B5EF4-FFF2-40B4-BE49-F238E27FC236}">
                <a16:creationId xmlns:a16="http://schemas.microsoft.com/office/drawing/2014/main" id="{7ED22D8E-F28B-716F-5774-4A6A903E199F}"/>
              </a:ext>
            </a:extLst>
          </p:cNvPr>
          <p:cNvGraphicFramePr/>
          <p:nvPr/>
        </p:nvGraphicFramePr>
        <p:xfrm>
          <a:off x="5035827" y="646708"/>
          <a:ext cx="7771075" cy="586276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914400" y="3307742"/>
            <a:ext cx="10363200" cy="1632668"/>
          </a:xfrm>
          <a:prstGeom prst="rect">
            <a:avLst/>
          </a:prstGeom>
        </p:spPr>
        <p:txBody>
          <a:bodyPr spcFirstLastPara="1" wrap="square" lIns="121900" tIns="121900" rIns="121900" bIns="121900" anchor="b" anchorCtr="0">
            <a:noAutofit/>
          </a:bodyPr>
          <a:lstStyle/>
          <a:p>
            <a:endParaRPr sz="9600">
              <a:solidFill>
                <a:schemeClr val="accent2"/>
              </a:solidFill>
            </a:endParaRPr>
          </a:p>
          <a:p>
            <a:r>
              <a:rPr lang="en" sz="5867" b="1"/>
              <a:t>YOLO COUNTY SALES TAX CONSIDERATIONS</a:t>
            </a:r>
            <a:endParaRPr sz="5867" b="1"/>
          </a:p>
        </p:txBody>
      </p:sp>
      <p:sp>
        <p:nvSpPr>
          <p:cNvPr id="113" name="Google Shape;113;p15"/>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57</a:t>
            </a:fld>
            <a:endParaRPr kern="0">
              <a:solidFill>
                <a:srgbClr val="97ABBC"/>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B0A4FABD-EEDA-6F19-457D-6A5E1A468DB4}"/>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77E7FA3C-2CA9-42EC-928C-29A299AC8F8F}"/>
              </a:ext>
            </a:extLst>
          </p:cNvPr>
          <p:cNvSpPr txBox="1">
            <a:spLocks noGrp="1"/>
          </p:cNvSpPr>
          <p:nvPr>
            <p:ph type="title"/>
          </p:nvPr>
        </p:nvSpPr>
        <p:spPr>
          <a:xfrm>
            <a:off x="1191599" y="290149"/>
            <a:ext cx="9611572" cy="960856"/>
          </a:xfrm>
          <a:prstGeom prst="rect">
            <a:avLst/>
          </a:prstGeom>
        </p:spPr>
        <p:txBody>
          <a:bodyPr spcFirstLastPara="1" wrap="square" lIns="121900" tIns="121900" rIns="121900" bIns="121900" anchor="b" anchorCtr="0">
            <a:noAutofit/>
          </a:bodyPr>
          <a:lstStyle/>
          <a:p>
            <a:r>
              <a:rPr lang="en"/>
              <a:t>What could a measure fund in Yolo County?</a:t>
            </a:r>
            <a:endParaRPr/>
          </a:p>
        </p:txBody>
      </p:sp>
      <p:sp>
        <p:nvSpPr>
          <p:cNvPr id="125" name="Google Shape;125;p17">
            <a:extLst>
              <a:ext uri="{FF2B5EF4-FFF2-40B4-BE49-F238E27FC236}">
                <a16:creationId xmlns:a16="http://schemas.microsoft.com/office/drawing/2014/main" id="{4EBE9E1F-99FA-C0F6-5728-A63199B0477A}"/>
              </a:ext>
            </a:extLst>
          </p:cNvPr>
          <p:cNvSpPr txBox="1">
            <a:spLocks noGrp="1"/>
          </p:cNvSpPr>
          <p:nvPr>
            <p:ph type="body" idx="4294967295"/>
          </p:nvPr>
        </p:nvSpPr>
        <p:spPr>
          <a:xfrm>
            <a:off x="1191600" y="1251007"/>
            <a:ext cx="9113291" cy="5316845"/>
          </a:xfrm>
          <a:prstGeom prst="rect">
            <a:avLst/>
          </a:prstGeom>
        </p:spPr>
        <p:txBody>
          <a:bodyPr spcFirstLastPara="1" wrap="square" lIns="121900" tIns="121900" rIns="121900" bIns="121900" anchor="t" anchorCtr="0">
            <a:noAutofit/>
          </a:bodyPr>
          <a:lstStyle/>
          <a:p>
            <a:pPr marL="0" indent="0">
              <a:buNone/>
            </a:pPr>
            <a:r>
              <a:rPr lang="en-US" sz="2133" b="1">
                <a:solidFill>
                  <a:srgbClr val="94C53D"/>
                </a:solidFill>
              </a:rPr>
              <a:t>Local streets and roads</a:t>
            </a:r>
          </a:p>
          <a:p>
            <a:pPr marL="0" indent="0">
              <a:buNone/>
            </a:pPr>
            <a:r>
              <a:rPr lang="en-US" sz="1733">
                <a:solidFill>
                  <a:schemeClr val="tx1">
                    <a:lumMod val="75000"/>
                  </a:schemeClr>
                </a:solidFill>
              </a:rPr>
              <a:t>Most existing transportation sales taxes return a portion of revenue to each jurisdiction for local streets and roads based on the share of revenue generated, population, road mileage, or some combination of the three. </a:t>
            </a:r>
          </a:p>
          <a:p>
            <a:pPr marL="0" indent="0">
              <a:buNone/>
            </a:pPr>
            <a:br>
              <a:rPr lang="en-US" sz="1400">
                <a:solidFill>
                  <a:schemeClr val="tx1">
                    <a:lumMod val="75000"/>
                  </a:schemeClr>
                </a:solidFill>
              </a:rPr>
            </a:br>
            <a:r>
              <a:rPr lang="en-US" sz="2133" b="1">
                <a:solidFill>
                  <a:srgbClr val="94C53D"/>
                </a:solidFill>
              </a:rPr>
              <a:t>Capital projects</a:t>
            </a:r>
          </a:p>
          <a:p>
            <a:pPr marL="0" indent="0">
              <a:buNone/>
            </a:pPr>
            <a:r>
              <a:rPr lang="en-US" sz="1733">
                <a:solidFill>
                  <a:schemeClr val="tx1">
                    <a:lumMod val="75000"/>
                  </a:schemeClr>
                </a:solidFill>
              </a:rPr>
              <a:t>There is significant flexibility in how capital project funds could be allocated. A Countywide Transportation Improvement Plan could form a foundation by collecting and prioritizing local projects. Other allocation methods could include jurisdictions self-identifying priority projects based on their own plans, or competitive project selection based on established evaluation criteria. </a:t>
            </a:r>
          </a:p>
          <a:p>
            <a:pPr marL="0" indent="0">
              <a:buNone/>
            </a:pPr>
            <a:br>
              <a:rPr lang="en-US" sz="1400">
                <a:solidFill>
                  <a:schemeClr val="tx1">
                    <a:lumMod val="75000"/>
                  </a:schemeClr>
                </a:solidFill>
              </a:rPr>
            </a:br>
            <a:r>
              <a:rPr lang="en-US" sz="2133" b="1">
                <a:solidFill>
                  <a:srgbClr val="94C53D"/>
                </a:solidFill>
              </a:rPr>
              <a:t>Transit</a:t>
            </a:r>
            <a:r>
              <a:rPr lang="en-US" sz="1733">
                <a:solidFill>
                  <a:schemeClr val="tx1">
                    <a:lumMod val="75000"/>
                  </a:schemeClr>
                </a:solidFill>
              </a:rPr>
              <a:t> </a:t>
            </a:r>
          </a:p>
          <a:p>
            <a:pPr marL="0" indent="0">
              <a:buNone/>
            </a:pPr>
            <a:r>
              <a:rPr lang="en-US" sz="1733">
                <a:solidFill>
                  <a:schemeClr val="tx1">
                    <a:lumMod val="75000"/>
                  </a:schemeClr>
                </a:solidFill>
              </a:rPr>
              <a:t>A portion of generated revenue could go directly to transit operations and/or capital expenses for YoloTD, </a:t>
            </a:r>
            <a:r>
              <a:rPr lang="en-US" sz="1733" b="1">
                <a:solidFill>
                  <a:schemeClr val="tx1">
                    <a:lumMod val="75000"/>
                  </a:schemeClr>
                </a:solidFill>
              </a:rPr>
              <a:t>or it could go to member jurisdictions for local streets and roads while current TDA funding used for that purpose is returned to the district</a:t>
            </a:r>
            <a:r>
              <a:rPr lang="en-US" sz="1733">
                <a:solidFill>
                  <a:schemeClr val="tx1">
                    <a:lumMod val="75000"/>
                  </a:schemeClr>
                </a:solidFill>
              </a:rPr>
              <a:t>. </a:t>
            </a:r>
          </a:p>
        </p:txBody>
      </p:sp>
      <p:sp>
        <p:nvSpPr>
          <p:cNvPr id="126" name="Google Shape;126;p17">
            <a:extLst>
              <a:ext uri="{FF2B5EF4-FFF2-40B4-BE49-F238E27FC236}">
                <a16:creationId xmlns:a16="http://schemas.microsoft.com/office/drawing/2014/main" id="{1BE4122B-8268-7945-616F-4BF822B854E6}"/>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58</a:t>
            </a:fld>
            <a:endParaRPr kern="0">
              <a:solidFill>
                <a:srgbClr val="97ABBC"/>
              </a:solidFill>
            </a:endParaRPr>
          </a:p>
        </p:txBody>
      </p:sp>
    </p:spTree>
    <p:extLst>
      <p:ext uri="{BB962C8B-B14F-4D97-AF65-F5344CB8AC3E}">
        <p14:creationId xmlns:p14="http://schemas.microsoft.com/office/powerpoint/2010/main" val="1178133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1191600" y="477851"/>
            <a:ext cx="10115833" cy="804960"/>
          </a:xfrm>
          <a:prstGeom prst="rect">
            <a:avLst/>
          </a:prstGeom>
        </p:spPr>
        <p:txBody>
          <a:bodyPr spcFirstLastPara="1" wrap="square" lIns="121900" tIns="121900" rIns="121900" bIns="121900" anchor="b" anchorCtr="0">
            <a:noAutofit/>
          </a:bodyPr>
          <a:lstStyle/>
          <a:p>
            <a:r>
              <a:rPr lang="en" sz="2933"/>
              <a:t>How much revenue would be generated annually?</a:t>
            </a:r>
            <a:endParaRPr sz="2933"/>
          </a:p>
        </p:txBody>
      </p:sp>
      <p:sp>
        <p:nvSpPr>
          <p:cNvPr id="200" name="Google Shape;200;p24"/>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59</a:t>
            </a:fld>
            <a:endParaRPr kern="0">
              <a:solidFill>
                <a:srgbClr val="97ABBC"/>
              </a:solidFill>
            </a:endParaRPr>
          </a:p>
        </p:txBody>
      </p:sp>
      <p:graphicFrame>
        <p:nvGraphicFramePr>
          <p:cNvPr id="2" name="Table 1">
            <a:extLst>
              <a:ext uri="{FF2B5EF4-FFF2-40B4-BE49-F238E27FC236}">
                <a16:creationId xmlns:a16="http://schemas.microsoft.com/office/drawing/2014/main" id="{515FDAD4-F4BA-3DC3-ADC5-98D7592F6310}"/>
              </a:ext>
            </a:extLst>
          </p:cNvPr>
          <p:cNvGraphicFramePr>
            <a:graphicFrameLocks noGrp="1"/>
          </p:cNvGraphicFramePr>
          <p:nvPr/>
        </p:nvGraphicFramePr>
        <p:xfrm>
          <a:off x="1191599" y="1366373"/>
          <a:ext cx="9823604" cy="4671036"/>
        </p:xfrm>
        <a:graphic>
          <a:graphicData uri="http://schemas.openxmlformats.org/drawingml/2006/table">
            <a:tbl>
              <a:tblPr firstRow="1" bandRow="1">
                <a:tableStyleId>{21E4AEA4-8DFA-4A89-87EB-49C32662AFE0}</a:tableStyleId>
              </a:tblPr>
              <a:tblGrid>
                <a:gridCol w="1403372">
                  <a:extLst>
                    <a:ext uri="{9D8B030D-6E8A-4147-A177-3AD203B41FA5}">
                      <a16:colId xmlns:a16="http://schemas.microsoft.com/office/drawing/2014/main" val="1734533806"/>
                    </a:ext>
                  </a:extLst>
                </a:gridCol>
                <a:gridCol w="1221656">
                  <a:extLst>
                    <a:ext uri="{9D8B030D-6E8A-4147-A177-3AD203B41FA5}">
                      <a16:colId xmlns:a16="http://schemas.microsoft.com/office/drawing/2014/main" val="3755370132"/>
                    </a:ext>
                  </a:extLst>
                </a:gridCol>
                <a:gridCol w="1585088">
                  <a:extLst>
                    <a:ext uri="{9D8B030D-6E8A-4147-A177-3AD203B41FA5}">
                      <a16:colId xmlns:a16="http://schemas.microsoft.com/office/drawing/2014/main" val="494765689"/>
                    </a:ext>
                  </a:extLst>
                </a:gridCol>
                <a:gridCol w="1403372">
                  <a:extLst>
                    <a:ext uri="{9D8B030D-6E8A-4147-A177-3AD203B41FA5}">
                      <a16:colId xmlns:a16="http://schemas.microsoft.com/office/drawing/2014/main" val="951325950"/>
                    </a:ext>
                  </a:extLst>
                </a:gridCol>
                <a:gridCol w="1403372">
                  <a:extLst>
                    <a:ext uri="{9D8B030D-6E8A-4147-A177-3AD203B41FA5}">
                      <a16:colId xmlns:a16="http://schemas.microsoft.com/office/drawing/2014/main" val="3662393010"/>
                    </a:ext>
                  </a:extLst>
                </a:gridCol>
                <a:gridCol w="1403372">
                  <a:extLst>
                    <a:ext uri="{9D8B030D-6E8A-4147-A177-3AD203B41FA5}">
                      <a16:colId xmlns:a16="http://schemas.microsoft.com/office/drawing/2014/main" val="649706473"/>
                    </a:ext>
                  </a:extLst>
                </a:gridCol>
                <a:gridCol w="1403372">
                  <a:extLst>
                    <a:ext uri="{9D8B030D-6E8A-4147-A177-3AD203B41FA5}">
                      <a16:colId xmlns:a16="http://schemas.microsoft.com/office/drawing/2014/main" val="3852628319"/>
                    </a:ext>
                  </a:extLst>
                </a:gridCol>
              </a:tblGrid>
              <a:tr h="927372">
                <a:tc>
                  <a:txBody>
                    <a:bodyPr/>
                    <a:lstStyle/>
                    <a:p>
                      <a:pPr algn="ctr" fontAlgn="b">
                        <a:buNone/>
                      </a:pP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Jurisdiction</a:t>
                      </a:r>
                    </a:p>
                  </a:txBody>
                  <a:tcPr marL="36576" marR="36576" marT="5740" marB="27552" anchor="ctr"/>
                </a:tc>
                <a:tc>
                  <a:txBody>
                    <a:bodyPr/>
                    <a:lstStyle/>
                    <a:p>
                      <a:pPr algn="ctr" fontAlgn="b">
                        <a:buNone/>
                      </a:pP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Existing Tax Rate</a:t>
                      </a:r>
                    </a:p>
                  </a:txBody>
                  <a:tcPr marL="36576" marR="36576" marT="5740" marB="27552" anchor="ctr"/>
                </a:tc>
                <a:tc>
                  <a:txBody>
                    <a:bodyPr/>
                    <a:lstStyle/>
                    <a:p>
                      <a:pPr algn="ctr" fontAlgn="b">
                        <a:buNone/>
                      </a:pP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Taxable Transactions 2024</a:t>
                      </a:r>
                    </a:p>
                  </a:txBody>
                  <a:tcPr marL="36576" marR="36576" marT="5740" marB="27552" anchor="ctr"/>
                </a:tc>
                <a:tc>
                  <a:txBody>
                    <a:bodyPr/>
                    <a:lstStyle/>
                    <a:p>
                      <a:pPr algn="ctr" fontAlgn="b">
                        <a:buNone/>
                      </a:pP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Estimated Tax Revenue  2024</a:t>
                      </a:r>
                    </a:p>
                  </a:txBody>
                  <a:tcPr marL="36576" marR="36576" marT="5740" marB="27552" anchor="ctr"/>
                </a:tc>
                <a:tc>
                  <a:txBody>
                    <a:bodyPr/>
                    <a:lstStyle/>
                    <a:p>
                      <a:pPr algn="ctr" fontAlgn="b">
                        <a:buNone/>
                      </a:pPr>
                      <a:r>
                        <a:rPr lang="en-US" sz="1500" b="1" i="0" u="none" strike="noStrike" err="1">
                          <a:solidFill>
                            <a:srgbClr val="FFFFFF"/>
                          </a:solidFill>
                          <a:effectLst/>
                          <a:latin typeface="Lato" panose="020F0502020204030203" pitchFamily="34" charset="0"/>
                          <a:ea typeface="Lato" panose="020F0502020204030203" pitchFamily="34" charset="0"/>
                          <a:cs typeface="Lato" panose="020F0502020204030203" pitchFamily="34" charset="0"/>
                        </a:rPr>
                        <a:t>Add’l</a:t>
                      </a: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 Annual Revenue from Quarter Cent Increase</a:t>
                      </a:r>
                    </a:p>
                  </a:txBody>
                  <a:tcPr marL="36576" marR="36576" marT="5740" marB="27552" anchor="ctr"/>
                </a:tc>
                <a:tc>
                  <a:txBody>
                    <a:bodyPr/>
                    <a:lstStyle/>
                    <a:p>
                      <a:pPr algn="ctr" fontAlgn="b">
                        <a:buNone/>
                      </a:pPr>
                      <a:r>
                        <a:rPr lang="en-US" sz="1500" b="1" i="0" u="none" strike="noStrike" err="1">
                          <a:solidFill>
                            <a:srgbClr val="FFFFFF"/>
                          </a:solidFill>
                          <a:effectLst/>
                          <a:latin typeface="Lato" panose="020F0502020204030203" pitchFamily="34" charset="0"/>
                          <a:ea typeface="Lato" panose="020F0502020204030203" pitchFamily="34" charset="0"/>
                          <a:cs typeface="Lato" panose="020F0502020204030203" pitchFamily="34" charset="0"/>
                        </a:rPr>
                        <a:t>Add’l</a:t>
                      </a: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 Annual Revenue from Half Cent Increase</a:t>
                      </a:r>
                    </a:p>
                  </a:txBody>
                  <a:tcPr marL="36576" marR="36576" marT="5740" marB="27552" anchor="ctr"/>
                </a:tc>
                <a:tc>
                  <a:txBody>
                    <a:bodyPr/>
                    <a:lstStyle/>
                    <a:p>
                      <a:pPr algn="ctr" fontAlgn="b">
                        <a:buNone/>
                      </a:pPr>
                      <a:r>
                        <a:rPr lang="en-US" sz="15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Percent of Total Revenue</a:t>
                      </a:r>
                    </a:p>
                  </a:txBody>
                  <a:tcPr marL="36576" marR="36576" marT="5740" marB="27552" anchor="ctr"/>
                </a:tc>
                <a:extLst>
                  <a:ext uri="{0D108BD9-81ED-4DB2-BD59-A6C34878D82A}">
                    <a16:rowId xmlns:a16="http://schemas.microsoft.com/office/drawing/2014/main" val="1597128753"/>
                  </a:ext>
                </a:extLst>
              </a:tr>
              <a:tr h="623944">
                <a:tc>
                  <a:txBody>
                    <a:bodyPr/>
                    <a:lstStyle/>
                    <a:p>
                      <a:pPr algn="l"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Yolo County Unincorporated</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7.25%</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$627,284,353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$45,478,116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$1,568,211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$3,136,422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9%</a:t>
                      </a:r>
                    </a:p>
                  </a:txBody>
                  <a:tcPr marL="36576" marR="36576" marT="5740" marB="27552" anchor="ctr"/>
                </a:tc>
                <a:extLst>
                  <a:ext uri="{0D108BD9-81ED-4DB2-BD59-A6C34878D82A}">
                    <a16:rowId xmlns:a16="http://schemas.microsoft.com/office/drawing/2014/main" val="1150206235"/>
                  </a:ext>
                </a:extLst>
              </a:tr>
              <a:tr h="623944">
                <a:tc>
                  <a:txBody>
                    <a:bodyPr/>
                    <a:lstStyle/>
                    <a:p>
                      <a:pPr algn="l"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Davis</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9.25%</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$1,005,685,375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$93,025,897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$2,514,213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$5,028,427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19%</a:t>
                      </a:r>
                    </a:p>
                  </a:txBody>
                  <a:tcPr marL="36576" marR="36576" marT="5740" marB="27552" anchor="ctr"/>
                </a:tc>
                <a:extLst>
                  <a:ext uri="{0D108BD9-81ED-4DB2-BD59-A6C34878D82A}">
                    <a16:rowId xmlns:a16="http://schemas.microsoft.com/office/drawing/2014/main" val="2729383028"/>
                  </a:ext>
                </a:extLst>
              </a:tr>
              <a:tr h="623944">
                <a:tc>
                  <a:txBody>
                    <a:bodyPr/>
                    <a:lstStyle/>
                    <a:p>
                      <a:pPr algn="l"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Woodland</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8.00%</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$1,647,199,540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$131,775,963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$4,117,999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$8,235,998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26%</a:t>
                      </a:r>
                    </a:p>
                  </a:txBody>
                  <a:tcPr marL="36576" marR="36576" marT="5740" marB="27552" anchor="ctr"/>
                </a:tc>
                <a:extLst>
                  <a:ext uri="{0D108BD9-81ED-4DB2-BD59-A6C34878D82A}">
                    <a16:rowId xmlns:a16="http://schemas.microsoft.com/office/drawing/2014/main" val="540931305"/>
                  </a:ext>
                </a:extLst>
              </a:tr>
              <a:tr h="623944">
                <a:tc>
                  <a:txBody>
                    <a:bodyPr/>
                    <a:lstStyle/>
                    <a:p>
                      <a:pPr algn="l"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West Sacramento</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9.25%</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$2,376,360,934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$219,813,386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$5,940,902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$11,881,805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44%</a:t>
                      </a:r>
                    </a:p>
                  </a:txBody>
                  <a:tcPr marL="36576" marR="36576" marT="5740" marB="27552" anchor="ctr"/>
                </a:tc>
                <a:extLst>
                  <a:ext uri="{0D108BD9-81ED-4DB2-BD59-A6C34878D82A}">
                    <a16:rowId xmlns:a16="http://schemas.microsoft.com/office/drawing/2014/main" val="42805321"/>
                  </a:ext>
                </a:extLst>
              </a:tr>
              <a:tr h="623944">
                <a:tc>
                  <a:txBody>
                    <a:bodyPr/>
                    <a:lstStyle/>
                    <a:p>
                      <a:pPr algn="l"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Winters</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8.25%</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$105,850,134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$8,732,636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$264,625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$529,251 </a:t>
                      </a:r>
                    </a:p>
                  </a:txBody>
                  <a:tcPr marL="36576" marR="36576" marT="5740" marB="27552" anchor="ctr"/>
                </a:tc>
                <a:tc>
                  <a:txBody>
                    <a:bodyPr/>
                    <a:lstStyle/>
                    <a:p>
                      <a:pPr algn="r" fontAlgn="b">
                        <a:buNone/>
                      </a:pPr>
                      <a:r>
                        <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2%</a:t>
                      </a:r>
                    </a:p>
                  </a:txBody>
                  <a:tcPr marL="36576" marR="36576" marT="5740" marB="27552" anchor="ctr"/>
                </a:tc>
                <a:extLst>
                  <a:ext uri="{0D108BD9-81ED-4DB2-BD59-A6C34878D82A}">
                    <a16:rowId xmlns:a16="http://schemas.microsoft.com/office/drawing/2014/main" val="1080482733"/>
                  </a:ext>
                </a:extLst>
              </a:tr>
              <a:tr h="623944">
                <a:tc>
                  <a:txBody>
                    <a:bodyPr/>
                    <a:lstStyle/>
                    <a:p>
                      <a:pPr algn="l"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Total</a:t>
                      </a:r>
                    </a:p>
                  </a:txBody>
                  <a:tcPr marL="36576" marR="36576" marT="5740" marB="27552" anchor="ctr"/>
                </a:tc>
                <a:tc>
                  <a:txBody>
                    <a:bodyPr/>
                    <a:lstStyle/>
                    <a:p>
                      <a:pPr algn="l" fontAlgn="b">
                        <a:buNone/>
                      </a:pPr>
                      <a:endParaRPr lang="en-US" sz="1500" b="0"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endParaRPr>
                    </a:p>
                  </a:txBody>
                  <a:tcPr marL="36576" marR="36576" marT="5740" marB="27552" anchor="ctr"/>
                </a:tc>
                <a:tc>
                  <a:txBody>
                    <a:bodyPr/>
                    <a:lstStyle/>
                    <a:p>
                      <a:pPr algn="r"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$5,762,380,336 </a:t>
                      </a:r>
                    </a:p>
                  </a:txBody>
                  <a:tcPr marL="36576" marR="36576" marT="5740" marB="27552" anchor="ctr"/>
                </a:tc>
                <a:tc>
                  <a:txBody>
                    <a:bodyPr/>
                    <a:lstStyle/>
                    <a:p>
                      <a:pPr algn="r"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$498,825,998 </a:t>
                      </a:r>
                    </a:p>
                  </a:txBody>
                  <a:tcPr marL="36576" marR="36576" marT="5740" marB="27552" anchor="ctr"/>
                </a:tc>
                <a:tc>
                  <a:txBody>
                    <a:bodyPr/>
                    <a:lstStyle/>
                    <a:p>
                      <a:pPr algn="r"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$14,405,951 </a:t>
                      </a:r>
                    </a:p>
                  </a:txBody>
                  <a:tcPr marL="36576" marR="36576" marT="5740" marB="27552" anchor="ctr"/>
                </a:tc>
                <a:tc>
                  <a:txBody>
                    <a:bodyPr/>
                    <a:lstStyle/>
                    <a:p>
                      <a:pPr algn="r"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 $28,811,902 </a:t>
                      </a:r>
                    </a:p>
                  </a:txBody>
                  <a:tcPr marL="36576" marR="36576" marT="5740" marB="27552" anchor="ctr"/>
                </a:tc>
                <a:tc>
                  <a:txBody>
                    <a:bodyPr/>
                    <a:lstStyle/>
                    <a:p>
                      <a:pPr algn="r" fontAlgn="b">
                        <a:buNone/>
                      </a:pPr>
                      <a:r>
                        <a:rPr lang="en-US" sz="1500" b="1" i="0" u="none" strike="noStrike">
                          <a:solidFill>
                            <a:schemeClr val="tx1">
                              <a:lumMod val="50000"/>
                            </a:schemeClr>
                          </a:solidFill>
                          <a:effectLst/>
                          <a:latin typeface="Lato" panose="020F0502020204030203" pitchFamily="34" charset="0"/>
                          <a:ea typeface="Lato" panose="020F0502020204030203" pitchFamily="34" charset="0"/>
                          <a:cs typeface="Lato" panose="020F0502020204030203" pitchFamily="34" charset="0"/>
                        </a:rPr>
                        <a:t>100%</a:t>
                      </a:r>
                    </a:p>
                  </a:txBody>
                  <a:tcPr marL="36576" marR="36576" marT="5740" marB="27552" anchor="ctr"/>
                </a:tc>
                <a:extLst>
                  <a:ext uri="{0D108BD9-81ED-4DB2-BD59-A6C34878D82A}">
                    <a16:rowId xmlns:a16="http://schemas.microsoft.com/office/drawing/2014/main" val="389835881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B60BC-8E9D-CD09-AB23-96440B9FEC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AE0DFB-EA22-D63F-1C8A-E79BDE984588}"/>
              </a:ext>
            </a:extLst>
          </p:cNvPr>
          <p:cNvSpPr>
            <a:spLocks noGrp="1"/>
          </p:cNvSpPr>
          <p:nvPr>
            <p:ph type="title"/>
          </p:nvPr>
        </p:nvSpPr>
        <p:spPr>
          <a:xfrm>
            <a:off x="1191600" y="477851"/>
            <a:ext cx="10115833" cy="1143200"/>
          </a:xfrm>
        </p:spPr>
        <p:txBody>
          <a:bodyPr/>
          <a:lstStyle/>
          <a:p>
            <a:r>
              <a:rPr lang="en-US">
                <a:latin typeface="Tahoma"/>
                <a:ea typeface="Tahoma"/>
                <a:cs typeface="Tahoma"/>
              </a:rPr>
              <a:t>Table of Contents: </a:t>
            </a:r>
            <a:br>
              <a:rPr lang="en-US">
                <a:latin typeface="Tahoma"/>
                <a:ea typeface="Tahoma"/>
                <a:cs typeface="Tahoma"/>
              </a:rPr>
            </a:br>
            <a:r>
              <a:rPr lang="en-US">
                <a:latin typeface="Tahoma"/>
                <a:ea typeface="Tahoma"/>
                <a:cs typeface="Tahoma"/>
              </a:rPr>
              <a:t>Six Options for Increasing Revenue</a:t>
            </a:r>
          </a:p>
        </p:txBody>
      </p:sp>
      <p:sp>
        <p:nvSpPr>
          <p:cNvPr id="2" name="Slide Number Placeholder 1">
            <a:extLst>
              <a:ext uri="{FF2B5EF4-FFF2-40B4-BE49-F238E27FC236}">
                <a16:creationId xmlns:a16="http://schemas.microsoft.com/office/drawing/2014/main" id="{438A25FB-D9A7-8C4C-C49F-E2839CCC2C9C}"/>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6</a:t>
            </a:fld>
            <a:endParaRPr lang="en" kern="0">
              <a:solidFill>
                <a:srgbClr val="97ABBC"/>
              </a:solidFill>
            </a:endParaRPr>
          </a:p>
        </p:txBody>
      </p:sp>
      <p:sp>
        <p:nvSpPr>
          <p:cNvPr id="4" name="Text Placeholder 3">
            <a:extLst>
              <a:ext uri="{FF2B5EF4-FFF2-40B4-BE49-F238E27FC236}">
                <a16:creationId xmlns:a16="http://schemas.microsoft.com/office/drawing/2014/main" id="{E23308B7-B4E1-C207-AD71-CF440253811C}"/>
              </a:ext>
            </a:extLst>
          </p:cNvPr>
          <p:cNvSpPr>
            <a:spLocks noGrp="1"/>
          </p:cNvSpPr>
          <p:nvPr>
            <p:ph type="body" sz="quarter" idx="13"/>
          </p:nvPr>
        </p:nvSpPr>
        <p:spPr>
          <a:xfrm>
            <a:off x="1191683" y="1695452"/>
            <a:ext cx="9828372" cy="4489449"/>
          </a:xfrm>
        </p:spPr>
        <p:txBody>
          <a:bodyPr/>
          <a:lstStyle/>
          <a:p>
            <a:pPr marL="711182" indent="-609585">
              <a:buClr>
                <a:schemeClr val="accent2"/>
              </a:buClr>
              <a:buSzPct val="120000"/>
              <a:buFont typeface="+mj-lt"/>
              <a:buAutoNum type="arabicPeriod"/>
            </a:pPr>
            <a:r>
              <a:rPr lang="en-US" sz="2667"/>
              <a:t>Increase share of federal funding</a:t>
            </a:r>
          </a:p>
          <a:p>
            <a:pPr marL="711182" indent="-609585">
              <a:buClr>
                <a:schemeClr val="accent2"/>
              </a:buClr>
              <a:buSzPct val="120000"/>
              <a:buFont typeface="+mj-lt"/>
              <a:buAutoNum type="arabicPeriod"/>
            </a:pPr>
            <a:r>
              <a:rPr lang="en-US" sz="2667"/>
              <a:t>Continue state transit recovery (SB 125) funding</a:t>
            </a:r>
          </a:p>
          <a:p>
            <a:pPr marL="711182" indent="-609585">
              <a:buClr>
                <a:schemeClr val="accent2"/>
              </a:buClr>
              <a:buSzPct val="120000"/>
              <a:buFont typeface="+mj-lt"/>
              <a:buAutoNum type="arabicPeriod"/>
            </a:pPr>
            <a:r>
              <a:rPr lang="en-US" sz="2667"/>
              <a:t>VMT mitigation</a:t>
            </a:r>
          </a:p>
          <a:p>
            <a:pPr marL="711182" indent="-609585">
              <a:buClr>
                <a:schemeClr val="accent2"/>
              </a:buClr>
              <a:buSzPct val="120000"/>
              <a:buFont typeface="+mj-lt"/>
              <a:buAutoNum type="arabicPeriod"/>
            </a:pPr>
            <a:r>
              <a:rPr lang="en-US" sz="2667"/>
              <a:t>Toll revenue from Yolo 80 managed lanes</a:t>
            </a:r>
          </a:p>
          <a:p>
            <a:pPr marL="711182" indent="-609585">
              <a:buClr>
                <a:schemeClr val="accent2"/>
              </a:buClr>
              <a:buSzPct val="120000"/>
              <a:buFont typeface="+mj-lt"/>
              <a:buAutoNum type="arabicPeriod"/>
            </a:pPr>
            <a:r>
              <a:rPr lang="en-US" sz="2667"/>
              <a:t>Increase share of LTF Revenue</a:t>
            </a:r>
          </a:p>
          <a:p>
            <a:pPr marL="711182" indent="-609585">
              <a:buClr>
                <a:schemeClr val="accent2"/>
              </a:buClr>
              <a:buSzPct val="120000"/>
              <a:buFont typeface="+mj-lt"/>
              <a:buAutoNum type="arabicPeriod"/>
            </a:pPr>
            <a:r>
              <a:rPr lang="en-US" sz="2667"/>
              <a:t>Voter-approved transportation sales tax measure</a:t>
            </a:r>
            <a:br>
              <a:rPr lang="en-US" sz="2667"/>
            </a:br>
            <a:br>
              <a:rPr lang="en-US" sz="2667"/>
            </a:br>
            <a:br>
              <a:rPr lang="en-US"/>
            </a:br>
            <a:endParaRPr lang="en-US"/>
          </a:p>
        </p:txBody>
      </p:sp>
    </p:spTree>
    <p:extLst>
      <p:ext uri="{BB962C8B-B14F-4D97-AF65-F5344CB8AC3E}">
        <p14:creationId xmlns:p14="http://schemas.microsoft.com/office/powerpoint/2010/main" val="1649111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2CEE-D70F-0CB3-2B97-88262E981B01}"/>
              </a:ext>
            </a:extLst>
          </p:cNvPr>
          <p:cNvSpPr>
            <a:spLocks noGrp="1"/>
          </p:cNvSpPr>
          <p:nvPr>
            <p:ph type="title" idx="4294967295"/>
          </p:nvPr>
        </p:nvSpPr>
        <p:spPr>
          <a:xfrm>
            <a:off x="597100" y="227585"/>
            <a:ext cx="10710333" cy="1325033"/>
          </a:xfrm>
        </p:spPr>
        <p:txBody>
          <a:bodyPr/>
          <a:lstStyle/>
          <a:p>
            <a:r>
              <a:rPr lang="en-US" sz="3733" b="1">
                <a:solidFill>
                  <a:schemeClr val="accent1"/>
                </a:solidFill>
                <a:latin typeface="Tahoma"/>
                <a:ea typeface="Tahoma"/>
                <a:cs typeface="Tahoma"/>
              </a:rPr>
              <a:t>Could Sales Tax Revenue Replace</a:t>
            </a:r>
            <a:br>
              <a:rPr lang="en-US" sz="3733" b="1">
                <a:latin typeface="Tahoma" panose="020B0604030504040204" pitchFamily="34" charset="0"/>
                <a:ea typeface="Tahoma" panose="020B0604030504040204" pitchFamily="34" charset="0"/>
                <a:cs typeface="Tahoma" panose="020B0604030504040204" pitchFamily="34" charset="0"/>
              </a:rPr>
            </a:br>
            <a:r>
              <a:rPr lang="en-US" sz="3733" b="1">
                <a:solidFill>
                  <a:schemeClr val="accent1"/>
                </a:solidFill>
                <a:latin typeface="Tahoma"/>
                <a:ea typeface="Tahoma"/>
                <a:cs typeface="Tahoma"/>
              </a:rPr>
              <a:t> TDA for Local Streets and Roads?</a:t>
            </a:r>
          </a:p>
        </p:txBody>
      </p:sp>
      <p:graphicFrame>
        <p:nvGraphicFramePr>
          <p:cNvPr id="4" name="Table 3">
            <a:extLst>
              <a:ext uri="{FF2B5EF4-FFF2-40B4-BE49-F238E27FC236}">
                <a16:creationId xmlns:a16="http://schemas.microsoft.com/office/drawing/2014/main" id="{C23C3AB0-502C-AEAE-1AF0-6B9A37061C8E}"/>
              </a:ext>
            </a:extLst>
          </p:cNvPr>
          <p:cNvGraphicFramePr>
            <a:graphicFrameLocks noGrp="1"/>
          </p:cNvGraphicFramePr>
          <p:nvPr/>
        </p:nvGraphicFramePr>
        <p:xfrm>
          <a:off x="240146" y="1713177"/>
          <a:ext cx="11711711" cy="1394708"/>
        </p:xfrm>
        <a:graphic>
          <a:graphicData uri="http://schemas.openxmlformats.org/drawingml/2006/table">
            <a:tbl>
              <a:tblPr/>
              <a:tblGrid>
                <a:gridCol w="1401112">
                  <a:extLst>
                    <a:ext uri="{9D8B030D-6E8A-4147-A177-3AD203B41FA5}">
                      <a16:colId xmlns:a16="http://schemas.microsoft.com/office/drawing/2014/main" val="3205683561"/>
                    </a:ext>
                  </a:extLst>
                </a:gridCol>
                <a:gridCol w="1566067">
                  <a:extLst>
                    <a:ext uri="{9D8B030D-6E8A-4147-A177-3AD203B41FA5}">
                      <a16:colId xmlns:a16="http://schemas.microsoft.com/office/drawing/2014/main" val="1679439466"/>
                    </a:ext>
                  </a:extLst>
                </a:gridCol>
                <a:gridCol w="2448468">
                  <a:extLst>
                    <a:ext uri="{9D8B030D-6E8A-4147-A177-3AD203B41FA5}">
                      <a16:colId xmlns:a16="http://schemas.microsoft.com/office/drawing/2014/main" val="2775008766"/>
                    </a:ext>
                  </a:extLst>
                </a:gridCol>
                <a:gridCol w="2448468">
                  <a:extLst>
                    <a:ext uri="{9D8B030D-6E8A-4147-A177-3AD203B41FA5}">
                      <a16:colId xmlns:a16="http://schemas.microsoft.com/office/drawing/2014/main" val="3076749315"/>
                    </a:ext>
                  </a:extLst>
                </a:gridCol>
                <a:gridCol w="2281529">
                  <a:extLst>
                    <a:ext uri="{9D8B030D-6E8A-4147-A177-3AD203B41FA5}">
                      <a16:colId xmlns:a16="http://schemas.microsoft.com/office/drawing/2014/main" val="3097468807"/>
                    </a:ext>
                  </a:extLst>
                </a:gridCol>
                <a:gridCol w="1566067">
                  <a:extLst>
                    <a:ext uri="{9D8B030D-6E8A-4147-A177-3AD203B41FA5}">
                      <a16:colId xmlns:a16="http://schemas.microsoft.com/office/drawing/2014/main" val="4288713351"/>
                    </a:ext>
                  </a:extLst>
                </a:gridCol>
              </a:tblGrid>
              <a:tr h="703379">
                <a:tc>
                  <a:txBody>
                    <a:bodyPr/>
                    <a:lstStyle/>
                    <a:p>
                      <a:pPr algn="ctr" fontAlgn="b">
                        <a:buNone/>
                      </a:pPr>
                      <a:endParaRPr lang="en-US" sz="1500" b="1" i="0" u="none" strike="noStrike">
                        <a:solidFill>
                          <a:srgbClr val="FFFFFF"/>
                        </a:solidFill>
                        <a:effectLst/>
                        <a:latin typeface="Aptos Narrow"/>
                      </a:endParaRPr>
                    </a:p>
                  </a:txBody>
                  <a:tcPr marL="27432" marR="27432" marT="5361" marB="257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buNone/>
                      </a:pPr>
                      <a:r>
                        <a:rPr lang="en-US" sz="1500" b="1" i="0" u="none" strike="noStrike">
                          <a:solidFill>
                            <a:srgbClr val="FFFFFF"/>
                          </a:solidFill>
                          <a:effectLst/>
                          <a:latin typeface="Aptos Narrow"/>
                        </a:rPr>
                        <a:t>TDA Funds Retained in </a:t>
                      </a:r>
                      <a:br>
                        <a:rPr lang="en-US" sz="1500" b="1" i="0" u="none" strike="noStrike">
                          <a:solidFill>
                            <a:srgbClr val="FFFFFF"/>
                          </a:solidFill>
                          <a:effectLst/>
                          <a:latin typeface="Aptos Narrow"/>
                        </a:rPr>
                      </a:br>
                      <a:r>
                        <a:rPr lang="en-US" sz="1500" b="1" i="0" u="none" strike="noStrike">
                          <a:solidFill>
                            <a:srgbClr val="FFFFFF"/>
                          </a:solidFill>
                          <a:effectLst/>
                          <a:latin typeface="Aptos Narrow"/>
                        </a:rPr>
                        <a:t>FY 24-25 </a:t>
                      </a:r>
                    </a:p>
                  </a:txBody>
                  <a:tcPr marL="27432" marR="27432" marT="5361" marB="257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buNone/>
                      </a:pPr>
                      <a:r>
                        <a:rPr lang="en-US" sz="1500" b="1" i="0" u="none" strike="noStrike" err="1">
                          <a:solidFill>
                            <a:srgbClr val="FFFFFF"/>
                          </a:solidFill>
                          <a:effectLst/>
                          <a:latin typeface="Aptos Narrow"/>
                        </a:rPr>
                        <a:t>Add’l</a:t>
                      </a:r>
                      <a:r>
                        <a:rPr lang="en-US" sz="1500" b="1" i="0" u="none" strike="noStrike">
                          <a:solidFill>
                            <a:srgbClr val="FFFFFF"/>
                          </a:solidFill>
                          <a:effectLst/>
                          <a:latin typeface="Aptos Narrow"/>
                        </a:rPr>
                        <a:t>. Annual Revenue from Quarter Cent Increase (2024)</a:t>
                      </a:r>
                    </a:p>
                  </a:txBody>
                  <a:tcPr marL="27432" marR="27432" marT="5361" marB="257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buNone/>
                      </a:pPr>
                      <a:r>
                        <a:rPr lang="en-US" sz="1500" b="1" i="0" u="none" strike="noStrike">
                          <a:solidFill>
                            <a:srgbClr val="FFFFFF"/>
                          </a:solidFill>
                          <a:effectLst/>
                          <a:latin typeface="Aptos Narrow"/>
                        </a:rPr>
                        <a:t>Remaining Revenue </a:t>
                      </a:r>
                      <a:br>
                        <a:rPr lang="en-US" sz="1500" b="1" i="0" u="none" strike="noStrike">
                          <a:solidFill>
                            <a:srgbClr val="FFFFFF"/>
                          </a:solidFill>
                          <a:effectLst/>
                          <a:latin typeface="Aptos Narrow"/>
                        </a:rPr>
                      </a:br>
                      <a:r>
                        <a:rPr lang="en-US" sz="1500" b="1" i="0" u="none" strike="noStrike">
                          <a:solidFill>
                            <a:srgbClr val="FFFFFF"/>
                          </a:solidFill>
                          <a:effectLst/>
                          <a:latin typeface="Aptos Narrow"/>
                        </a:rPr>
                        <a:t>(Quarter Cent)</a:t>
                      </a:r>
                    </a:p>
                  </a:txBody>
                  <a:tcPr marL="27432" marR="27432" marT="5361" marB="257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buNone/>
                      </a:pPr>
                      <a:r>
                        <a:rPr lang="en-US" sz="1500" b="1" i="0" u="none" strike="noStrike" err="1">
                          <a:solidFill>
                            <a:srgbClr val="FFFFFF"/>
                          </a:solidFill>
                          <a:effectLst/>
                          <a:latin typeface="Aptos Narrow"/>
                        </a:rPr>
                        <a:t>Add’l</a:t>
                      </a:r>
                      <a:r>
                        <a:rPr lang="en-US" sz="1500" b="1" i="0" u="none" strike="noStrike">
                          <a:solidFill>
                            <a:srgbClr val="FFFFFF"/>
                          </a:solidFill>
                          <a:effectLst/>
                          <a:latin typeface="Aptos Narrow"/>
                        </a:rPr>
                        <a:t>. Annual Revenue from Half Cent Increase (2024)</a:t>
                      </a:r>
                    </a:p>
                  </a:txBody>
                  <a:tcPr marL="27432" marR="27432" marT="5361" marB="257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buNone/>
                      </a:pPr>
                      <a:r>
                        <a:rPr lang="en-US" sz="1500" b="1" i="0" u="none" strike="noStrike">
                          <a:solidFill>
                            <a:srgbClr val="FFFFFF"/>
                          </a:solidFill>
                          <a:effectLst/>
                          <a:latin typeface="Aptos Narrow"/>
                        </a:rPr>
                        <a:t>Remaining Revenue </a:t>
                      </a:r>
                      <a:br>
                        <a:rPr lang="en-US" sz="1500" b="1" i="0" u="none" strike="noStrike">
                          <a:solidFill>
                            <a:srgbClr val="FFFFFF"/>
                          </a:solidFill>
                          <a:effectLst/>
                          <a:latin typeface="Aptos Narrow"/>
                        </a:rPr>
                      </a:br>
                      <a:r>
                        <a:rPr lang="en-US" sz="1500" b="1" i="0" u="none" strike="noStrike">
                          <a:solidFill>
                            <a:srgbClr val="FFFFFF"/>
                          </a:solidFill>
                          <a:effectLst/>
                          <a:latin typeface="Aptos Narrow"/>
                        </a:rPr>
                        <a:t>(Half Cent)</a:t>
                      </a:r>
                    </a:p>
                  </a:txBody>
                  <a:tcPr marL="27432" marR="27432" marT="5361" marB="257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3911739950"/>
                  </a:ext>
                </a:extLst>
              </a:tr>
              <a:tr h="691329">
                <a:tc>
                  <a:txBody>
                    <a:bodyPr/>
                    <a:lstStyle/>
                    <a:p>
                      <a:pPr algn="ctr" fontAlgn="b">
                        <a:buNone/>
                      </a:pPr>
                      <a:r>
                        <a:rPr lang="en-US" sz="1900" b="1" i="0" u="none" strike="noStrike">
                          <a:solidFill>
                            <a:srgbClr val="000000"/>
                          </a:solidFill>
                          <a:effectLst/>
                          <a:latin typeface="Aptos Narrow"/>
                        </a:rPr>
                        <a:t>All </a:t>
                      </a:r>
                      <a:br>
                        <a:rPr lang="en-US" sz="1900" b="1" i="0" u="none" strike="noStrike">
                          <a:solidFill>
                            <a:srgbClr val="000000"/>
                          </a:solidFill>
                          <a:effectLst/>
                          <a:latin typeface="Aptos Narrow"/>
                        </a:rPr>
                      </a:br>
                      <a:r>
                        <a:rPr lang="en-US" sz="1900" b="1" i="0" u="none" strike="noStrike">
                          <a:solidFill>
                            <a:srgbClr val="000000"/>
                          </a:solidFill>
                          <a:effectLst/>
                          <a:latin typeface="Aptos Narrow"/>
                        </a:rPr>
                        <a:t>Jurisdictions</a:t>
                      </a:r>
                    </a:p>
                  </a:txBody>
                  <a:tcPr marL="27432" marR="27432" marT="5361" marB="257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US" sz="2100" b="1" i="0" u="none" strike="noStrike">
                          <a:solidFill>
                            <a:srgbClr val="000000"/>
                          </a:solidFill>
                          <a:effectLst/>
                          <a:latin typeface="Aptos Narrow"/>
                        </a:rPr>
                        <a:t>$8,259,219 </a:t>
                      </a:r>
                    </a:p>
                  </a:txBody>
                  <a:tcPr marL="27432" marR="27432" marT="5361" marB="257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US" sz="2100" b="1" i="0" u="none" strike="noStrike">
                          <a:solidFill>
                            <a:srgbClr val="000000"/>
                          </a:solidFill>
                          <a:effectLst/>
                          <a:latin typeface="Aptos Narrow"/>
                        </a:rPr>
                        <a:t> $14,405,951 </a:t>
                      </a:r>
                    </a:p>
                  </a:txBody>
                  <a:tcPr marL="27432" marR="27432" marT="5361" marB="257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US" sz="2100" b="1" i="0" u="none" strike="noStrike">
                          <a:solidFill>
                            <a:srgbClr val="000000"/>
                          </a:solidFill>
                          <a:effectLst/>
                          <a:latin typeface="Aptos Narrow"/>
                        </a:rPr>
                        <a:t> $6,146,732 </a:t>
                      </a:r>
                    </a:p>
                  </a:txBody>
                  <a:tcPr marL="27432" marR="27432" marT="5361" marB="257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US" sz="2100" b="1" i="0" u="none" strike="noStrike">
                          <a:solidFill>
                            <a:srgbClr val="000000"/>
                          </a:solidFill>
                          <a:effectLst/>
                          <a:latin typeface="Aptos Narrow"/>
                        </a:rPr>
                        <a:t> $28,811,902 </a:t>
                      </a:r>
                    </a:p>
                  </a:txBody>
                  <a:tcPr marL="27432" marR="27432" marT="5361" marB="257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buNone/>
                      </a:pPr>
                      <a:r>
                        <a:rPr lang="en-US" sz="2100" b="1" i="0" u="none" strike="noStrike">
                          <a:solidFill>
                            <a:srgbClr val="000000"/>
                          </a:solidFill>
                          <a:effectLst/>
                          <a:latin typeface="Aptos Narrow"/>
                        </a:rPr>
                        <a:t> $20,552,683 </a:t>
                      </a:r>
                    </a:p>
                  </a:txBody>
                  <a:tcPr marL="27432" marR="27432" marT="5361" marB="257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7402701"/>
                  </a:ext>
                </a:extLst>
              </a:tr>
            </a:tbl>
          </a:graphicData>
        </a:graphic>
      </p:graphicFrame>
      <p:sp>
        <p:nvSpPr>
          <p:cNvPr id="3" name="TextBox 2">
            <a:extLst>
              <a:ext uri="{FF2B5EF4-FFF2-40B4-BE49-F238E27FC236}">
                <a16:creationId xmlns:a16="http://schemas.microsoft.com/office/drawing/2014/main" id="{A7E090B7-BD66-6EAC-3C8C-5F6060D0E260}"/>
              </a:ext>
            </a:extLst>
          </p:cNvPr>
          <p:cNvSpPr txBox="1"/>
          <p:nvPr/>
        </p:nvSpPr>
        <p:spPr>
          <a:xfrm>
            <a:off x="417043" y="3429001"/>
            <a:ext cx="10824979"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buClr>
                <a:srgbClr val="000000"/>
              </a:buClr>
            </a:pPr>
            <a:r>
              <a:rPr lang="en-US" sz="2400" b="1" kern="0">
                <a:solidFill>
                  <a:srgbClr val="94C53D"/>
                </a:solidFill>
                <a:latin typeface="Arial"/>
                <a:cs typeface="Arial"/>
                <a:sym typeface="Arial"/>
              </a:rPr>
              <a:t>Yes!</a:t>
            </a:r>
            <a:r>
              <a:rPr lang="en-US" sz="2400" kern="0">
                <a:solidFill>
                  <a:srgbClr val="94C53D"/>
                </a:solidFill>
                <a:latin typeface="Arial"/>
                <a:cs typeface="Arial"/>
                <a:sym typeface="Arial"/>
              </a:rPr>
              <a:t> </a:t>
            </a:r>
            <a:br>
              <a:rPr lang="en-US" sz="2000" kern="0">
                <a:solidFill>
                  <a:srgbClr val="000000"/>
                </a:solidFill>
                <a:latin typeface="Arial"/>
                <a:cs typeface="Arial"/>
                <a:sym typeface="Arial"/>
              </a:rPr>
            </a:br>
            <a:endParaRPr lang="en-US" sz="2000" kern="0">
              <a:solidFill>
                <a:srgbClr val="000000"/>
              </a:solidFill>
              <a:latin typeface="Arial"/>
              <a:cs typeface="Arial"/>
              <a:sym typeface="Arial"/>
            </a:endParaRPr>
          </a:p>
          <a:p>
            <a:pPr defTabSz="1219170">
              <a:buClr>
                <a:srgbClr val="000000"/>
              </a:buClr>
            </a:pPr>
            <a:r>
              <a:rPr lang="en-US" sz="2000" kern="0">
                <a:solidFill>
                  <a:srgbClr val="000000"/>
                </a:solidFill>
                <a:latin typeface="Arial"/>
                <a:cs typeface="Arial"/>
                <a:sym typeface="Arial"/>
              </a:rPr>
              <a:t>A </a:t>
            </a:r>
            <a:r>
              <a:rPr lang="en-US" sz="2000" b="1" kern="0">
                <a:solidFill>
                  <a:srgbClr val="0A72BA"/>
                </a:solidFill>
                <a:latin typeface="Arial"/>
                <a:cs typeface="Arial"/>
                <a:sym typeface="Arial"/>
              </a:rPr>
              <a:t>half cent tax </a:t>
            </a:r>
            <a:r>
              <a:rPr lang="en-US" sz="2000" kern="0">
                <a:solidFill>
                  <a:srgbClr val="000000"/>
                </a:solidFill>
                <a:latin typeface="Arial"/>
                <a:cs typeface="Arial"/>
                <a:sym typeface="Arial"/>
              </a:rPr>
              <a:t>would generate enough revenue in each jurisdiction to entirely replace TDA funds for local streets and roads, while also leaving an additional </a:t>
            </a:r>
            <a:r>
              <a:rPr lang="en-US" sz="2000" b="1" kern="0">
                <a:solidFill>
                  <a:srgbClr val="0A72BA"/>
                </a:solidFill>
                <a:latin typeface="Arial"/>
                <a:cs typeface="Arial"/>
                <a:sym typeface="Arial"/>
              </a:rPr>
              <a:t>$20.5 million annually </a:t>
            </a:r>
            <a:r>
              <a:rPr lang="en-US" sz="2000" kern="0">
                <a:solidFill>
                  <a:srgbClr val="000000"/>
                </a:solidFill>
                <a:latin typeface="Arial"/>
                <a:cs typeface="Arial"/>
                <a:sym typeface="Arial"/>
              </a:rPr>
              <a:t>for additional investments such as capital projects, active transportation, increased transit or increased funding for local streets and roads.</a:t>
            </a:r>
          </a:p>
          <a:p>
            <a:pPr defTabSz="1219170">
              <a:buClr>
                <a:srgbClr val="000000"/>
              </a:buClr>
            </a:pPr>
            <a:endParaRPr lang="en-US" sz="2000" kern="0">
              <a:solidFill>
                <a:srgbClr val="000000"/>
              </a:solidFill>
              <a:latin typeface="Arial"/>
              <a:cs typeface="Arial"/>
              <a:sym typeface="Arial"/>
            </a:endParaRPr>
          </a:p>
          <a:p>
            <a:pPr defTabSz="1219170">
              <a:buClr>
                <a:srgbClr val="000000"/>
              </a:buClr>
            </a:pPr>
            <a:r>
              <a:rPr lang="en-US" sz="2000" kern="0">
                <a:solidFill>
                  <a:srgbClr val="000000"/>
                </a:solidFill>
                <a:latin typeface="Arial"/>
                <a:cs typeface="Arial"/>
                <a:sym typeface="Arial"/>
              </a:rPr>
              <a:t>A </a:t>
            </a:r>
            <a:r>
              <a:rPr lang="en-US" sz="2000" b="1" kern="0">
                <a:solidFill>
                  <a:srgbClr val="0A72BA"/>
                </a:solidFill>
                <a:latin typeface="Arial"/>
                <a:cs typeface="Arial"/>
                <a:sym typeface="Arial"/>
              </a:rPr>
              <a:t>quarter cent tax </a:t>
            </a:r>
            <a:r>
              <a:rPr lang="en-US" sz="2000" kern="0">
                <a:solidFill>
                  <a:srgbClr val="000000"/>
                </a:solidFill>
                <a:latin typeface="Arial"/>
                <a:cs typeface="Arial"/>
                <a:sym typeface="Arial"/>
              </a:rPr>
              <a:t>would generate enough revenue to entirely replace TDA in some, but not all, Yolo County jurisdictions. </a:t>
            </a:r>
            <a:endParaRPr lang="en-US" sz="1400" kern="0">
              <a:solidFill>
                <a:srgbClr val="000000"/>
              </a:solidFill>
              <a:latin typeface="Arial"/>
              <a:cs typeface="Arial"/>
              <a:sym typeface="Arial"/>
            </a:endParaRPr>
          </a:p>
        </p:txBody>
      </p:sp>
      <p:sp>
        <p:nvSpPr>
          <p:cNvPr id="6" name="Google Shape;200;p24">
            <a:extLst>
              <a:ext uri="{FF2B5EF4-FFF2-40B4-BE49-F238E27FC236}">
                <a16:creationId xmlns:a16="http://schemas.microsoft.com/office/drawing/2014/main" id="{C0E2865D-81B3-2373-F8A8-0EA1AE1E528C}"/>
              </a:ext>
            </a:extLst>
          </p:cNvPr>
          <p:cNvSpPr txBox="1">
            <a:spLocks noGrp="1"/>
          </p:cNvSpPr>
          <p:nvPr>
            <p:ph type="sldNum" idx="12"/>
          </p:nvPr>
        </p:nvSpPr>
        <p:spPr>
          <a:xfrm>
            <a:off x="11307433" y="6262577"/>
            <a:ext cx="731600" cy="418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60</a:t>
            </a:fld>
            <a:endParaRPr kern="0">
              <a:solidFill>
                <a:srgbClr val="97ABBC"/>
              </a:solidFill>
            </a:endParaRPr>
          </a:p>
        </p:txBody>
      </p:sp>
    </p:spTree>
    <p:extLst>
      <p:ext uri="{BB962C8B-B14F-4D97-AF65-F5344CB8AC3E}">
        <p14:creationId xmlns:p14="http://schemas.microsoft.com/office/powerpoint/2010/main" val="3364575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335CC81-68EA-52A6-7CD0-99967AE1E38C}"/>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A596AC08-CE68-E351-615F-E66A3970551A}"/>
              </a:ext>
            </a:extLst>
          </p:cNvPr>
          <p:cNvSpPr txBox="1">
            <a:spLocks noGrp="1"/>
          </p:cNvSpPr>
          <p:nvPr>
            <p:ph type="title"/>
          </p:nvPr>
        </p:nvSpPr>
        <p:spPr>
          <a:xfrm>
            <a:off x="1191599" y="290149"/>
            <a:ext cx="9611572" cy="960856"/>
          </a:xfrm>
          <a:prstGeom prst="rect">
            <a:avLst/>
          </a:prstGeom>
        </p:spPr>
        <p:txBody>
          <a:bodyPr spcFirstLastPara="1" wrap="square" lIns="121900" tIns="121900" rIns="121900" bIns="121900" anchor="b" anchorCtr="0">
            <a:noAutofit/>
          </a:bodyPr>
          <a:lstStyle/>
          <a:p>
            <a:r>
              <a:rPr lang="en-US" sz="2667"/>
              <a:t>How would we decide which projects to fund? </a:t>
            </a:r>
            <a:endParaRPr sz="2667"/>
          </a:p>
        </p:txBody>
      </p:sp>
      <p:sp>
        <p:nvSpPr>
          <p:cNvPr id="125" name="Google Shape;125;p17">
            <a:extLst>
              <a:ext uri="{FF2B5EF4-FFF2-40B4-BE49-F238E27FC236}">
                <a16:creationId xmlns:a16="http://schemas.microsoft.com/office/drawing/2014/main" id="{FF5BCB8A-4B37-46AC-72D6-E7728599E311}"/>
              </a:ext>
            </a:extLst>
          </p:cNvPr>
          <p:cNvSpPr txBox="1">
            <a:spLocks noGrp="1"/>
          </p:cNvSpPr>
          <p:nvPr>
            <p:ph type="body" idx="4294967295"/>
          </p:nvPr>
        </p:nvSpPr>
        <p:spPr>
          <a:xfrm>
            <a:off x="1191600" y="1251007"/>
            <a:ext cx="9356157" cy="5316845"/>
          </a:xfrm>
          <a:prstGeom prst="rect">
            <a:avLst/>
          </a:prstGeom>
        </p:spPr>
        <p:txBody>
          <a:bodyPr spcFirstLastPara="1" wrap="square" lIns="121900" tIns="121900" rIns="121900" bIns="121900" anchor="t" anchorCtr="0">
            <a:noAutofit/>
          </a:bodyPr>
          <a:lstStyle/>
          <a:p>
            <a:pPr marL="0" indent="0">
              <a:buNone/>
            </a:pPr>
            <a:r>
              <a:rPr lang="en-US" sz="1867" b="1">
                <a:solidFill>
                  <a:schemeClr val="accent2"/>
                </a:solidFill>
              </a:rPr>
              <a:t>Many counties prepare a Countywide Transportation Improvement Plan (CTIP) to guide expenditures.</a:t>
            </a:r>
          </a:p>
          <a:p>
            <a:pPr marL="0" indent="0">
              <a:buNone/>
            </a:pPr>
            <a:r>
              <a:rPr lang="en-US" sz="1867">
                <a:solidFill>
                  <a:schemeClr val="tx1">
                    <a:lumMod val="75000"/>
                  </a:schemeClr>
                </a:solidFill>
              </a:rPr>
              <a:t>A CTIP is a countywide plan that identifies priority transportation improvements across all modes. The CTIP often serves as the foundation for deciding which projects to include in an expenditure plan – particularly major capital projects.​ It would also be beneficial to YoloTD and the county at large as a planning document in its own right.​</a:t>
            </a:r>
          </a:p>
          <a:p>
            <a:pPr marL="0" indent="0">
              <a:buNone/>
            </a:pPr>
            <a:br>
              <a:rPr lang="en-US" sz="533">
                <a:solidFill>
                  <a:schemeClr val="tx1">
                    <a:lumMod val="75000"/>
                  </a:schemeClr>
                </a:solidFill>
              </a:rPr>
            </a:br>
            <a:br>
              <a:rPr lang="en-US" sz="533">
                <a:solidFill>
                  <a:schemeClr val="tx1">
                    <a:lumMod val="75000"/>
                  </a:schemeClr>
                </a:solidFill>
              </a:rPr>
            </a:br>
            <a:r>
              <a:rPr lang="en-US" sz="1867">
                <a:solidFill>
                  <a:schemeClr val="tx1">
                    <a:lumMod val="75000"/>
                  </a:schemeClr>
                </a:solidFill>
              </a:rPr>
              <a:t>A 2018 CTIP developed by YoloTD staff provides a compilation of needs and projects but lacks evaluation criteria and project prioritization. This plan identified a countywide sales tax as the most promising funding solution, but no further action was taken at the time. </a:t>
            </a:r>
          </a:p>
          <a:p>
            <a:pPr marL="0" indent="0">
              <a:buNone/>
            </a:pPr>
            <a:r>
              <a:rPr lang="en-US" sz="1867">
                <a:solidFill>
                  <a:schemeClr val="tx1">
                    <a:lumMod val="75000"/>
                  </a:schemeClr>
                </a:solidFill>
              </a:rPr>
              <a:t>Staff is currently exploring </a:t>
            </a:r>
            <a:r>
              <a:rPr lang="en-US" sz="1867" b="1">
                <a:solidFill>
                  <a:srgbClr val="94C53D"/>
                </a:solidFill>
              </a:rPr>
              <a:t>funding opportunities to develop an updated CTIP in FY 26-27</a:t>
            </a:r>
            <a:r>
              <a:rPr lang="en-US" sz="1867">
                <a:solidFill>
                  <a:schemeClr val="tx1">
                    <a:lumMod val="75000"/>
                  </a:schemeClr>
                </a:solidFill>
              </a:rPr>
              <a:t>. ​</a:t>
            </a:r>
          </a:p>
          <a:p>
            <a:pPr marL="0" indent="0">
              <a:buNone/>
            </a:pPr>
            <a:endParaRPr lang="en-US" sz="1867">
              <a:solidFill>
                <a:schemeClr val="tx1">
                  <a:lumMod val="75000"/>
                </a:schemeClr>
              </a:solidFill>
            </a:endParaRPr>
          </a:p>
        </p:txBody>
      </p:sp>
      <p:sp>
        <p:nvSpPr>
          <p:cNvPr id="126" name="Google Shape;126;p17">
            <a:extLst>
              <a:ext uri="{FF2B5EF4-FFF2-40B4-BE49-F238E27FC236}">
                <a16:creationId xmlns:a16="http://schemas.microsoft.com/office/drawing/2014/main" id="{2DAD0A36-23E8-F32A-0204-E4F86AC9A685}"/>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61</a:t>
            </a:fld>
            <a:endParaRPr kern="0">
              <a:solidFill>
                <a:srgbClr val="97ABBC"/>
              </a:solidFill>
            </a:endParaRPr>
          </a:p>
        </p:txBody>
      </p:sp>
    </p:spTree>
    <p:extLst>
      <p:ext uri="{BB962C8B-B14F-4D97-AF65-F5344CB8AC3E}">
        <p14:creationId xmlns:p14="http://schemas.microsoft.com/office/powerpoint/2010/main" val="191768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D6585B5E-60F7-D0E0-4D62-A93A629C004C}"/>
            </a:ext>
          </a:extLst>
        </p:cNvPr>
        <p:cNvGrpSpPr/>
        <p:nvPr/>
      </p:nvGrpSpPr>
      <p:grpSpPr>
        <a:xfrm>
          <a:off x="0" y="0"/>
          <a:ext cx="0" cy="0"/>
          <a:chOff x="0" y="0"/>
          <a:chExt cx="0" cy="0"/>
        </a:xfrm>
      </p:grpSpPr>
      <p:sp>
        <p:nvSpPr>
          <p:cNvPr id="111" name="Google Shape;111;p15">
            <a:extLst>
              <a:ext uri="{FF2B5EF4-FFF2-40B4-BE49-F238E27FC236}">
                <a16:creationId xmlns:a16="http://schemas.microsoft.com/office/drawing/2014/main" id="{0F1A0DD6-973E-4255-768C-DDBA1130D4CF}"/>
              </a:ext>
            </a:extLst>
          </p:cNvPr>
          <p:cNvSpPr txBox="1">
            <a:spLocks noGrp="1"/>
          </p:cNvSpPr>
          <p:nvPr>
            <p:ph type="ctrTitle"/>
          </p:nvPr>
        </p:nvSpPr>
        <p:spPr>
          <a:xfrm>
            <a:off x="914233" y="2612666"/>
            <a:ext cx="10363200" cy="1632668"/>
          </a:xfrm>
          <a:prstGeom prst="rect">
            <a:avLst/>
          </a:prstGeom>
        </p:spPr>
        <p:txBody>
          <a:bodyPr spcFirstLastPara="1" wrap="square" lIns="121900" tIns="121900" rIns="121900" bIns="121900" anchor="b" anchorCtr="0">
            <a:noAutofit/>
          </a:bodyPr>
          <a:lstStyle/>
          <a:p>
            <a:endParaRPr sz="9600">
              <a:solidFill>
                <a:schemeClr val="accent2"/>
              </a:solidFill>
            </a:endParaRPr>
          </a:p>
          <a:p>
            <a:r>
              <a:rPr lang="en" sz="5867" b="1"/>
              <a:t>POLITICAL CONSIDERATIONS</a:t>
            </a:r>
            <a:endParaRPr sz="5867" b="1"/>
          </a:p>
        </p:txBody>
      </p:sp>
      <p:sp>
        <p:nvSpPr>
          <p:cNvPr id="113" name="Google Shape;113;p15">
            <a:extLst>
              <a:ext uri="{FF2B5EF4-FFF2-40B4-BE49-F238E27FC236}">
                <a16:creationId xmlns:a16="http://schemas.microsoft.com/office/drawing/2014/main" id="{FDBC20E6-A26D-E0FE-F073-90162495C59D}"/>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62</a:t>
            </a:fld>
            <a:endParaRPr kern="0">
              <a:solidFill>
                <a:srgbClr val="97ABBC"/>
              </a:solidFill>
            </a:endParaRPr>
          </a:p>
        </p:txBody>
      </p:sp>
    </p:spTree>
    <p:extLst>
      <p:ext uri="{BB962C8B-B14F-4D97-AF65-F5344CB8AC3E}">
        <p14:creationId xmlns:p14="http://schemas.microsoft.com/office/powerpoint/2010/main" val="2678904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37F79D65-530C-5CB6-22D0-CBFA54330AED}"/>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29644B01-3817-1FF5-52DA-93423379DA1E}"/>
              </a:ext>
            </a:extLst>
          </p:cNvPr>
          <p:cNvSpPr txBox="1">
            <a:spLocks noGrp="1"/>
          </p:cNvSpPr>
          <p:nvPr>
            <p:ph type="title"/>
          </p:nvPr>
        </p:nvSpPr>
        <p:spPr>
          <a:xfrm>
            <a:off x="1191599" y="290149"/>
            <a:ext cx="9611572" cy="960856"/>
          </a:xfrm>
          <a:prstGeom prst="rect">
            <a:avLst/>
          </a:prstGeom>
        </p:spPr>
        <p:txBody>
          <a:bodyPr spcFirstLastPara="1" wrap="square" lIns="121900" tIns="121900" rIns="121900" bIns="121900" anchor="b" anchorCtr="0">
            <a:noAutofit/>
          </a:bodyPr>
          <a:lstStyle/>
          <a:p>
            <a:r>
              <a:rPr lang="en"/>
              <a:t>Does YoloTD have the authority to do this?</a:t>
            </a:r>
            <a:endParaRPr/>
          </a:p>
        </p:txBody>
      </p:sp>
      <p:sp>
        <p:nvSpPr>
          <p:cNvPr id="125" name="Google Shape;125;p17">
            <a:extLst>
              <a:ext uri="{FF2B5EF4-FFF2-40B4-BE49-F238E27FC236}">
                <a16:creationId xmlns:a16="http://schemas.microsoft.com/office/drawing/2014/main" id="{5A9293D0-813E-9A2B-37A0-A00E89B12813}"/>
              </a:ext>
            </a:extLst>
          </p:cNvPr>
          <p:cNvSpPr txBox="1">
            <a:spLocks noGrp="1"/>
          </p:cNvSpPr>
          <p:nvPr>
            <p:ph type="body" idx="4294967295"/>
          </p:nvPr>
        </p:nvSpPr>
        <p:spPr>
          <a:xfrm>
            <a:off x="1191599" y="1251007"/>
            <a:ext cx="9516156" cy="5316845"/>
          </a:xfrm>
          <a:prstGeom prst="rect">
            <a:avLst/>
          </a:prstGeom>
        </p:spPr>
        <p:txBody>
          <a:bodyPr spcFirstLastPara="1" wrap="square" lIns="121900" tIns="121900" rIns="121900" bIns="121900" anchor="t" anchorCtr="0">
            <a:noAutofit/>
          </a:bodyPr>
          <a:lstStyle/>
          <a:p>
            <a:pPr marL="0" indent="0">
              <a:buNone/>
            </a:pPr>
            <a:r>
              <a:rPr lang="en-US" sz="2133" b="1">
                <a:solidFill>
                  <a:srgbClr val="94C53D"/>
                </a:solidFill>
              </a:rPr>
              <a:t>Yes!</a:t>
            </a:r>
          </a:p>
          <a:p>
            <a:pPr marL="0" indent="0">
              <a:buNone/>
            </a:pPr>
            <a:r>
              <a:rPr lang="en-US" sz="1867" err="1">
                <a:solidFill>
                  <a:schemeClr val="tx1">
                    <a:lumMod val="75000"/>
                  </a:schemeClr>
                </a:solidFill>
              </a:rPr>
              <a:t>YoloTD’s</a:t>
            </a:r>
            <a:r>
              <a:rPr lang="en-US" sz="1867">
                <a:solidFill>
                  <a:schemeClr val="tx1">
                    <a:lumMod val="75000"/>
                  </a:schemeClr>
                </a:solidFill>
              </a:rPr>
              <a:t> enabling legislation gives the district the direct authority to place a local transportation sales tax measure on the ballot through a </a:t>
            </a:r>
            <a:r>
              <a:rPr lang="en-US" sz="1867" b="1">
                <a:solidFill>
                  <a:srgbClr val="2CACE3"/>
                </a:solidFill>
              </a:rPr>
              <a:t>board-approved ordinance</a:t>
            </a:r>
            <a:r>
              <a:rPr lang="en-US" sz="1867">
                <a:solidFill>
                  <a:schemeClr val="tx1">
                    <a:lumMod val="75000"/>
                  </a:schemeClr>
                </a:solidFill>
              </a:rPr>
              <a:t>.</a:t>
            </a:r>
          </a:p>
          <a:p>
            <a:pPr marL="0" indent="0">
              <a:buNone/>
            </a:pPr>
            <a:r>
              <a:rPr lang="en-US" sz="1867">
                <a:solidFill>
                  <a:schemeClr val="tx1">
                    <a:lumMod val="75000"/>
                  </a:schemeClr>
                </a:solidFill>
              </a:rPr>
              <a:t>A tax ordinance can be adopted if a majority of the board of directors and a majority of the governing bodies of </a:t>
            </a:r>
            <a:r>
              <a:rPr lang="en-US" sz="1867" err="1">
                <a:solidFill>
                  <a:schemeClr val="tx1">
                    <a:lumMod val="75000"/>
                  </a:schemeClr>
                </a:solidFill>
              </a:rPr>
              <a:t>YoloTD's</a:t>
            </a:r>
            <a:r>
              <a:rPr lang="en-US" sz="1867">
                <a:solidFill>
                  <a:schemeClr val="tx1">
                    <a:lumMod val="75000"/>
                  </a:schemeClr>
                </a:solidFill>
              </a:rPr>
              <a:t> member jurisdictions pass it. Once an ordinance is adopted, the measure can be placed on the ballot and must pass with a </a:t>
            </a:r>
            <a:r>
              <a:rPr lang="en-US" sz="1867" b="1">
                <a:solidFill>
                  <a:srgbClr val="2CACE3"/>
                </a:solidFill>
              </a:rPr>
              <a:t>2/3 majority</a:t>
            </a:r>
            <a:r>
              <a:rPr lang="en-US" sz="1867">
                <a:solidFill>
                  <a:schemeClr val="tx1">
                    <a:lumMod val="75000"/>
                  </a:schemeClr>
                </a:solidFill>
              </a:rPr>
              <a:t>. </a:t>
            </a:r>
          </a:p>
          <a:p>
            <a:pPr marL="0" indent="0">
              <a:buNone/>
            </a:pPr>
            <a:r>
              <a:rPr lang="en-US" sz="1867">
                <a:solidFill>
                  <a:schemeClr val="tx1">
                    <a:lumMod val="75000"/>
                  </a:schemeClr>
                </a:solidFill>
              </a:rPr>
              <a:t>Allowable uses include “the construction and improvement of state highways, the construction, maintenance, improvement, and operation of local streets, roads, and highways, and the construction, improvement, and operation of public transit systems.” </a:t>
            </a:r>
          </a:p>
          <a:p>
            <a:pPr marL="0" indent="0">
              <a:buNone/>
            </a:pPr>
            <a:r>
              <a:rPr lang="en-US" sz="1867">
                <a:solidFill>
                  <a:schemeClr val="tx1">
                    <a:lumMod val="75000"/>
                  </a:schemeClr>
                </a:solidFill>
              </a:rPr>
              <a:t>Tax measures may only be imposed for a </a:t>
            </a:r>
            <a:r>
              <a:rPr lang="en-US" sz="1867" b="1">
                <a:solidFill>
                  <a:srgbClr val="2CACE3"/>
                </a:solidFill>
              </a:rPr>
              <a:t>maximum of 20 years</a:t>
            </a:r>
            <a:r>
              <a:rPr lang="en-US" sz="1867">
                <a:solidFill>
                  <a:schemeClr val="tx1">
                    <a:lumMod val="75000"/>
                  </a:schemeClr>
                </a:solidFill>
              </a:rPr>
              <a:t>, after which voters may reapprove the tax.</a:t>
            </a:r>
          </a:p>
          <a:p>
            <a:pPr marL="0" indent="0">
              <a:buNone/>
            </a:pPr>
            <a:r>
              <a:rPr lang="en-US" sz="1867">
                <a:solidFill>
                  <a:schemeClr val="tx1">
                    <a:lumMod val="75000"/>
                  </a:schemeClr>
                </a:solidFill>
              </a:rPr>
              <a:t>The tax rate can be between 0.25% and 1% in increments of 0.25%, and an expenditure plan must be included in the ordinance.</a:t>
            </a: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p:txBody>
      </p:sp>
      <p:sp>
        <p:nvSpPr>
          <p:cNvPr id="126" name="Google Shape;126;p17">
            <a:extLst>
              <a:ext uri="{FF2B5EF4-FFF2-40B4-BE49-F238E27FC236}">
                <a16:creationId xmlns:a16="http://schemas.microsoft.com/office/drawing/2014/main" id="{C961241C-D21D-4422-4264-1499DB5703D4}"/>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63</a:t>
            </a:fld>
            <a:endParaRPr kern="0">
              <a:solidFill>
                <a:srgbClr val="97ABBC"/>
              </a:solidFill>
            </a:endParaRPr>
          </a:p>
        </p:txBody>
      </p:sp>
    </p:spTree>
    <p:extLst>
      <p:ext uri="{BB962C8B-B14F-4D97-AF65-F5344CB8AC3E}">
        <p14:creationId xmlns:p14="http://schemas.microsoft.com/office/powerpoint/2010/main" val="4227763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4449A002-47D2-70DA-7A25-EA26066FB11B}"/>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C2C3CEBE-32FA-066D-CB83-ABC0CBCE6104}"/>
              </a:ext>
            </a:extLst>
          </p:cNvPr>
          <p:cNvSpPr txBox="1">
            <a:spLocks noGrp="1"/>
          </p:cNvSpPr>
          <p:nvPr>
            <p:ph type="title"/>
          </p:nvPr>
        </p:nvSpPr>
        <p:spPr>
          <a:xfrm>
            <a:off x="498283" y="449175"/>
            <a:ext cx="10304888" cy="1088988"/>
          </a:xfrm>
          <a:prstGeom prst="rect">
            <a:avLst/>
          </a:prstGeom>
        </p:spPr>
        <p:txBody>
          <a:bodyPr spcFirstLastPara="1" wrap="square" lIns="121900" tIns="121900" rIns="121900" bIns="121900" anchor="b" anchorCtr="0">
            <a:noAutofit/>
          </a:bodyPr>
          <a:lstStyle/>
          <a:p>
            <a:r>
              <a:rPr lang="en"/>
              <a:t>Haven’t Davis and West Sacramento already reached their sales tax caps?</a:t>
            </a:r>
            <a:endParaRPr/>
          </a:p>
        </p:txBody>
      </p:sp>
      <p:sp>
        <p:nvSpPr>
          <p:cNvPr id="125" name="Google Shape;125;p17">
            <a:extLst>
              <a:ext uri="{FF2B5EF4-FFF2-40B4-BE49-F238E27FC236}">
                <a16:creationId xmlns:a16="http://schemas.microsoft.com/office/drawing/2014/main" id="{54260F8A-8438-94D2-03D6-0084787A2C01}"/>
              </a:ext>
            </a:extLst>
          </p:cNvPr>
          <p:cNvSpPr txBox="1">
            <a:spLocks noGrp="1"/>
          </p:cNvSpPr>
          <p:nvPr>
            <p:ph type="body" idx="4294967295"/>
          </p:nvPr>
        </p:nvSpPr>
        <p:spPr>
          <a:xfrm>
            <a:off x="498283" y="1538164"/>
            <a:ext cx="7898296" cy="5225745"/>
          </a:xfrm>
          <a:prstGeom prst="rect">
            <a:avLst/>
          </a:prstGeom>
        </p:spPr>
        <p:txBody>
          <a:bodyPr spcFirstLastPara="1" wrap="square" lIns="121900" tIns="121900" rIns="121900" bIns="121900" anchor="t" anchorCtr="0">
            <a:noAutofit/>
          </a:bodyPr>
          <a:lstStyle/>
          <a:p>
            <a:pPr marL="0" indent="0">
              <a:buNone/>
            </a:pPr>
            <a:r>
              <a:rPr lang="en-US" sz="2133" b="1">
                <a:solidFill>
                  <a:srgbClr val="94C53D"/>
                </a:solidFill>
              </a:rPr>
              <a:t>Yes, but there are workarounds.</a:t>
            </a:r>
          </a:p>
          <a:p>
            <a:pPr marL="0" indent="0">
              <a:lnSpc>
                <a:spcPct val="120000"/>
              </a:lnSpc>
              <a:buNone/>
            </a:pPr>
            <a:r>
              <a:rPr lang="en-US" sz="1600">
                <a:solidFill>
                  <a:schemeClr val="tx1">
                    <a:lumMod val="75000"/>
                  </a:schemeClr>
                </a:solidFill>
              </a:rPr>
              <a:t>Of California’s 7.25% base state sales tax rate, 6% goes to the state and 1.25% goes to local cities and counties. Cities, counties, and special districts like YoloTD can impose additional taxes on top of this base rate up to a maximum of 2% for a combined local rate of 9.25%. Since Davis and West Sacramento already have city taxes of 2%, neither the county nor YoloTD can impose any additional tax without exceeding the limit. </a:t>
            </a:r>
          </a:p>
          <a:p>
            <a:pPr marL="0" indent="0">
              <a:lnSpc>
                <a:spcPct val="120000"/>
              </a:lnSpc>
              <a:buNone/>
            </a:pPr>
            <a:r>
              <a:rPr lang="en-US" sz="1600" b="1">
                <a:solidFill>
                  <a:srgbClr val="2CACE3"/>
                </a:solidFill>
              </a:rPr>
              <a:t>Legislation could give YoloTD an exemption to the local sales tax cap</a:t>
            </a:r>
            <a:r>
              <a:rPr lang="en-US" sz="1600">
                <a:solidFill>
                  <a:schemeClr val="tx1">
                    <a:lumMod val="75000"/>
                  </a:schemeClr>
                </a:solidFill>
              </a:rPr>
              <a:t>. Several agencies have successfully passed legislation recently, giving themselves the ability to impose a new tax over the limit. </a:t>
            </a:r>
          </a:p>
          <a:p>
            <a:pPr marL="228594" indent="-228594">
              <a:lnSpc>
                <a:spcPct val="120000"/>
              </a:lnSpc>
              <a:buFont typeface="Arial" panose="020B0604020202020204" pitchFamily="34" charset="0"/>
              <a:buChar char="•"/>
            </a:pPr>
            <a:r>
              <a:rPr lang="en-US" sz="1467">
                <a:solidFill>
                  <a:schemeClr val="tx1">
                    <a:lumMod val="75000"/>
                  </a:schemeClr>
                </a:solidFill>
              </a:rPr>
              <a:t>SB 333 (25-26 leg session) exempted the San Luis Obispo Council of Governments </a:t>
            </a:r>
          </a:p>
          <a:p>
            <a:pPr marL="228594" indent="-228594">
              <a:lnSpc>
                <a:spcPct val="120000"/>
              </a:lnSpc>
              <a:buFont typeface="Arial" panose="020B0604020202020204" pitchFamily="34" charset="0"/>
              <a:buChar char="•"/>
            </a:pPr>
            <a:r>
              <a:rPr lang="en-US" sz="1467">
                <a:solidFill>
                  <a:schemeClr val="tx1">
                    <a:lumMod val="75000"/>
                  </a:schemeClr>
                </a:solidFill>
              </a:rPr>
              <a:t>AB 761 (25-26) exempted the Monterey-Salinas Transit District </a:t>
            </a:r>
          </a:p>
          <a:p>
            <a:pPr marL="228594" indent="-228594">
              <a:lnSpc>
                <a:spcPct val="120000"/>
              </a:lnSpc>
              <a:buFont typeface="Arial" panose="020B0604020202020204" pitchFamily="34" charset="0"/>
              <a:buChar char="•"/>
            </a:pPr>
            <a:r>
              <a:rPr lang="en-US" sz="1467">
                <a:solidFill>
                  <a:schemeClr val="tx1">
                    <a:lumMod val="75000"/>
                  </a:schemeClr>
                </a:solidFill>
              </a:rPr>
              <a:t>SB 862 (23-24) exempted the Santa Cruz Metropolitan Transit District</a:t>
            </a:r>
            <a:endParaRPr lang="en-US" sz="1733">
              <a:solidFill>
                <a:schemeClr val="tx1">
                  <a:lumMod val="75000"/>
                </a:schemeClr>
              </a:solidFill>
            </a:endParaRP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p:txBody>
      </p:sp>
      <p:sp>
        <p:nvSpPr>
          <p:cNvPr id="126" name="Google Shape;126;p17">
            <a:extLst>
              <a:ext uri="{FF2B5EF4-FFF2-40B4-BE49-F238E27FC236}">
                <a16:creationId xmlns:a16="http://schemas.microsoft.com/office/drawing/2014/main" id="{D006EBFB-2692-C0B9-175D-92E0E605633F}"/>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64</a:t>
            </a:fld>
            <a:endParaRPr kern="0">
              <a:solidFill>
                <a:srgbClr val="97ABBC"/>
              </a:solidFill>
            </a:endParaRPr>
          </a:p>
        </p:txBody>
      </p:sp>
      <p:graphicFrame>
        <p:nvGraphicFramePr>
          <p:cNvPr id="2" name="Chart 1">
            <a:extLst>
              <a:ext uri="{FF2B5EF4-FFF2-40B4-BE49-F238E27FC236}">
                <a16:creationId xmlns:a16="http://schemas.microsoft.com/office/drawing/2014/main" id="{5C5573DF-2801-69BD-1E65-AA278FC50CDB}"/>
              </a:ext>
            </a:extLst>
          </p:cNvPr>
          <p:cNvGraphicFramePr/>
          <p:nvPr/>
        </p:nvGraphicFramePr>
        <p:xfrm>
          <a:off x="8205743" y="1538162"/>
          <a:ext cx="4081669" cy="4568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32996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41D6890E-E6A4-0A29-A59C-F5E9B46B76FF}"/>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3D60A572-82D6-E75E-3969-4B74760EF40F}"/>
              </a:ext>
            </a:extLst>
          </p:cNvPr>
          <p:cNvSpPr txBox="1">
            <a:spLocks noGrp="1"/>
          </p:cNvSpPr>
          <p:nvPr>
            <p:ph type="title"/>
          </p:nvPr>
        </p:nvSpPr>
        <p:spPr>
          <a:xfrm>
            <a:off x="1081378" y="290149"/>
            <a:ext cx="9827812" cy="960856"/>
          </a:xfrm>
          <a:prstGeom prst="rect">
            <a:avLst/>
          </a:prstGeom>
        </p:spPr>
        <p:txBody>
          <a:bodyPr spcFirstLastPara="1" wrap="square" lIns="121900" tIns="121900" rIns="121900" bIns="121900" anchor="b" anchorCtr="0">
            <a:noAutofit/>
          </a:bodyPr>
          <a:lstStyle/>
          <a:p>
            <a:r>
              <a:rPr lang="en" sz="2667"/>
              <a:t>What if some Yolo juridisctions aren’t a good fit?</a:t>
            </a:r>
            <a:endParaRPr sz="2667"/>
          </a:p>
        </p:txBody>
      </p:sp>
      <p:sp>
        <p:nvSpPr>
          <p:cNvPr id="125" name="Google Shape;125;p17">
            <a:extLst>
              <a:ext uri="{FF2B5EF4-FFF2-40B4-BE49-F238E27FC236}">
                <a16:creationId xmlns:a16="http://schemas.microsoft.com/office/drawing/2014/main" id="{40985D54-C429-0EF4-BECE-9397FBAF2056}"/>
              </a:ext>
            </a:extLst>
          </p:cNvPr>
          <p:cNvSpPr txBox="1">
            <a:spLocks noGrp="1"/>
          </p:cNvSpPr>
          <p:nvPr>
            <p:ph type="body" idx="4294967295"/>
          </p:nvPr>
        </p:nvSpPr>
        <p:spPr>
          <a:xfrm>
            <a:off x="1191599" y="1251007"/>
            <a:ext cx="9516156" cy="5316845"/>
          </a:xfrm>
          <a:prstGeom prst="rect">
            <a:avLst/>
          </a:prstGeom>
        </p:spPr>
        <p:txBody>
          <a:bodyPr spcFirstLastPara="1" wrap="square" lIns="121900" tIns="121900" rIns="121900" bIns="121900" anchor="t" anchorCtr="0">
            <a:noAutofit/>
          </a:bodyPr>
          <a:lstStyle/>
          <a:p>
            <a:pPr marL="0" indent="0">
              <a:buNone/>
            </a:pPr>
            <a:r>
              <a:rPr lang="en-US" sz="2133" b="1">
                <a:solidFill>
                  <a:srgbClr val="94C53D"/>
                </a:solidFill>
              </a:rPr>
              <a:t>We can design a measure to include only a subset of Yolo jurisdictions.</a:t>
            </a:r>
            <a:br>
              <a:rPr lang="en-US" sz="2133" b="1">
                <a:solidFill>
                  <a:srgbClr val="94C53D"/>
                </a:solidFill>
              </a:rPr>
            </a:br>
            <a:endParaRPr lang="en-US" sz="2133" b="1">
              <a:solidFill>
                <a:srgbClr val="94C53D"/>
              </a:solidFill>
            </a:endParaRPr>
          </a:p>
          <a:p>
            <a:pPr marL="0" indent="0">
              <a:buNone/>
            </a:pPr>
            <a:r>
              <a:rPr lang="en-US" sz="1867">
                <a:solidFill>
                  <a:schemeClr val="tx1">
                    <a:lumMod val="75000"/>
                  </a:schemeClr>
                </a:solidFill>
              </a:rPr>
              <a:t>Language can be included in cap-exemption legislation that gives YoloTD the ability to impose a tax on </a:t>
            </a:r>
            <a:r>
              <a:rPr lang="en-US" sz="1867" b="1">
                <a:solidFill>
                  <a:srgbClr val="2CACE3"/>
                </a:solidFill>
              </a:rPr>
              <a:t>only specific jurisdictions </a:t>
            </a:r>
            <a:r>
              <a:rPr lang="en-US" sz="1867">
                <a:solidFill>
                  <a:schemeClr val="tx1">
                    <a:lumMod val="75000"/>
                  </a:schemeClr>
                </a:solidFill>
              </a:rPr>
              <a:t>within the county.</a:t>
            </a:r>
          </a:p>
          <a:p>
            <a:pPr marL="0" indent="0">
              <a:buNone/>
            </a:pPr>
            <a:r>
              <a:rPr lang="en-US" sz="1867">
                <a:solidFill>
                  <a:schemeClr val="tx1">
                    <a:lumMod val="75000"/>
                  </a:schemeClr>
                </a:solidFill>
              </a:rPr>
              <a:t>A </a:t>
            </a:r>
            <a:r>
              <a:rPr lang="en-US" sz="1867" b="1">
                <a:solidFill>
                  <a:srgbClr val="2CACE3"/>
                </a:solidFill>
              </a:rPr>
              <a:t>“coalition of the willing” </a:t>
            </a:r>
            <a:r>
              <a:rPr lang="en-US" sz="1867">
                <a:solidFill>
                  <a:schemeClr val="tx1">
                    <a:lumMod val="75000"/>
                  </a:schemeClr>
                </a:solidFill>
              </a:rPr>
              <a:t>could be created by only including jurisdictions that want to participate in the new tax. </a:t>
            </a:r>
          </a:p>
          <a:p>
            <a:pPr marL="0" indent="0">
              <a:buNone/>
            </a:pPr>
            <a:r>
              <a:rPr lang="en-US" sz="1867">
                <a:solidFill>
                  <a:schemeClr val="tx1">
                    <a:lumMod val="75000"/>
                  </a:schemeClr>
                </a:solidFill>
              </a:rPr>
              <a:t>AB 1223, passed in the 25-26 legislative session, gave the Sacramento Transportation Authority this power after several recent attempts to pass a local transportation sales tax in Sacramento County fell short. Future attempts can now exclude unincorporated areas of the county and specific cities. </a:t>
            </a:r>
          </a:p>
          <a:p>
            <a:pPr marL="0" indent="0">
              <a:buNone/>
            </a:pPr>
            <a:r>
              <a:rPr lang="en-US" sz="1867">
                <a:solidFill>
                  <a:schemeClr val="tx1">
                    <a:lumMod val="75000"/>
                  </a:schemeClr>
                </a:solidFill>
              </a:rPr>
              <a:t>AB 1413, passed in the 19-20 legislative session, gave the Placer, Solano, and San Diego Transportation Authorities this same ability. </a:t>
            </a: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p:txBody>
      </p:sp>
      <p:sp>
        <p:nvSpPr>
          <p:cNvPr id="126" name="Google Shape;126;p17">
            <a:extLst>
              <a:ext uri="{FF2B5EF4-FFF2-40B4-BE49-F238E27FC236}">
                <a16:creationId xmlns:a16="http://schemas.microsoft.com/office/drawing/2014/main" id="{DD3AED1C-48A1-2C50-EE89-5FF22A66014A}"/>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65</a:t>
            </a:fld>
            <a:endParaRPr kern="0">
              <a:solidFill>
                <a:srgbClr val="97ABBC"/>
              </a:solidFill>
            </a:endParaRPr>
          </a:p>
        </p:txBody>
      </p:sp>
    </p:spTree>
    <p:extLst>
      <p:ext uri="{BB962C8B-B14F-4D97-AF65-F5344CB8AC3E}">
        <p14:creationId xmlns:p14="http://schemas.microsoft.com/office/powerpoint/2010/main" val="466415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FBD95C8A-BF11-2CD4-8D9D-03FE82D9F674}"/>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4906C3DC-5067-F8EA-037D-D95506E50E54}"/>
              </a:ext>
            </a:extLst>
          </p:cNvPr>
          <p:cNvSpPr txBox="1">
            <a:spLocks noGrp="1"/>
          </p:cNvSpPr>
          <p:nvPr>
            <p:ph type="title"/>
          </p:nvPr>
        </p:nvSpPr>
        <p:spPr>
          <a:xfrm>
            <a:off x="1191599" y="290149"/>
            <a:ext cx="9611572" cy="960856"/>
          </a:xfrm>
          <a:prstGeom prst="rect">
            <a:avLst/>
          </a:prstGeom>
        </p:spPr>
        <p:txBody>
          <a:bodyPr spcFirstLastPara="1" wrap="square" lIns="121900" tIns="121900" rIns="121900" bIns="121900" anchor="b" anchorCtr="0">
            <a:noAutofit/>
          </a:bodyPr>
          <a:lstStyle/>
          <a:p>
            <a:r>
              <a:rPr lang="en-US"/>
              <a:t>Can we </a:t>
            </a:r>
            <a:r>
              <a:rPr lang="en"/>
              <a:t>get 2/3 of voters to vote for it?</a:t>
            </a:r>
            <a:endParaRPr/>
          </a:p>
        </p:txBody>
      </p:sp>
      <p:sp>
        <p:nvSpPr>
          <p:cNvPr id="125" name="Google Shape;125;p17">
            <a:extLst>
              <a:ext uri="{FF2B5EF4-FFF2-40B4-BE49-F238E27FC236}">
                <a16:creationId xmlns:a16="http://schemas.microsoft.com/office/drawing/2014/main" id="{C54A7697-0022-C7DA-FB33-253B1BD2D602}"/>
              </a:ext>
            </a:extLst>
          </p:cNvPr>
          <p:cNvSpPr txBox="1">
            <a:spLocks noGrp="1"/>
          </p:cNvSpPr>
          <p:nvPr>
            <p:ph type="body" idx="4294967295"/>
          </p:nvPr>
        </p:nvSpPr>
        <p:spPr>
          <a:xfrm>
            <a:off x="1191600" y="1251007"/>
            <a:ext cx="9222401" cy="5316845"/>
          </a:xfrm>
          <a:prstGeom prst="rect">
            <a:avLst/>
          </a:prstGeom>
        </p:spPr>
        <p:txBody>
          <a:bodyPr spcFirstLastPara="1" wrap="square" lIns="121900" tIns="121900" rIns="121900" bIns="121900" anchor="t" anchorCtr="0">
            <a:noAutofit/>
          </a:bodyPr>
          <a:lstStyle/>
          <a:p>
            <a:pPr marL="0" indent="0">
              <a:buNone/>
            </a:pPr>
            <a:r>
              <a:rPr lang="en-US" sz="2133" b="1">
                <a:solidFill>
                  <a:srgbClr val="94C53D"/>
                </a:solidFill>
              </a:rPr>
              <a:t>Maybe. But we could also consider other options.</a:t>
            </a:r>
            <a:br>
              <a:rPr lang="en-US" sz="2133" b="1">
                <a:solidFill>
                  <a:srgbClr val="94C53D"/>
                </a:solidFill>
              </a:rPr>
            </a:br>
            <a:endParaRPr lang="en-US" sz="2133" b="1">
              <a:solidFill>
                <a:srgbClr val="94C53D"/>
              </a:solidFill>
            </a:endParaRPr>
          </a:p>
          <a:p>
            <a:pPr marL="0" indent="0">
              <a:buNone/>
            </a:pPr>
            <a:r>
              <a:rPr lang="en-US" sz="1867">
                <a:solidFill>
                  <a:schemeClr val="tx1">
                    <a:lumMod val="75000"/>
                  </a:schemeClr>
                </a:solidFill>
              </a:rPr>
              <a:t>A board-approved ordinance is not the only option for placing a transportation sales tax measure on the ballot.</a:t>
            </a:r>
          </a:p>
          <a:p>
            <a:pPr marL="0" indent="0">
              <a:buNone/>
            </a:pPr>
            <a:r>
              <a:rPr lang="en-US" sz="1867">
                <a:solidFill>
                  <a:schemeClr val="tx1">
                    <a:lumMod val="75000"/>
                  </a:schemeClr>
                </a:solidFill>
              </a:rPr>
              <a:t>A </a:t>
            </a:r>
            <a:r>
              <a:rPr lang="en-US" sz="1867" b="1">
                <a:solidFill>
                  <a:schemeClr val="tx1">
                    <a:lumMod val="75000"/>
                  </a:schemeClr>
                </a:solidFill>
              </a:rPr>
              <a:t>citizens’ initiative </a:t>
            </a:r>
            <a:r>
              <a:rPr lang="en-US" sz="1867">
                <a:solidFill>
                  <a:schemeClr val="tx1">
                    <a:lumMod val="75000"/>
                  </a:schemeClr>
                </a:solidFill>
              </a:rPr>
              <a:t>can place a measure on the ballot if it garners enough signatures in the county (approximately 6,900). </a:t>
            </a:r>
          </a:p>
          <a:p>
            <a:pPr marL="0" indent="0">
              <a:buNone/>
            </a:pPr>
            <a:r>
              <a:rPr lang="en-US" sz="1867">
                <a:solidFill>
                  <a:schemeClr val="tx1">
                    <a:lumMod val="75000"/>
                  </a:schemeClr>
                </a:solidFill>
              </a:rPr>
              <a:t>Sales tax measures placed on the ballot through the initiative process require a </a:t>
            </a:r>
            <a:r>
              <a:rPr lang="en-US" sz="1867" b="1">
                <a:solidFill>
                  <a:srgbClr val="2CACE3"/>
                </a:solidFill>
              </a:rPr>
              <a:t>50% + 1 majority</a:t>
            </a:r>
            <a:r>
              <a:rPr lang="en-US" sz="1867">
                <a:solidFill>
                  <a:srgbClr val="2CACE3"/>
                </a:solidFill>
              </a:rPr>
              <a:t> </a:t>
            </a:r>
            <a:r>
              <a:rPr lang="en-US" sz="1867">
                <a:solidFill>
                  <a:schemeClr val="tx1">
                    <a:lumMod val="75000"/>
                  </a:schemeClr>
                </a:solidFill>
              </a:rPr>
              <a:t>to pass, unlike the 2/3 threshold of a traditional measure approved by the board. </a:t>
            </a:r>
          </a:p>
          <a:p>
            <a:pPr marL="0" indent="0">
              <a:buNone/>
            </a:pPr>
            <a:r>
              <a:rPr lang="en-US" sz="1867">
                <a:solidFill>
                  <a:schemeClr val="tx1">
                    <a:lumMod val="75000"/>
                  </a:schemeClr>
                </a:solidFill>
              </a:rPr>
              <a:t>In recent years, there have been attempts to subject citizens' initiatives to the same 2/3 vote requirement as ordinance-based measures.  So far, these have been unsuccessful. </a:t>
            </a: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a:p>
            <a:pPr marL="0" indent="0">
              <a:buNone/>
            </a:pPr>
            <a:endParaRPr lang="en-US" sz="1733">
              <a:solidFill>
                <a:schemeClr val="tx1">
                  <a:lumMod val="75000"/>
                </a:schemeClr>
              </a:solidFill>
            </a:endParaRPr>
          </a:p>
        </p:txBody>
      </p:sp>
      <p:sp>
        <p:nvSpPr>
          <p:cNvPr id="126" name="Google Shape;126;p17">
            <a:extLst>
              <a:ext uri="{FF2B5EF4-FFF2-40B4-BE49-F238E27FC236}">
                <a16:creationId xmlns:a16="http://schemas.microsoft.com/office/drawing/2014/main" id="{3B37588D-2C06-B5B8-A54A-CA438304B07B}"/>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66</a:t>
            </a:fld>
            <a:endParaRPr kern="0">
              <a:solidFill>
                <a:srgbClr val="97ABBC"/>
              </a:solidFill>
            </a:endParaRPr>
          </a:p>
        </p:txBody>
      </p:sp>
    </p:spTree>
    <p:extLst>
      <p:ext uri="{BB962C8B-B14F-4D97-AF65-F5344CB8AC3E}">
        <p14:creationId xmlns:p14="http://schemas.microsoft.com/office/powerpoint/2010/main" val="2949129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118C7903-2077-CBF4-46BB-E2D0C40FEB8E}"/>
            </a:ext>
          </a:extLst>
        </p:cNvPr>
        <p:cNvGrpSpPr/>
        <p:nvPr/>
      </p:nvGrpSpPr>
      <p:grpSpPr>
        <a:xfrm>
          <a:off x="0" y="0"/>
          <a:ext cx="0" cy="0"/>
          <a:chOff x="0" y="0"/>
          <a:chExt cx="0" cy="0"/>
        </a:xfrm>
      </p:grpSpPr>
      <p:sp>
        <p:nvSpPr>
          <p:cNvPr id="111" name="Google Shape;111;p15">
            <a:extLst>
              <a:ext uri="{FF2B5EF4-FFF2-40B4-BE49-F238E27FC236}">
                <a16:creationId xmlns:a16="http://schemas.microsoft.com/office/drawing/2014/main" id="{50A59035-25C5-585A-9660-02B73B0612CB}"/>
              </a:ext>
            </a:extLst>
          </p:cNvPr>
          <p:cNvSpPr txBox="1">
            <a:spLocks noGrp="1"/>
          </p:cNvSpPr>
          <p:nvPr>
            <p:ph type="ctrTitle"/>
          </p:nvPr>
        </p:nvSpPr>
        <p:spPr>
          <a:xfrm>
            <a:off x="914400" y="3307742"/>
            <a:ext cx="10363200" cy="1632668"/>
          </a:xfrm>
          <a:prstGeom prst="rect">
            <a:avLst/>
          </a:prstGeom>
        </p:spPr>
        <p:txBody>
          <a:bodyPr spcFirstLastPara="1" wrap="square" lIns="121900" tIns="121900" rIns="121900" bIns="121900" anchor="b" anchorCtr="0">
            <a:noAutofit/>
          </a:bodyPr>
          <a:lstStyle/>
          <a:p>
            <a:endParaRPr sz="9600">
              <a:solidFill>
                <a:schemeClr val="accent2"/>
              </a:solidFill>
            </a:endParaRPr>
          </a:p>
          <a:p>
            <a:r>
              <a:rPr lang="en" sz="5867" b="1"/>
              <a:t>CASE STUDIES</a:t>
            </a:r>
            <a:endParaRPr sz="5867" b="1"/>
          </a:p>
        </p:txBody>
      </p:sp>
      <p:sp>
        <p:nvSpPr>
          <p:cNvPr id="113" name="Google Shape;113;p15">
            <a:extLst>
              <a:ext uri="{FF2B5EF4-FFF2-40B4-BE49-F238E27FC236}">
                <a16:creationId xmlns:a16="http://schemas.microsoft.com/office/drawing/2014/main" id="{59C5CFE3-9104-3902-B9BE-6BEC9B450B9F}"/>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67</a:t>
            </a:fld>
            <a:endParaRPr kern="0">
              <a:solidFill>
                <a:srgbClr val="97ABBC"/>
              </a:solidFill>
            </a:endParaRPr>
          </a:p>
        </p:txBody>
      </p:sp>
    </p:spTree>
    <p:extLst>
      <p:ext uri="{BB962C8B-B14F-4D97-AF65-F5344CB8AC3E}">
        <p14:creationId xmlns:p14="http://schemas.microsoft.com/office/powerpoint/2010/main" val="3740540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507A77C2-CE56-D2D5-B573-AB576A2BD206}"/>
            </a:ext>
          </a:extLst>
        </p:cNvPr>
        <p:cNvGrpSpPr/>
        <p:nvPr/>
      </p:nvGrpSpPr>
      <p:grpSpPr>
        <a:xfrm>
          <a:off x="0" y="0"/>
          <a:ext cx="0" cy="0"/>
          <a:chOff x="0" y="0"/>
          <a:chExt cx="0" cy="0"/>
        </a:xfrm>
      </p:grpSpPr>
      <p:sp>
        <p:nvSpPr>
          <p:cNvPr id="161" name="Google Shape;161;p21">
            <a:extLst>
              <a:ext uri="{FF2B5EF4-FFF2-40B4-BE49-F238E27FC236}">
                <a16:creationId xmlns:a16="http://schemas.microsoft.com/office/drawing/2014/main" id="{6EC6F823-DE34-69F4-7AB8-74BEFD6469AE}"/>
              </a:ext>
            </a:extLst>
          </p:cNvPr>
          <p:cNvSpPr txBox="1">
            <a:spLocks noGrp="1"/>
          </p:cNvSpPr>
          <p:nvPr>
            <p:ph type="title"/>
          </p:nvPr>
        </p:nvSpPr>
        <p:spPr>
          <a:xfrm>
            <a:off x="3798923" y="578079"/>
            <a:ext cx="7666032" cy="874400"/>
          </a:xfrm>
          <a:prstGeom prst="rect">
            <a:avLst/>
          </a:prstGeom>
        </p:spPr>
        <p:txBody>
          <a:bodyPr spcFirstLastPara="1" wrap="square" lIns="121900" tIns="121900" rIns="121900" bIns="121900" anchor="b" anchorCtr="0">
            <a:noAutofit/>
          </a:bodyPr>
          <a:lstStyle/>
          <a:p>
            <a:r>
              <a:rPr lang="en" sz="2667"/>
              <a:t>Measure U (2024): Political Considerations</a:t>
            </a:r>
            <a:endParaRPr sz="2667"/>
          </a:p>
        </p:txBody>
      </p:sp>
      <p:sp>
        <p:nvSpPr>
          <p:cNvPr id="162" name="Google Shape;162;p21">
            <a:extLst>
              <a:ext uri="{FF2B5EF4-FFF2-40B4-BE49-F238E27FC236}">
                <a16:creationId xmlns:a16="http://schemas.microsoft.com/office/drawing/2014/main" id="{CDAF4A66-A19A-9220-7061-DC2546F9AC27}"/>
              </a:ext>
            </a:extLst>
          </p:cNvPr>
          <p:cNvSpPr txBox="1">
            <a:spLocks noGrp="1"/>
          </p:cNvSpPr>
          <p:nvPr>
            <p:ph type="body" idx="4294967295"/>
          </p:nvPr>
        </p:nvSpPr>
        <p:spPr>
          <a:xfrm>
            <a:off x="3702342" y="1331053"/>
            <a:ext cx="7427053" cy="4809688"/>
          </a:xfrm>
          <a:prstGeom prst="rect">
            <a:avLst/>
          </a:prstGeom>
        </p:spPr>
        <p:txBody>
          <a:bodyPr spcFirstLastPara="1" wrap="square" lIns="121900" tIns="121900" rIns="121900" bIns="121900" anchor="t" anchorCtr="0">
            <a:noAutofit/>
          </a:bodyPr>
          <a:lstStyle/>
          <a:p>
            <a:pPr marL="101597" indent="0">
              <a:buNone/>
            </a:pPr>
            <a:r>
              <a:rPr lang="en-US" sz="1867">
                <a:solidFill>
                  <a:schemeClr val="tx1">
                    <a:lumMod val="75000"/>
                  </a:schemeClr>
                </a:solidFill>
              </a:rPr>
              <a:t>Measure U was placed on the 2024 ballot through an ordinance by the Napa Valley Transportation Authority.</a:t>
            </a:r>
          </a:p>
          <a:p>
            <a:pPr marL="101597" indent="0">
              <a:buNone/>
            </a:pPr>
            <a:r>
              <a:rPr lang="en-US" sz="1867">
                <a:solidFill>
                  <a:schemeClr val="tx1">
                    <a:lumMod val="75000"/>
                  </a:schemeClr>
                </a:solidFill>
              </a:rPr>
              <a:t>The tax was imposed at a rate of 0.5%, and </a:t>
            </a:r>
            <a:r>
              <a:rPr lang="en-US" sz="1867" b="1">
                <a:solidFill>
                  <a:srgbClr val="94C53D"/>
                </a:solidFill>
              </a:rPr>
              <a:t>did not require a legislative exception</a:t>
            </a:r>
            <a:r>
              <a:rPr lang="en-US" sz="1867" b="1">
                <a:solidFill>
                  <a:schemeClr val="tx1">
                    <a:lumMod val="75000"/>
                  </a:schemeClr>
                </a:solidFill>
              </a:rPr>
              <a:t> </a:t>
            </a:r>
            <a:r>
              <a:rPr lang="en-US" sz="1867">
                <a:solidFill>
                  <a:schemeClr val="tx1">
                    <a:lumMod val="75000"/>
                  </a:schemeClr>
                </a:solidFill>
              </a:rPr>
              <a:t>since no city in Napa had reached the 9.25% cap. ​</a:t>
            </a:r>
          </a:p>
          <a:p>
            <a:pPr marL="101597" indent="0">
              <a:buNone/>
            </a:pPr>
            <a:r>
              <a:rPr lang="en-US" sz="1867">
                <a:solidFill>
                  <a:schemeClr val="tx1">
                    <a:lumMod val="75000"/>
                  </a:schemeClr>
                </a:solidFill>
              </a:rPr>
              <a:t>Measure U passed with 73% if the vote, well above the 66.7% majority needed. ​</a:t>
            </a:r>
          </a:p>
          <a:p>
            <a:pPr marL="101597" indent="0">
              <a:buNone/>
            </a:pPr>
            <a:r>
              <a:rPr lang="en-US" sz="1867">
                <a:solidFill>
                  <a:schemeClr val="tx1">
                    <a:lumMod val="75000"/>
                  </a:schemeClr>
                </a:solidFill>
              </a:rPr>
              <a:t>The measure was a tax </a:t>
            </a:r>
            <a:r>
              <a:rPr lang="en-US" sz="1867" b="1">
                <a:solidFill>
                  <a:srgbClr val="94C53D"/>
                </a:solidFill>
              </a:rPr>
              <a:t>renewal of an existing transportation tax </a:t>
            </a:r>
            <a:r>
              <a:rPr lang="en-US" sz="1867">
                <a:solidFill>
                  <a:schemeClr val="tx1">
                    <a:lumMod val="75000"/>
                  </a:schemeClr>
                </a:solidFill>
              </a:rPr>
              <a:t>passed in 2012. Renewals are typically easier to pass than new taxes. ​</a:t>
            </a:r>
          </a:p>
          <a:p>
            <a:pPr marL="101597" indent="0">
              <a:buNone/>
            </a:pPr>
            <a:r>
              <a:rPr lang="en-US" sz="1867">
                <a:solidFill>
                  <a:schemeClr val="tx1">
                    <a:lumMod val="75000"/>
                  </a:schemeClr>
                </a:solidFill>
              </a:rPr>
              <a:t>The measure garnered political support from a wide range of sources including the Napa Chamber of Commerce and several local newspapers. Informational materials emphasized</a:t>
            </a:r>
            <a:r>
              <a:rPr lang="en-US" sz="1867" b="1">
                <a:solidFill>
                  <a:schemeClr val="tx1">
                    <a:lumMod val="75000"/>
                  </a:schemeClr>
                </a:solidFill>
              </a:rPr>
              <a:t> </a:t>
            </a:r>
            <a:r>
              <a:rPr lang="en-US" sz="1867" b="1">
                <a:solidFill>
                  <a:srgbClr val="94C53D"/>
                </a:solidFill>
              </a:rPr>
              <a:t>road repair and improvement </a:t>
            </a:r>
            <a:r>
              <a:rPr lang="en-US" sz="1867">
                <a:solidFill>
                  <a:schemeClr val="tx1">
                    <a:lumMod val="75000"/>
                  </a:schemeClr>
                </a:solidFill>
              </a:rPr>
              <a:t>as well as traffic relief. ​</a:t>
            </a:r>
          </a:p>
        </p:txBody>
      </p:sp>
      <p:sp>
        <p:nvSpPr>
          <p:cNvPr id="164" name="Google Shape;164;p21">
            <a:extLst>
              <a:ext uri="{FF2B5EF4-FFF2-40B4-BE49-F238E27FC236}">
                <a16:creationId xmlns:a16="http://schemas.microsoft.com/office/drawing/2014/main" id="{0D42B5A9-3D77-1938-1ED9-F6583A95D161}"/>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68</a:t>
            </a:fld>
            <a:endParaRPr kern="0">
              <a:solidFill>
                <a:srgbClr val="97ABBC"/>
              </a:solidFill>
            </a:endParaRPr>
          </a:p>
        </p:txBody>
      </p:sp>
      <p:pic>
        <p:nvPicPr>
          <p:cNvPr id="7" name="Picture 6">
            <a:extLst>
              <a:ext uri="{FF2B5EF4-FFF2-40B4-BE49-F238E27FC236}">
                <a16:creationId xmlns:a16="http://schemas.microsoft.com/office/drawing/2014/main" id="{4F317C51-641D-DD77-4947-77CDEDACDDFE}"/>
              </a:ext>
            </a:extLst>
          </p:cNvPr>
          <p:cNvPicPr>
            <a:picLocks noChangeAspect="1"/>
          </p:cNvPicPr>
          <p:nvPr/>
        </p:nvPicPr>
        <p:blipFill>
          <a:blip r:embed="rId3">
            <a:alphaModFix amt="35000"/>
          </a:blip>
          <a:srcRect l="9391" t="13360" r="59449"/>
          <a:stretch>
            <a:fillRect/>
          </a:stretch>
        </p:blipFill>
        <p:spPr>
          <a:xfrm>
            <a:off x="0" y="1084951"/>
            <a:ext cx="3798923" cy="5595627"/>
          </a:xfrm>
          <a:prstGeom prst="rect">
            <a:avLst/>
          </a:prstGeom>
        </p:spPr>
      </p:pic>
      <p:pic>
        <p:nvPicPr>
          <p:cNvPr id="5" name="Picture 4">
            <a:extLst>
              <a:ext uri="{FF2B5EF4-FFF2-40B4-BE49-F238E27FC236}">
                <a16:creationId xmlns:a16="http://schemas.microsoft.com/office/drawing/2014/main" id="{A3B95075-ABDD-0ABE-B694-99750D739AF2}"/>
              </a:ext>
            </a:extLst>
          </p:cNvPr>
          <p:cNvPicPr>
            <a:picLocks noChangeAspect="1"/>
          </p:cNvPicPr>
          <p:nvPr/>
        </p:nvPicPr>
        <p:blipFill>
          <a:blip r:embed="rId4"/>
          <a:stretch>
            <a:fillRect/>
          </a:stretch>
        </p:blipFill>
        <p:spPr>
          <a:xfrm>
            <a:off x="691334" y="571206"/>
            <a:ext cx="2755900" cy="673100"/>
          </a:xfrm>
          <a:prstGeom prst="rect">
            <a:avLst/>
          </a:prstGeom>
        </p:spPr>
      </p:pic>
      <p:sp>
        <p:nvSpPr>
          <p:cNvPr id="8" name="Google Shape;161;p21">
            <a:extLst>
              <a:ext uri="{FF2B5EF4-FFF2-40B4-BE49-F238E27FC236}">
                <a16:creationId xmlns:a16="http://schemas.microsoft.com/office/drawing/2014/main" id="{30BFC0DA-A637-29CF-2320-EDC97DEF5278}"/>
              </a:ext>
            </a:extLst>
          </p:cNvPr>
          <p:cNvSpPr txBox="1">
            <a:spLocks/>
          </p:cNvSpPr>
          <p:nvPr/>
        </p:nvSpPr>
        <p:spPr>
          <a:xfrm>
            <a:off x="3798923" y="140879"/>
            <a:ext cx="7666032" cy="874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1" i="0" u="none" strike="noStrike" cap="none">
                <a:solidFill>
                  <a:srgbClr val="0A72BA"/>
                </a:solidFill>
                <a:latin typeface="Tahoma" panose="020B0604030504040204" pitchFamily="34" charset="0"/>
                <a:ea typeface="Tahoma" panose="020B0604030504040204" pitchFamily="34" charset="0"/>
                <a:cs typeface="Tahoma" panose="020B0604030504040204" pitchFamily="34" charset="0"/>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pPr defTabSz="1219170">
              <a:buClr>
                <a:srgbClr val="97ABBC"/>
              </a:buClr>
            </a:pPr>
            <a:r>
              <a:rPr lang="en-US" sz="2667" b="0" kern="0" spc="93">
                <a:solidFill>
                  <a:srgbClr val="94C53D"/>
                </a:solidFill>
              </a:rPr>
              <a:t>NAPA COUNTY</a:t>
            </a:r>
          </a:p>
        </p:txBody>
      </p:sp>
    </p:spTree>
    <p:extLst>
      <p:ext uri="{BB962C8B-B14F-4D97-AF65-F5344CB8AC3E}">
        <p14:creationId xmlns:p14="http://schemas.microsoft.com/office/powerpoint/2010/main" val="1936376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7643696C-9212-1ECA-C59E-3116ED71ACF6}"/>
            </a:ext>
          </a:extLst>
        </p:cNvPr>
        <p:cNvGrpSpPr/>
        <p:nvPr/>
      </p:nvGrpSpPr>
      <p:grpSpPr>
        <a:xfrm>
          <a:off x="0" y="0"/>
          <a:ext cx="0" cy="0"/>
          <a:chOff x="0" y="0"/>
          <a:chExt cx="0" cy="0"/>
        </a:xfrm>
      </p:grpSpPr>
      <p:sp>
        <p:nvSpPr>
          <p:cNvPr id="161" name="Google Shape;161;p21">
            <a:extLst>
              <a:ext uri="{FF2B5EF4-FFF2-40B4-BE49-F238E27FC236}">
                <a16:creationId xmlns:a16="http://schemas.microsoft.com/office/drawing/2014/main" id="{2F915E75-5796-4AA5-58DD-0A20D4EA7023}"/>
              </a:ext>
            </a:extLst>
          </p:cNvPr>
          <p:cNvSpPr txBox="1">
            <a:spLocks noGrp="1"/>
          </p:cNvSpPr>
          <p:nvPr>
            <p:ph type="title"/>
          </p:nvPr>
        </p:nvSpPr>
        <p:spPr>
          <a:xfrm>
            <a:off x="3798923" y="578079"/>
            <a:ext cx="7666032" cy="874400"/>
          </a:xfrm>
          <a:prstGeom prst="rect">
            <a:avLst/>
          </a:prstGeom>
        </p:spPr>
        <p:txBody>
          <a:bodyPr spcFirstLastPara="1" wrap="square" lIns="121900" tIns="121900" rIns="121900" bIns="121900" anchor="b" anchorCtr="0">
            <a:noAutofit/>
          </a:bodyPr>
          <a:lstStyle/>
          <a:p>
            <a:r>
              <a:rPr lang="en" sz="2667"/>
              <a:t>Measure U (2024): Expenditure Plan</a:t>
            </a:r>
            <a:endParaRPr sz="2667"/>
          </a:p>
        </p:txBody>
      </p:sp>
      <p:sp>
        <p:nvSpPr>
          <p:cNvPr id="162" name="Google Shape;162;p21">
            <a:extLst>
              <a:ext uri="{FF2B5EF4-FFF2-40B4-BE49-F238E27FC236}">
                <a16:creationId xmlns:a16="http://schemas.microsoft.com/office/drawing/2014/main" id="{28555FBF-6550-E01F-1466-CADB4BDB77C1}"/>
              </a:ext>
            </a:extLst>
          </p:cNvPr>
          <p:cNvSpPr txBox="1">
            <a:spLocks noGrp="1"/>
          </p:cNvSpPr>
          <p:nvPr>
            <p:ph type="body" idx="4294967295"/>
          </p:nvPr>
        </p:nvSpPr>
        <p:spPr>
          <a:xfrm>
            <a:off x="3702342" y="1331053"/>
            <a:ext cx="7427053" cy="4809688"/>
          </a:xfrm>
          <a:prstGeom prst="rect">
            <a:avLst/>
          </a:prstGeom>
        </p:spPr>
        <p:txBody>
          <a:bodyPr spcFirstLastPara="1" wrap="square" lIns="121900" tIns="121900" rIns="121900" bIns="121900" anchor="t" anchorCtr="0">
            <a:noAutofit/>
          </a:bodyPr>
          <a:lstStyle/>
          <a:p>
            <a:pPr marL="101597" indent="0">
              <a:buNone/>
            </a:pPr>
            <a:r>
              <a:rPr lang="en-US" sz="1867">
                <a:solidFill>
                  <a:schemeClr val="tx1">
                    <a:lumMod val="75000"/>
                  </a:schemeClr>
                </a:solidFill>
              </a:rPr>
              <a:t>The expenditure plan for Measure U is simple, with only two main funding categories. The plan includes a $56 million set-aside for capital projects, 2% of funds for administration, and all other revenue going to local streets and roads.</a:t>
            </a:r>
          </a:p>
          <a:p>
            <a:pPr marL="101597" indent="0">
              <a:buNone/>
            </a:pPr>
            <a:r>
              <a:rPr lang="en-US" sz="1867">
                <a:solidFill>
                  <a:schemeClr val="tx1">
                    <a:lumMod val="75000"/>
                  </a:schemeClr>
                </a:solidFill>
              </a:rPr>
              <a:t>Local streets and roads funding is allocated based on the proportion of sales tax generated in each jurisdiction for the cities, with the county receiving funds based 50% on sales tax revenue generation and 50% based on the proportion of lane miles in the unincorporated area of the county. ​</a:t>
            </a:r>
          </a:p>
          <a:p>
            <a:pPr marL="101597" indent="0">
              <a:buNone/>
            </a:pPr>
            <a:r>
              <a:rPr lang="en-US" sz="1867">
                <a:solidFill>
                  <a:schemeClr val="tx1">
                    <a:lumMod val="75000"/>
                  </a:schemeClr>
                </a:solidFill>
              </a:rPr>
              <a:t>The $56 million capital set-aside is to be used on a list of 4 primary highway projects listed in the expenditure plan. The projects included in this list are high scoring capital projects from the county’s Countywide Transportation Improvement Plan (CTIP). ​</a:t>
            </a:r>
          </a:p>
          <a:p>
            <a:pPr marL="101597" indent="0">
              <a:buNone/>
            </a:pPr>
            <a:r>
              <a:rPr lang="en-US" sz="1867" b="1">
                <a:solidFill>
                  <a:srgbClr val="94C53D"/>
                </a:solidFill>
              </a:rPr>
              <a:t>100% of TDA funds in Napa go to transit, with Measure U providing significant funding for local streets and roads. ​</a:t>
            </a:r>
          </a:p>
        </p:txBody>
      </p:sp>
      <p:sp>
        <p:nvSpPr>
          <p:cNvPr id="164" name="Google Shape;164;p21">
            <a:extLst>
              <a:ext uri="{FF2B5EF4-FFF2-40B4-BE49-F238E27FC236}">
                <a16:creationId xmlns:a16="http://schemas.microsoft.com/office/drawing/2014/main" id="{F529C2F8-884E-9C06-FA88-BB3562F8AAB5}"/>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69</a:t>
            </a:fld>
            <a:endParaRPr kern="0">
              <a:solidFill>
                <a:srgbClr val="97ABBC"/>
              </a:solidFill>
            </a:endParaRPr>
          </a:p>
        </p:txBody>
      </p:sp>
      <p:pic>
        <p:nvPicPr>
          <p:cNvPr id="5" name="Picture 4">
            <a:extLst>
              <a:ext uri="{FF2B5EF4-FFF2-40B4-BE49-F238E27FC236}">
                <a16:creationId xmlns:a16="http://schemas.microsoft.com/office/drawing/2014/main" id="{2E40C10D-9437-F9D9-2224-918C80D229AD}"/>
              </a:ext>
            </a:extLst>
          </p:cNvPr>
          <p:cNvPicPr>
            <a:picLocks noChangeAspect="1"/>
          </p:cNvPicPr>
          <p:nvPr/>
        </p:nvPicPr>
        <p:blipFill>
          <a:blip r:embed="rId3"/>
          <a:stretch>
            <a:fillRect/>
          </a:stretch>
        </p:blipFill>
        <p:spPr>
          <a:xfrm>
            <a:off x="691334" y="571206"/>
            <a:ext cx="2755900" cy="673100"/>
          </a:xfrm>
          <a:prstGeom prst="rect">
            <a:avLst/>
          </a:prstGeom>
        </p:spPr>
      </p:pic>
      <p:sp>
        <p:nvSpPr>
          <p:cNvPr id="8" name="Google Shape;161;p21">
            <a:extLst>
              <a:ext uri="{FF2B5EF4-FFF2-40B4-BE49-F238E27FC236}">
                <a16:creationId xmlns:a16="http://schemas.microsoft.com/office/drawing/2014/main" id="{BF0AD44F-2D43-0D83-6AA3-12FD0C5ADB08}"/>
              </a:ext>
            </a:extLst>
          </p:cNvPr>
          <p:cNvSpPr txBox="1">
            <a:spLocks/>
          </p:cNvSpPr>
          <p:nvPr/>
        </p:nvSpPr>
        <p:spPr>
          <a:xfrm>
            <a:off x="3798923" y="140879"/>
            <a:ext cx="7666032" cy="874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1" i="0" u="none" strike="noStrike" cap="none">
                <a:solidFill>
                  <a:srgbClr val="0A72BA"/>
                </a:solidFill>
                <a:latin typeface="Tahoma" panose="020B0604030504040204" pitchFamily="34" charset="0"/>
                <a:ea typeface="Tahoma" panose="020B0604030504040204" pitchFamily="34" charset="0"/>
                <a:cs typeface="Tahoma" panose="020B0604030504040204" pitchFamily="34" charset="0"/>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pPr defTabSz="1219170">
              <a:buClr>
                <a:srgbClr val="97ABBC"/>
              </a:buClr>
            </a:pPr>
            <a:r>
              <a:rPr lang="en-US" sz="2667" b="0" kern="0" spc="93">
                <a:solidFill>
                  <a:srgbClr val="94C53D"/>
                </a:solidFill>
              </a:rPr>
              <a:t>NAPA COUNTY</a:t>
            </a:r>
          </a:p>
        </p:txBody>
      </p:sp>
      <p:graphicFrame>
        <p:nvGraphicFramePr>
          <p:cNvPr id="2" name="Chart 1">
            <a:extLst>
              <a:ext uri="{FF2B5EF4-FFF2-40B4-BE49-F238E27FC236}">
                <a16:creationId xmlns:a16="http://schemas.microsoft.com/office/drawing/2014/main" id="{3ECFA1DA-F3AC-927E-EA9A-AD52453694A1}"/>
              </a:ext>
            </a:extLst>
          </p:cNvPr>
          <p:cNvGraphicFramePr/>
          <p:nvPr/>
        </p:nvGraphicFramePr>
        <p:xfrm>
          <a:off x="-83820" y="1768254"/>
          <a:ext cx="4043424" cy="44517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9467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E604DD-FE35-D270-6B20-2EC0C94AC62D}"/>
              </a:ext>
            </a:extLst>
          </p:cNvPr>
          <p:cNvSpPr>
            <a:spLocks noGrp="1"/>
          </p:cNvSpPr>
          <p:nvPr>
            <p:ph type="ctrTitle"/>
          </p:nvPr>
        </p:nvSpPr>
        <p:spPr>
          <a:xfrm>
            <a:off x="914233" y="2867216"/>
            <a:ext cx="10363200" cy="1546400"/>
          </a:xfrm>
        </p:spPr>
        <p:txBody>
          <a:bodyPr/>
          <a:lstStyle/>
          <a:p>
            <a:r>
              <a:rPr lang="en-US"/>
              <a:t>Introduction &amp; Background</a:t>
            </a:r>
          </a:p>
        </p:txBody>
      </p:sp>
      <p:sp>
        <p:nvSpPr>
          <p:cNvPr id="3" name="Slide Number Placeholder 2">
            <a:extLst>
              <a:ext uri="{FF2B5EF4-FFF2-40B4-BE49-F238E27FC236}">
                <a16:creationId xmlns:a16="http://schemas.microsoft.com/office/drawing/2014/main" id="{B218B738-4483-39C5-BA29-2016B9E3A482}"/>
              </a:ext>
            </a:extLst>
          </p:cNvPr>
          <p:cNvSpPr>
            <a:spLocks noGrp="1"/>
          </p:cNvSpPr>
          <p:nvPr>
            <p:ph type="sldNum" idx="12"/>
          </p:nvPr>
        </p:nvSpPr>
        <p:spPr/>
        <p:txBody>
          <a:bodyPr/>
          <a:lstStyle/>
          <a:p>
            <a:pPr algn="r" defTabSz="1219170">
              <a:buClr>
                <a:srgbClr val="000000"/>
              </a:buClr>
            </a:pPr>
            <a:fld id="{00000000-1234-1234-1234-123412341234}" type="slidenum">
              <a:rPr lang="en" kern="0">
                <a:solidFill>
                  <a:srgbClr val="97ABBC"/>
                </a:solidFill>
              </a:rPr>
              <a:pPr algn="r" defTabSz="1219170">
                <a:buClr>
                  <a:srgbClr val="000000"/>
                </a:buClr>
              </a:pPr>
              <a:t>7</a:t>
            </a:fld>
            <a:endParaRPr lang="en" kern="0">
              <a:solidFill>
                <a:srgbClr val="97ABBC"/>
              </a:solidFill>
            </a:endParaRPr>
          </a:p>
        </p:txBody>
      </p:sp>
    </p:spTree>
    <p:extLst>
      <p:ext uri="{BB962C8B-B14F-4D97-AF65-F5344CB8AC3E}">
        <p14:creationId xmlns:p14="http://schemas.microsoft.com/office/powerpoint/2010/main" val="3453010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ECFE-BB73-A5C7-FFC8-9ADB411BC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85C3C-A0E5-B7F6-609B-AF8A59569A60}"/>
              </a:ext>
            </a:extLst>
          </p:cNvPr>
          <p:cNvSpPr>
            <a:spLocks noGrp="1"/>
          </p:cNvSpPr>
          <p:nvPr>
            <p:ph type="title"/>
          </p:nvPr>
        </p:nvSpPr>
        <p:spPr>
          <a:xfrm>
            <a:off x="739303" y="577423"/>
            <a:ext cx="11054719" cy="1143200"/>
          </a:xfrm>
        </p:spPr>
        <p:txBody>
          <a:bodyPr/>
          <a:lstStyle/>
          <a:p>
            <a:r>
              <a:rPr lang="en-US"/>
              <a:t>Transportation Sales Tax Measure: </a:t>
            </a:r>
            <a:br>
              <a:rPr lang="en-US"/>
            </a:br>
            <a:r>
              <a:rPr lang="en-US"/>
              <a:t>Qualitative Scoring and Potential Next Steps</a:t>
            </a:r>
          </a:p>
        </p:txBody>
      </p:sp>
      <p:sp>
        <p:nvSpPr>
          <p:cNvPr id="7" name="Text Placeholder 6">
            <a:extLst>
              <a:ext uri="{FF2B5EF4-FFF2-40B4-BE49-F238E27FC236}">
                <a16:creationId xmlns:a16="http://schemas.microsoft.com/office/drawing/2014/main" id="{E7B8CAAA-3CE0-23BC-9853-CBD5650FACAE}"/>
              </a:ext>
            </a:extLst>
          </p:cNvPr>
          <p:cNvSpPr>
            <a:spLocks noGrp="1"/>
          </p:cNvSpPr>
          <p:nvPr>
            <p:ph type="body" sz="quarter" idx="13"/>
          </p:nvPr>
        </p:nvSpPr>
        <p:spPr>
          <a:xfrm>
            <a:off x="646546" y="4232300"/>
            <a:ext cx="11147476" cy="2083995"/>
          </a:xfrm>
        </p:spPr>
        <p:txBody>
          <a:bodyPr/>
          <a:lstStyle/>
          <a:p>
            <a:pPr marL="101597" indent="0">
              <a:buNone/>
            </a:pPr>
            <a:r>
              <a:rPr lang="en-US" b="1"/>
              <a:t>Potential Next Steps:</a:t>
            </a:r>
          </a:p>
          <a:p>
            <a:pPr fontAlgn="base"/>
            <a:r>
              <a:rPr lang="en-US" sz="2133"/>
              <a:t>Interviews with peer agencies, experts, public opinion researchers to assess viability</a:t>
            </a:r>
          </a:p>
          <a:p>
            <a:pPr fontAlgn="base"/>
            <a:r>
              <a:rPr lang="en-US" sz="2133"/>
              <a:t>Explore collaborations with other Yolo County agencies &amp; stakeholders</a:t>
            </a:r>
          </a:p>
          <a:p>
            <a:pPr fontAlgn="base"/>
            <a:r>
              <a:rPr lang="en-US" sz="2133"/>
              <a:t>Update 2018 Countywide Transportation Improvement Plan (CTIP) </a:t>
            </a:r>
          </a:p>
          <a:p>
            <a:pPr marL="101597" indent="0" fontAlgn="base">
              <a:buNone/>
            </a:pPr>
            <a:br>
              <a:rPr lang="en-US" sz="2667"/>
            </a:br>
            <a:br>
              <a:rPr lang="en-US" sz="2667"/>
            </a:br>
            <a:endParaRPr lang="en-US" sz="2667"/>
          </a:p>
          <a:p>
            <a:pPr marL="101597" indent="0">
              <a:buNone/>
            </a:pPr>
            <a:endParaRPr lang="en-US" b="1"/>
          </a:p>
        </p:txBody>
      </p:sp>
      <p:grpSp>
        <p:nvGrpSpPr>
          <p:cNvPr id="3" name="Group 2">
            <a:extLst>
              <a:ext uri="{FF2B5EF4-FFF2-40B4-BE49-F238E27FC236}">
                <a16:creationId xmlns:a16="http://schemas.microsoft.com/office/drawing/2014/main" id="{CE1BFE19-DF89-4C4A-98CE-A3C71FE180D7}"/>
              </a:ext>
            </a:extLst>
          </p:cNvPr>
          <p:cNvGrpSpPr/>
          <p:nvPr/>
        </p:nvGrpSpPr>
        <p:grpSpPr>
          <a:xfrm>
            <a:off x="910795" y="1920979"/>
            <a:ext cx="9865741" cy="1428472"/>
            <a:chOff x="1589934" y="3366148"/>
            <a:chExt cx="5990166" cy="1071354"/>
          </a:xfrm>
        </p:grpSpPr>
        <p:sp>
          <p:nvSpPr>
            <p:cNvPr id="4" name="TextBox 13">
              <a:extLst>
                <a:ext uri="{FF2B5EF4-FFF2-40B4-BE49-F238E27FC236}">
                  <a16:creationId xmlns:a16="http://schemas.microsoft.com/office/drawing/2014/main" id="{491A329B-8D3A-1C72-49E4-58B15F779E19}"/>
                </a:ext>
              </a:extLst>
            </p:cNvPr>
            <p:cNvSpPr txBox="1"/>
            <p:nvPr/>
          </p:nvSpPr>
          <p:spPr>
            <a:xfrm>
              <a:off x="3138930" y="3511755"/>
              <a:ext cx="1548996"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sz="1600" b="1">
                  <a:solidFill>
                    <a:srgbClr val="E35A25"/>
                  </a:solidFill>
                  <a:latin typeface="Arial"/>
                  <a:sym typeface="Arial"/>
                </a:rPr>
                <a:t>POLITICAL FEASIBILITY</a:t>
              </a:r>
            </a:p>
          </p:txBody>
        </p:sp>
        <p:sp>
          <p:nvSpPr>
            <p:cNvPr id="5" name="TextBox 14">
              <a:extLst>
                <a:ext uri="{FF2B5EF4-FFF2-40B4-BE49-F238E27FC236}">
                  <a16:creationId xmlns:a16="http://schemas.microsoft.com/office/drawing/2014/main" id="{82145361-695D-918B-E677-AF14A8494A9E}"/>
                </a:ext>
              </a:extLst>
            </p:cNvPr>
            <p:cNvSpPr txBox="1"/>
            <p:nvPr/>
          </p:nvSpPr>
          <p:spPr>
            <a:xfrm>
              <a:off x="4585017" y="3502395"/>
              <a:ext cx="1548996" cy="4385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6" name="TextBox 16">
              <a:extLst>
                <a:ext uri="{FF2B5EF4-FFF2-40B4-BE49-F238E27FC236}">
                  <a16:creationId xmlns:a16="http://schemas.microsoft.com/office/drawing/2014/main" id="{6925B446-F994-5403-3686-BEB81FA6F01E}"/>
                </a:ext>
              </a:extLst>
            </p:cNvPr>
            <p:cNvSpPr txBox="1"/>
            <p:nvPr/>
          </p:nvSpPr>
          <p:spPr>
            <a:xfrm>
              <a:off x="6031104" y="3366148"/>
              <a:ext cx="1548996" cy="623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sz="1600" b="1">
                  <a:solidFill>
                    <a:srgbClr val="E35A25"/>
                  </a:solidFill>
                  <a:latin typeface="Arial"/>
                  <a:sym typeface="Arial"/>
                </a:rPr>
                <a:t>REVENUE GENERATION POTENTIAL</a:t>
              </a:r>
            </a:p>
          </p:txBody>
        </p:sp>
        <p:sp>
          <p:nvSpPr>
            <p:cNvPr id="12" name="TextBox 13">
              <a:extLst>
                <a:ext uri="{FF2B5EF4-FFF2-40B4-BE49-F238E27FC236}">
                  <a16:creationId xmlns:a16="http://schemas.microsoft.com/office/drawing/2014/main" id="{2A6C65C7-6C27-BCF7-B819-1AC3316AAB8E}"/>
                </a:ext>
              </a:extLst>
            </p:cNvPr>
            <p:cNvSpPr txBox="1"/>
            <p:nvPr/>
          </p:nvSpPr>
          <p:spPr>
            <a:xfrm>
              <a:off x="1589934" y="4183586"/>
              <a:ext cx="1548996"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600" b="1">
                  <a:solidFill>
                    <a:srgbClr val="E35A25"/>
                  </a:solidFill>
                  <a:latin typeface="Arial"/>
                  <a:sym typeface="Arial"/>
                </a:rPr>
                <a:t>SALES TAX MEASURE</a:t>
              </a:r>
            </a:p>
          </p:txBody>
        </p:sp>
      </p:grpSp>
      <p:sp>
        <p:nvSpPr>
          <p:cNvPr id="11" name="TextBox 10">
            <a:extLst>
              <a:ext uri="{FF2B5EF4-FFF2-40B4-BE49-F238E27FC236}">
                <a16:creationId xmlns:a16="http://schemas.microsoft.com/office/drawing/2014/main" id="{B5F68525-F2B2-D7DA-98C2-C8C5710A6DF4}"/>
              </a:ext>
            </a:extLst>
          </p:cNvPr>
          <p:cNvSpPr txBox="1"/>
          <p:nvPr/>
        </p:nvSpPr>
        <p:spPr>
          <a:xfrm>
            <a:off x="3710293" y="3730640"/>
            <a:ext cx="1938340" cy="379656"/>
          </a:xfrm>
          <a:prstGeom prst="rect">
            <a:avLst/>
          </a:prstGeom>
          <a:noFill/>
        </p:spPr>
        <p:txBody>
          <a:bodyPr wrap="square" rtlCol="0">
            <a:spAutoFit/>
          </a:bodyPr>
          <a:lstStyle/>
          <a:p>
            <a:pPr algn="ctr" defTabSz="1219170">
              <a:buClr>
                <a:srgbClr val="000000"/>
              </a:buClr>
              <a:defRPr/>
            </a:pPr>
            <a:r>
              <a:rPr lang="en-US" sz="1867" b="1" kern="0">
                <a:solidFill>
                  <a:srgbClr val="7ECEFD">
                    <a:lumMod val="60000"/>
                    <a:lumOff val="40000"/>
                  </a:srgbClr>
                </a:solidFill>
                <a:latin typeface="Arial"/>
                <a:cs typeface="Arial"/>
                <a:sym typeface="Arial"/>
              </a:rPr>
              <a:t>Low</a:t>
            </a:r>
          </a:p>
        </p:txBody>
      </p:sp>
      <p:sp>
        <p:nvSpPr>
          <p:cNvPr id="20" name="TextBox 19">
            <a:extLst>
              <a:ext uri="{FF2B5EF4-FFF2-40B4-BE49-F238E27FC236}">
                <a16:creationId xmlns:a16="http://schemas.microsoft.com/office/drawing/2014/main" id="{60AF7E85-AAA3-318E-DC0F-433F3CCB1FD9}"/>
              </a:ext>
            </a:extLst>
          </p:cNvPr>
          <p:cNvSpPr txBox="1"/>
          <p:nvPr/>
        </p:nvSpPr>
        <p:spPr>
          <a:xfrm>
            <a:off x="9074497" y="3730640"/>
            <a:ext cx="1169521" cy="379656"/>
          </a:xfrm>
          <a:prstGeom prst="rect">
            <a:avLst/>
          </a:prstGeom>
          <a:noFill/>
        </p:spPr>
        <p:txBody>
          <a:bodyPr wrap="square" rtlCol="0">
            <a:spAutoFit/>
          </a:bodyPr>
          <a:lstStyle/>
          <a:p>
            <a:pPr algn="ctr" defTabSz="1219170">
              <a:buClr>
                <a:srgbClr val="000000"/>
              </a:buClr>
              <a:defRPr/>
            </a:pPr>
            <a:r>
              <a:rPr lang="en-US" sz="1867" b="1" kern="0">
                <a:solidFill>
                  <a:srgbClr val="7ECEFD">
                    <a:lumMod val="50000"/>
                  </a:srgbClr>
                </a:solidFill>
                <a:latin typeface="Arial"/>
                <a:cs typeface="Arial"/>
                <a:sym typeface="Arial"/>
              </a:rPr>
              <a:t>High</a:t>
            </a:r>
          </a:p>
        </p:txBody>
      </p:sp>
      <p:sp>
        <p:nvSpPr>
          <p:cNvPr id="8" name="Rectangle 7">
            <a:extLst>
              <a:ext uri="{FF2B5EF4-FFF2-40B4-BE49-F238E27FC236}">
                <a16:creationId xmlns:a16="http://schemas.microsoft.com/office/drawing/2014/main" id="{A2C917E1-652F-12B2-662F-F6A1355B7D41}"/>
              </a:ext>
            </a:extLst>
          </p:cNvPr>
          <p:cNvSpPr/>
          <p:nvPr/>
        </p:nvSpPr>
        <p:spPr>
          <a:xfrm>
            <a:off x="3515261" y="2844183"/>
            <a:ext cx="2328407" cy="702759"/>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0" name="Rectangle 9">
            <a:extLst>
              <a:ext uri="{FF2B5EF4-FFF2-40B4-BE49-F238E27FC236}">
                <a16:creationId xmlns:a16="http://schemas.microsoft.com/office/drawing/2014/main" id="{31A19885-EE76-F671-8510-A8BEAEC4DF66}"/>
              </a:ext>
            </a:extLst>
          </p:cNvPr>
          <p:cNvSpPr/>
          <p:nvPr/>
        </p:nvSpPr>
        <p:spPr>
          <a:xfrm>
            <a:off x="8336745" y="2834991"/>
            <a:ext cx="2328407" cy="702612"/>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3" name="Rectangle 12">
            <a:extLst>
              <a:ext uri="{FF2B5EF4-FFF2-40B4-BE49-F238E27FC236}">
                <a16:creationId xmlns:a16="http://schemas.microsoft.com/office/drawing/2014/main" id="{A1BD1FE5-0420-D3F3-B508-078609EE95F3}"/>
              </a:ext>
            </a:extLst>
          </p:cNvPr>
          <p:cNvSpPr/>
          <p:nvPr/>
        </p:nvSpPr>
        <p:spPr>
          <a:xfrm>
            <a:off x="5926002" y="2861302"/>
            <a:ext cx="2328407" cy="702759"/>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4" name="TextBox 13">
            <a:extLst>
              <a:ext uri="{FF2B5EF4-FFF2-40B4-BE49-F238E27FC236}">
                <a16:creationId xmlns:a16="http://schemas.microsoft.com/office/drawing/2014/main" id="{D7C52971-3E31-2D17-E998-391234A1296F}"/>
              </a:ext>
            </a:extLst>
          </p:cNvPr>
          <p:cNvSpPr txBox="1"/>
          <p:nvPr/>
        </p:nvSpPr>
        <p:spPr>
          <a:xfrm>
            <a:off x="6096001" y="3730640"/>
            <a:ext cx="1938340" cy="379656"/>
          </a:xfrm>
          <a:prstGeom prst="rect">
            <a:avLst/>
          </a:prstGeom>
          <a:noFill/>
        </p:spPr>
        <p:txBody>
          <a:bodyPr wrap="square" rtlCol="0">
            <a:spAutoFit/>
          </a:bodyPr>
          <a:lstStyle/>
          <a:p>
            <a:pPr algn="ctr" defTabSz="1219170">
              <a:buClr>
                <a:srgbClr val="000000"/>
              </a:buClr>
              <a:defRPr/>
            </a:pPr>
            <a:r>
              <a:rPr lang="en-US" sz="1867" b="1" kern="0">
                <a:solidFill>
                  <a:srgbClr val="7ECEFD">
                    <a:lumMod val="60000"/>
                    <a:lumOff val="40000"/>
                  </a:srgbClr>
                </a:solidFill>
                <a:latin typeface="Arial"/>
                <a:cs typeface="Arial"/>
                <a:sym typeface="Arial"/>
              </a:rPr>
              <a:t>Low</a:t>
            </a:r>
          </a:p>
        </p:txBody>
      </p:sp>
    </p:spTree>
    <p:extLst>
      <p:ext uri="{BB962C8B-B14F-4D97-AF65-F5344CB8AC3E}">
        <p14:creationId xmlns:p14="http://schemas.microsoft.com/office/powerpoint/2010/main" val="3446356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67498023-12AB-C109-0446-7976A142F6DC}"/>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57A1739D-8482-7012-F55D-FCBD3D969584}"/>
              </a:ext>
            </a:extLst>
          </p:cNvPr>
          <p:cNvSpPr txBox="1">
            <a:spLocks noGrp="1"/>
          </p:cNvSpPr>
          <p:nvPr>
            <p:ph type="title"/>
          </p:nvPr>
        </p:nvSpPr>
        <p:spPr>
          <a:xfrm>
            <a:off x="316889" y="248319"/>
            <a:ext cx="9970848" cy="960856"/>
          </a:xfrm>
          <a:prstGeom prst="rect">
            <a:avLst/>
          </a:prstGeom>
        </p:spPr>
        <p:txBody>
          <a:bodyPr spcFirstLastPara="1" wrap="square" lIns="121900" tIns="121900" rIns="121900" bIns="121900" anchor="t" anchorCtr="0">
            <a:noAutofit/>
          </a:bodyPr>
          <a:lstStyle/>
          <a:p>
            <a:r>
              <a:rPr lang="en-US" sz="2400">
                <a:solidFill>
                  <a:srgbClr val="92D050"/>
                </a:solidFill>
              </a:rPr>
              <a:t>Evaluating the Options</a:t>
            </a:r>
            <a:endParaRPr sz="2400">
              <a:solidFill>
                <a:srgbClr val="92D050"/>
              </a:solidFill>
            </a:endParaRPr>
          </a:p>
        </p:txBody>
      </p:sp>
      <p:sp>
        <p:nvSpPr>
          <p:cNvPr id="126" name="Google Shape;126;p17">
            <a:extLst>
              <a:ext uri="{FF2B5EF4-FFF2-40B4-BE49-F238E27FC236}">
                <a16:creationId xmlns:a16="http://schemas.microsoft.com/office/drawing/2014/main" id="{09D86B45-CB3E-B1E8-39FF-EAF980A0C3F3}"/>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71</a:t>
            </a:fld>
            <a:endParaRPr kern="0">
              <a:solidFill>
                <a:srgbClr val="97ABBC"/>
              </a:solidFill>
            </a:endParaRPr>
          </a:p>
        </p:txBody>
      </p:sp>
      <p:sp>
        <p:nvSpPr>
          <p:cNvPr id="10" name="TextBox 18">
            <a:extLst>
              <a:ext uri="{FF2B5EF4-FFF2-40B4-BE49-F238E27FC236}">
                <a16:creationId xmlns:a16="http://schemas.microsoft.com/office/drawing/2014/main" id="{6AD59F7F-177F-95CA-635B-F47BEF07D810}"/>
              </a:ext>
            </a:extLst>
          </p:cNvPr>
          <p:cNvSpPr txBox="1"/>
          <p:nvPr/>
        </p:nvSpPr>
        <p:spPr>
          <a:xfrm>
            <a:off x="445348" y="1587058"/>
            <a:ext cx="1028757" cy="4205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2133" b="1">
                <a:solidFill>
                  <a:srgbClr val="0A72BA"/>
                </a:solidFill>
                <a:latin typeface="Arial"/>
                <a:sym typeface="Arial"/>
              </a:rPr>
              <a:t>High</a:t>
            </a:r>
            <a:endParaRPr lang="en-US" sz="2400" b="1">
              <a:solidFill>
                <a:srgbClr val="0A72BA"/>
              </a:solidFill>
              <a:latin typeface="Arial"/>
              <a:sym typeface="Arial"/>
            </a:endParaRPr>
          </a:p>
        </p:txBody>
      </p:sp>
      <p:sp>
        <p:nvSpPr>
          <p:cNvPr id="11" name="TextBox 20">
            <a:extLst>
              <a:ext uri="{FF2B5EF4-FFF2-40B4-BE49-F238E27FC236}">
                <a16:creationId xmlns:a16="http://schemas.microsoft.com/office/drawing/2014/main" id="{43950243-3914-F592-1FEC-5D4A9045B763}"/>
              </a:ext>
            </a:extLst>
          </p:cNvPr>
          <p:cNvSpPr txBox="1"/>
          <p:nvPr/>
        </p:nvSpPr>
        <p:spPr>
          <a:xfrm>
            <a:off x="316888" y="5615092"/>
            <a:ext cx="1157216" cy="4205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2133" b="1">
                <a:solidFill>
                  <a:srgbClr val="7ECEFD">
                    <a:lumMod val="40000"/>
                    <a:lumOff val="60000"/>
                  </a:srgbClr>
                </a:solidFill>
                <a:latin typeface="Arial"/>
                <a:sym typeface="Arial"/>
              </a:rPr>
              <a:t>Low</a:t>
            </a:r>
            <a:endParaRPr lang="en-US" sz="2667" b="1">
              <a:solidFill>
                <a:srgbClr val="7ECEFD">
                  <a:lumMod val="40000"/>
                  <a:lumOff val="60000"/>
                </a:srgbClr>
              </a:solidFill>
              <a:latin typeface="Arial"/>
              <a:sym typeface="Arial"/>
            </a:endParaRPr>
          </a:p>
        </p:txBody>
      </p:sp>
      <p:grpSp>
        <p:nvGrpSpPr>
          <p:cNvPr id="37" name="Group 36">
            <a:extLst>
              <a:ext uri="{FF2B5EF4-FFF2-40B4-BE49-F238E27FC236}">
                <a16:creationId xmlns:a16="http://schemas.microsoft.com/office/drawing/2014/main" id="{B8AD83B1-37AE-7944-A140-FF17A5DF3727}"/>
              </a:ext>
            </a:extLst>
          </p:cNvPr>
          <p:cNvGrpSpPr/>
          <p:nvPr/>
        </p:nvGrpSpPr>
        <p:grpSpPr>
          <a:xfrm>
            <a:off x="2032000" y="552123"/>
            <a:ext cx="9618379" cy="5661063"/>
            <a:chOff x="1586756" y="711464"/>
            <a:chExt cx="7150942" cy="4101472"/>
          </a:xfrm>
        </p:grpSpPr>
        <p:sp>
          <p:nvSpPr>
            <p:cNvPr id="7" name="TextBox 13">
              <a:extLst>
                <a:ext uri="{FF2B5EF4-FFF2-40B4-BE49-F238E27FC236}">
                  <a16:creationId xmlns:a16="http://schemas.microsoft.com/office/drawing/2014/main" id="{312942E3-10D8-B69C-C4A6-1F0E2D43DB0D}"/>
                </a:ext>
              </a:extLst>
            </p:cNvPr>
            <p:cNvSpPr txBox="1"/>
            <p:nvPr/>
          </p:nvSpPr>
          <p:spPr>
            <a:xfrm>
              <a:off x="4078418" y="896130"/>
              <a:ext cx="1535502"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POLITICAL FEASIBILITY</a:t>
              </a:r>
            </a:p>
          </p:txBody>
        </p:sp>
        <p:sp>
          <p:nvSpPr>
            <p:cNvPr id="8" name="TextBox 14">
              <a:extLst>
                <a:ext uri="{FF2B5EF4-FFF2-40B4-BE49-F238E27FC236}">
                  <a16:creationId xmlns:a16="http://schemas.microsoft.com/office/drawing/2014/main" id="{A9D83DE7-C180-789A-98BA-0B60AE263556}"/>
                </a:ext>
              </a:extLst>
            </p:cNvPr>
            <p:cNvSpPr txBox="1"/>
            <p:nvPr/>
          </p:nvSpPr>
          <p:spPr>
            <a:xfrm>
              <a:off x="5640307" y="881006"/>
              <a:ext cx="1535502"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EASE OF IMPLEMENTATION</a:t>
              </a:r>
              <a:endParaRPr lang="en-US" sz="1867" b="1">
                <a:solidFill>
                  <a:srgbClr val="E35A25"/>
                </a:solidFill>
                <a:latin typeface="Arial"/>
                <a:sym typeface="Arial"/>
              </a:endParaRPr>
            </a:p>
          </p:txBody>
        </p:sp>
        <p:sp>
          <p:nvSpPr>
            <p:cNvPr id="9" name="TextBox 16">
              <a:extLst>
                <a:ext uri="{FF2B5EF4-FFF2-40B4-BE49-F238E27FC236}">
                  <a16:creationId xmlns:a16="http://schemas.microsoft.com/office/drawing/2014/main" id="{94EF9E8E-0300-9DD8-C1E5-25813726FDA6}"/>
                </a:ext>
              </a:extLst>
            </p:cNvPr>
            <p:cNvSpPr txBox="1"/>
            <p:nvPr/>
          </p:nvSpPr>
          <p:spPr>
            <a:xfrm>
              <a:off x="7202196" y="711464"/>
              <a:ext cx="1535502" cy="6020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1600" b="1">
                  <a:solidFill>
                    <a:srgbClr val="E35A25"/>
                  </a:solidFill>
                  <a:latin typeface="Arial"/>
                  <a:sym typeface="Arial"/>
                </a:rPr>
                <a:t>REVENUE GENERATION POTENTIAL</a:t>
              </a:r>
            </a:p>
          </p:txBody>
        </p:sp>
        <p:sp>
          <p:nvSpPr>
            <p:cNvPr id="12" name="TextBox 23">
              <a:extLst>
                <a:ext uri="{FF2B5EF4-FFF2-40B4-BE49-F238E27FC236}">
                  <a16:creationId xmlns:a16="http://schemas.microsoft.com/office/drawing/2014/main" id="{B77695C7-2DB0-D8D0-7E21-55D4025CF231}"/>
                </a:ext>
              </a:extLst>
            </p:cNvPr>
            <p:cNvSpPr txBox="1"/>
            <p:nvPr/>
          </p:nvSpPr>
          <p:spPr>
            <a:xfrm>
              <a:off x="1960486" y="1511416"/>
              <a:ext cx="2077872"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1600" b="1">
                  <a:solidFill>
                    <a:srgbClr val="E35A25"/>
                  </a:solidFill>
                  <a:latin typeface="Arial"/>
                  <a:sym typeface="Arial"/>
                </a:rPr>
                <a:t>INCREASED SHARE OF FEDERAL FUNDING</a:t>
              </a:r>
            </a:p>
          </p:txBody>
        </p:sp>
        <p:grpSp>
          <p:nvGrpSpPr>
            <p:cNvPr id="34" name="Group 33">
              <a:extLst>
                <a:ext uri="{FF2B5EF4-FFF2-40B4-BE49-F238E27FC236}">
                  <a16:creationId xmlns:a16="http://schemas.microsoft.com/office/drawing/2014/main" id="{BA06BF67-5A80-68E6-7169-6FE09173785E}"/>
                </a:ext>
              </a:extLst>
            </p:cNvPr>
            <p:cNvGrpSpPr/>
            <p:nvPr/>
          </p:nvGrpSpPr>
          <p:grpSpPr>
            <a:xfrm>
              <a:off x="4104805" y="1435005"/>
              <a:ext cx="4553732" cy="3377931"/>
              <a:chOff x="4104805" y="1435005"/>
              <a:chExt cx="4553732" cy="3377931"/>
            </a:xfrm>
          </p:grpSpPr>
          <p:sp>
            <p:nvSpPr>
              <p:cNvPr id="3" name="Rectangle 2">
                <a:extLst>
                  <a:ext uri="{FF2B5EF4-FFF2-40B4-BE49-F238E27FC236}">
                    <a16:creationId xmlns:a16="http://schemas.microsoft.com/office/drawing/2014/main" id="{618DDBD1-6ED5-71FF-B2FA-1C20E2B9414B}"/>
                  </a:ext>
                </a:extLst>
              </p:cNvPr>
              <p:cNvSpPr/>
              <p:nvPr/>
            </p:nvSpPr>
            <p:spPr>
              <a:xfrm>
                <a:off x="4104805" y="2011322"/>
                <a:ext cx="1482728" cy="511294"/>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4" name="Rectangle 3">
                <a:extLst>
                  <a:ext uri="{FF2B5EF4-FFF2-40B4-BE49-F238E27FC236}">
                    <a16:creationId xmlns:a16="http://schemas.microsoft.com/office/drawing/2014/main" id="{3ABC4546-5498-9346-5B3D-A3A7350C7ACF}"/>
                  </a:ext>
                </a:extLst>
              </p:cNvPr>
              <p:cNvSpPr/>
              <p:nvPr/>
            </p:nvSpPr>
            <p:spPr>
              <a:xfrm>
                <a:off x="4104805" y="1435006"/>
                <a:ext cx="1482728" cy="533743"/>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5" name="Rectangle 4">
                <a:extLst>
                  <a:ext uri="{FF2B5EF4-FFF2-40B4-BE49-F238E27FC236}">
                    <a16:creationId xmlns:a16="http://schemas.microsoft.com/office/drawing/2014/main" id="{CB6E5E55-7CF2-8118-B731-B0D441CFDADE}"/>
                  </a:ext>
                </a:extLst>
              </p:cNvPr>
              <p:cNvSpPr/>
              <p:nvPr/>
            </p:nvSpPr>
            <p:spPr>
              <a:xfrm>
                <a:off x="5640307" y="1435006"/>
                <a:ext cx="1482728" cy="535301"/>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6" name="Rectangle 5">
                <a:extLst>
                  <a:ext uri="{FF2B5EF4-FFF2-40B4-BE49-F238E27FC236}">
                    <a16:creationId xmlns:a16="http://schemas.microsoft.com/office/drawing/2014/main" id="{66BDA179-E34B-54B2-C23B-104F38448C33}"/>
                  </a:ext>
                </a:extLst>
              </p:cNvPr>
              <p:cNvSpPr/>
              <p:nvPr/>
            </p:nvSpPr>
            <p:spPr>
              <a:xfrm>
                <a:off x="7175809" y="1435005"/>
                <a:ext cx="1482728" cy="528312"/>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3" name="Rectangle 12">
                <a:extLst>
                  <a:ext uri="{FF2B5EF4-FFF2-40B4-BE49-F238E27FC236}">
                    <a16:creationId xmlns:a16="http://schemas.microsoft.com/office/drawing/2014/main" id="{A40B7032-793F-3E0A-6185-291C31249D35}"/>
                  </a:ext>
                </a:extLst>
              </p:cNvPr>
              <p:cNvSpPr/>
              <p:nvPr/>
            </p:nvSpPr>
            <p:spPr>
              <a:xfrm>
                <a:off x="5640307" y="2011322"/>
                <a:ext cx="1482728" cy="520615"/>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5" name="Rectangle 14">
                <a:extLst>
                  <a:ext uri="{FF2B5EF4-FFF2-40B4-BE49-F238E27FC236}">
                    <a16:creationId xmlns:a16="http://schemas.microsoft.com/office/drawing/2014/main" id="{B4A596A3-0D40-FF0C-C3F3-11D71369349A}"/>
                  </a:ext>
                </a:extLst>
              </p:cNvPr>
              <p:cNvSpPr/>
              <p:nvPr/>
            </p:nvSpPr>
            <p:spPr>
              <a:xfrm>
                <a:off x="4104805" y="3149267"/>
                <a:ext cx="1482728" cy="528311"/>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19" name="Rectangle 18">
                <a:extLst>
                  <a:ext uri="{FF2B5EF4-FFF2-40B4-BE49-F238E27FC236}">
                    <a16:creationId xmlns:a16="http://schemas.microsoft.com/office/drawing/2014/main" id="{6DBAA86D-8B4C-FA8A-8A2B-F366AF57F0E4}"/>
                  </a:ext>
                </a:extLst>
              </p:cNvPr>
              <p:cNvSpPr/>
              <p:nvPr/>
            </p:nvSpPr>
            <p:spPr>
              <a:xfrm>
                <a:off x="5640307" y="3149268"/>
                <a:ext cx="1482728" cy="514760"/>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0" name="Rectangle 19">
                <a:extLst>
                  <a:ext uri="{FF2B5EF4-FFF2-40B4-BE49-F238E27FC236}">
                    <a16:creationId xmlns:a16="http://schemas.microsoft.com/office/drawing/2014/main" id="{7FD49C99-CA98-20E0-A854-14352E8CB058}"/>
                  </a:ext>
                </a:extLst>
              </p:cNvPr>
              <p:cNvSpPr/>
              <p:nvPr/>
            </p:nvSpPr>
            <p:spPr>
              <a:xfrm>
                <a:off x="7175809" y="3149269"/>
                <a:ext cx="1482728" cy="528312"/>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1" name="Rectangle 20">
                <a:extLst>
                  <a:ext uri="{FF2B5EF4-FFF2-40B4-BE49-F238E27FC236}">
                    <a16:creationId xmlns:a16="http://schemas.microsoft.com/office/drawing/2014/main" id="{124A6CE9-EC9C-933E-AE62-990728D67BD9}"/>
                  </a:ext>
                </a:extLst>
              </p:cNvPr>
              <p:cNvSpPr/>
              <p:nvPr/>
            </p:nvSpPr>
            <p:spPr>
              <a:xfrm>
                <a:off x="4104805" y="4303889"/>
                <a:ext cx="1482728" cy="500087"/>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2" name="Rectangle 21">
                <a:extLst>
                  <a:ext uri="{FF2B5EF4-FFF2-40B4-BE49-F238E27FC236}">
                    <a16:creationId xmlns:a16="http://schemas.microsoft.com/office/drawing/2014/main" id="{C6F38E10-B4CD-B514-9332-132ADB0869BF}"/>
                  </a:ext>
                </a:extLst>
              </p:cNvPr>
              <p:cNvSpPr/>
              <p:nvPr/>
            </p:nvSpPr>
            <p:spPr>
              <a:xfrm>
                <a:off x="4104805" y="3717939"/>
                <a:ext cx="1482728" cy="528312"/>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3" name="Rectangle 22">
                <a:extLst>
                  <a:ext uri="{FF2B5EF4-FFF2-40B4-BE49-F238E27FC236}">
                    <a16:creationId xmlns:a16="http://schemas.microsoft.com/office/drawing/2014/main" id="{5863AA7A-ACED-3B28-67F2-BCEB8D3A9940}"/>
                  </a:ext>
                </a:extLst>
              </p:cNvPr>
              <p:cNvSpPr/>
              <p:nvPr/>
            </p:nvSpPr>
            <p:spPr>
              <a:xfrm>
                <a:off x="5640307" y="3727573"/>
                <a:ext cx="1482728" cy="509046"/>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4" name="Rectangle 23">
                <a:extLst>
                  <a:ext uri="{FF2B5EF4-FFF2-40B4-BE49-F238E27FC236}">
                    <a16:creationId xmlns:a16="http://schemas.microsoft.com/office/drawing/2014/main" id="{884E9C4D-048E-008E-3ED9-F39E85EE25BF}"/>
                  </a:ext>
                </a:extLst>
              </p:cNvPr>
              <p:cNvSpPr/>
              <p:nvPr/>
            </p:nvSpPr>
            <p:spPr>
              <a:xfrm>
                <a:off x="7175809" y="3727572"/>
                <a:ext cx="1482728" cy="509046"/>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5" name="Rectangle 24">
                <a:extLst>
                  <a:ext uri="{FF2B5EF4-FFF2-40B4-BE49-F238E27FC236}">
                    <a16:creationId xmlns:a16="http://schemas.microsoft.com/office/drawing/2014/main" id="{2995F922-A05C-608A-9025-D9AA9153BAD1}"/>
                  </a:ext>
                </a:extLst>
              </p:cNvPr>
              <p:cNvSpPr/>
              <p:nvPr/>
            </p:nvSpPr>
            <p:spPr>
              <a:xfrm>
                <a:off x="5640307" y="4303889"/>
                <a:ext cx="1482728" cy="509046"/>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26" name="Rectangle 25">
                <a:extLst>
                  <a:ext uri="{FF2B5EF4-FFF2-40B4-BE49-F238E27FC236}">
                    <a16:creationId xmlns:a16="http://schemas.microsoft.com/office/drawing/2014/main" id="{E594E856-5403-88BB-4D3D-E1D771791CEC}"/>
                  </a:ext>
                </a:extLst>
              </p:cNvPr>
              <p:cNvSpPr/>
              <p:nvPr/>
            </p:nvSpPr>
            <p:spPr>
              <a:xfrm>
                <a:off x="7175809" y="4303890"/>
                <a:ext cx="1482728" cy="509046"/>
              </a:xfrm>
              <a:prstGeom prst="rect">
                <a:avLst/>
              </a:prstGeom>
              <a:solidFill>
                <a:srgbClr val="0A72BA"/>
              </a:solidFill>
              <a:ln>
                <a:solidFill>
                  <a:srgbClr val="0A72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grpSp>
        <p:sp>
          <p:nvSpPr>
            <p:cNvPr id="27" name="TextBox 40">
              <a:extLst>
                <a:ext uri="{FF2B5EF4-FFF2-40B4-BE49-F238E27FC236}">
                  <a16:creationId xmlns:a16="http://schemas.microsoft.com/office/drawing/2014/main" id="{CBDE9D82-9C33-F91B-C808-AD289B79813A}"/>
                </a:ext>
              </a:extLst>
            </p:cNvPr>
            <p:cNvSpPr txBox="1"/>
            <p:nvPr/>
          </p:nvSpPr>
          <p:spPr>
            <a:xfrm>
              <a:off x="1586756" y="2046995"/>
              <a:ext cx="2451601"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1600" b="1">
                  <a:solidFill>
                    <a:srgbClr val="E35A25"/>
                  </a:solidFill>
                  <a:latin typeface="Arial"/>
                  <a:sym typeface="Arial"/>
                </a:rPr>
                <a:t>CONTINUED STATE TRANSIT RECOVERY (SB 125)</a:t>
              </a:r>
            </a:p>
          </p:txBody>
        </p:sp>
        <p:sp>
          <p:nvSpPr>
            <p:cNvPr id="28" name="TextBox 41">
              <a:extLst>
                <a:ext uri="{FF2B5EF4-FFF2-40B4-BE49-F238E27FC236}">
                  <a16:creationId xmlns:a16="http://schemas.microsoft.com/office/drawing/2014/main" id="{6FEF298E-F8BA-5059-6149-9486A7F4F5B3}"/>
                </a:ext>
              </a:extLst>
            </p:cNvPr>
            <p:cNvSpPr txBox="1"/>
            <p:nvPr/>
          </p:nvSpPr>
          <p:spPr>
            <a:xfrm>
              <a:off x="2056604" y="2702901"/>
              <a:ext cx="1995386" cy="2452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1600" b="1">
                  <a:solidFill>
                    <a:srgbClr val="E35A25"/>
                  </a:solidFill>
                  <a:latin typeface="Arial"/>
                  <a:sym typeface="Arial"/>
                </a:rPr>
                <a:t>VMT MITIGATION</a:t>
              </a:r>
            </a:p>
          </p:txBody>
        </p:sp>
        <p:sp>
          <p:nvSpPr>
            <p:cNvPr id="29" name="TextBox 42">
              <a:extLst>
                <a:ext uri="{FF2B5EF4-FFF2-40B4-BE49-F238E27FC236}">
                  <a16:creationId xmlns:a16="http://schemas.microsoft.com/office/drawing/2014/main" id="{85A394CE-5EF0-DB79-7B9A-02986DA7582E}"/>
                </a:ext>
              </a:extLst>
            </p:cNvPr>
            <p:cNvSpPr txBox="1"/>
            <p:nvPr/>
          </p:nvSpPr>
          <p:spPr>
            <a:xfrm>
              <a:off x="2020041" y="3149267"/>
              <a:ext cx="2043197"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1600" b="1">
                  <a:solidFill>
                    <a:srgbClr val="E35A25"/>
                  </a:solidFill>
                  <a:latin typeface="Arial"/>
                  <a:sym typeface="Arial"/>
                </a:rPr>
                <a:t>TOLL REVENUE FROM YOLO 80 PROJECT</a:t>
              </a:r>
            </a:p>
          </p:txBody>
        </p:sp>
        <p:sp>
          <p:nvSpPr>
            <p:cNvPr id="30" name="TextBox 43">
              <a:extLst>
                <a:ext uri="{FF2B5EF4-FFF2-40B4-BE49-F238E27FC236}">
                  <a16:creationId xmlns:a16="http://schemas.microsoft.com/office/drawing/2014/main" id="{C936AEDC-DF1F-8B65-7788-8AD88B46781B}"/>
                </a:ext>
              </a:extLst>
            </p:cNvPr>
            <p:cNvSpPr txBox="1"/>
            <p:nvPr/>
          </p:nvSpPr>
          <p:spPr>
            <a:xfrm>
              <a:off x="1960486" y="3727571"/>
              <a:ext cx="2077872"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1600" b="1">
                  <a:solidFill>
                    <a:srgbClr val="E35A25"/>
                  </a:solidFill>
                  <a:latin typeface="Arial"/>
                  <a:sym typeface="Arial"/>
                </a:rPr>
                <a:t>INCREASE SHARE OF LTF FUNDING</a:t>
              </a:r>
            </a:p>
          </p:txBody>
        </p:sp>
        <p:sp>
          <p:nvSpPr>
            <p:cNvPr id="31" name="TextBox 44">
              <a:extLst>
                <a:ext uri="{FF2B5EF4-FFF2-40B4-BE49-F238E27FC236}">
                  <a16:creationId xmlns:a16="http://schemas.microsoft.com/office/drawing/2014/main" id="{BEF1EF7E-9FE3-8C30-8F7E-A9698A556CE2}"/>
                </a:ext>
              </a:extLst>
            </p:cNvPr>
            <p:cNvSpPr txBox="1"/>
            <p:nvPr/>
          </p:nvSpPr>
          <p:spPr>
            <a:xfrm>
              <a:off x="2044923" y="4323099"/>
              <a:ext cx="1993435" cy="4236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1600" b="1">
                  <a:solidFill>
                    <a:srgbClr val="E35A25"/>
                  </a:solidFill>
                  <a:latin typeface="Arial"/>
                  <a:sym typeface="Arial"/>
                </a:rPr>
                <a:t>TRANSPORTATION SALES TAX MEASURE</a:t>
              </a:r>
            </a:p>
          </p:txBody>
        </p:sp>
      </p:grpSp>
      <p:sp>
        <p:nvSpPr>
          <p:cNvPr id="33" name="TextBox 46">
            <a:extLst>
              <a:ext uri="{FF2B5EF4-FFF2-40B4-BE49-F238E27FC236}">
                <a16:creationId xmlns:a16="http://schemas.microsoft.com/office/drawing/2014/main" id="{60324BD7-563B-B0BB-F16F-F6FC1B46474B}"/>
              </a:ext>
            </a:extLst>
          </p:cNvPr>
          <p:cNvSpPr txBox="1"/>
          <p:nvPr/>
        </p:nvSpPr>
        <p:spPr>
          <a:xfrm>
            <a:off x="32168" y="3581390"/>
            <a:ext cx="1441937" cy="4205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pPr>
            <a:r>
              <a:rPr lang="en-US" sz="2133" b="1">
                <a:solidFill>
                  <a:srgbClr val="2CACE3"/>
                </a:solidFill>
                <a:latin typeface="Arial"/>
                <a:sym typeface="Arial"/>
              </a:rPr>
              <a:t>Medium</a:t>
            </a:r>
            <a:endParaRPr lang="en-US" sz="2400" b="1">
              <a:solidFill>
                <a:srgbClr val="2CACE3"/>
              </a:solidFill>
              <a:latin typeface="Arial"/>
              <a:sym typeface="Arial"/>
            </a:endParaRPr>
          </a:p>
        </p:txBody>
      </p:sp>
      <p:pic>
        <p:nvPicPr>
          <p:cNvPr id="36" name="Picture 35">
            <a:extLst>
              <a:ext uri="{FF2B5EF4-FFF2-40B4-BE49-F238E27FC236}">
                <a16:creationId xmlns:a16="http://schemas.microsoft.com/office/drawing/2014/main" id="{EDB2C80E-40A6-08F2-FDB6-86DFE5F6A17C}"/>
              </a:ext>
            </a:extLst>
          </p:cNvPr>
          <p:cNvPicPr>
            <a:picLocks noChangeAspect="1"/>
          </p:cNvPicPr>
          <p:nvPr/>
        </p:nvPicPr>
        <p:blipFill>
          <a:blip r:embed="rId3"/>
          <a:srcRect r="92587"/>
          <a:stretch>
            <a:fillRect/>
          </a:stretch>
        </p:blipFill>
        <p:spPr>
          <a:xfrm flipV="1">
            <a:off x="1474104" y="1550791"/>
            <a:ext cx="557896" cy="4623509"/>
          </a:xfrm>
          <a:prstGeom prst="rect">
            <a:avLst/>
          </a:prstGeom>
        </p:spPr>
      </p:pic>
      <p:sp>
        <p:nvSpPr>
          <p:cNvPr id="2" name="Rectangle 1">
            <a:extLst>
              <a:ext uri="{FF2B5EF4-FFF2-40B4-BE49-F238E27FC236}">
                <a16:creationId xmlns:a16="http://schemas.microsoft.com/office/drawing/2014/main" id="{5D181B6B-F456-FA23-2A44-5F1160E6FB17}"/>
              </a:ext>
            </a:extLst>
          </p:cNvPr>
          <p:cNvSpPr/>
          <p:nvPr/>
        </p:nvSpPr>
        <p:spPr>
          <a:xfrm>
            <a:off x="9549559" y="2323302"/>
            <a:ext cx="1994344" cy="729204"/>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32" name="Rectangle 31">
            <a:extLst>
              <a:ext uri="{FF2B5EF4-FFF2-40B4-BE49-F238E27FC236}">
                <a16:creationId xmlns:a16="http://schemas.microsoft.com/office/drawing/2014/main" id="{2220C78C-09EA-BF2D-38E9-05B871294677}"/>
              </a:ext>
            </a:extLst>
          </p:cNvPr>
          <p:cNvSpPr/>
          <p:nvPr/>
        </p:nvSpPr>
        <p:spPr>
          <a:xfrm>
            <a:off x="5418848" y="3107675"/>
            <a:ext cx="1994344" cy="744672"/>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35" name="Rectangle 34">
            <a:extLst>
              <a:ext uri="{FF2B5EF4-FFF2-40B4-BE49-F238E27FC236}">
                <a16:creationId xmlns:a16="http://schemas.microsoft.com/office/drawing/2014/main" id="{58BDDBDF-4DB2-9F7A-42C2-4B1EBBAE9251}"/>
              </a:ext>
            </a:extLst>
          </p:cNvPr>
          <p:cNvSpPr/>
          <p:nvPr/>
        </p:nvSpPr>
        <p:spPr>
          <a:xfrm>
            <a:off x="7484231" y="3133342"/>
            <a:ext cx="1994344" cy="729204"/>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
        <p:nvSpPr>
          <p:cNvPr id="38" name="Rectangle 37">
            <a:extLst>
              <a:ext uri="{FF2B5EF4-FFF2-40B4-BE49-F238E27FC236}">
                <a16:creationId xmlns:a16="http://schemas.microsoft.com/office/drawing/2014/main" id="{54381047-CFE7-52D5-78C2-1C8420DF04DA}"/>
              </a:ext>
            </a:extLst>
          </p:cNvPr>
          <p:cNvSpPr/>
          <p:nvPr/>
        </p:nvSpPr>
        <p:spPr>
          <a:xfrm>
            <a:off x="9549559" y="3124851"/>
            <a:ext cx="1994344" cy="738851"/>
          </a:xfrm>
          <a:prstGeom prst="rect">
            <a:avLst/>
          </a:prstGeom>
          <a:solidFill>
            <a:srgbClr val="2CACE3"/>
          </a:solidFill>
          <a:ln>
            <a:solidFill>
              <a:srgbClr val="2CA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7ECEFD">
                  <a:lumMod val="40000"/>
                  <a:lumOff val="60000"/>
                </a:srgbClr>
              </a:solidFill>
              <a:latin typeface="Arial"/>
              <a:sym typeface="Arial"/>
            </a:endParaRPr>
          </a:p>
        </p:txBody>
      </p:sp>
    </p:spTree>
    <p:extLst>
      <p:ext uri="{BB962C8B-B14F-4D97-AF65-F5344CB8AC3E}">
        <p14:creationId xmlns:p14="http://schemas.microsoft.com/office/powerpoint/2010/main" val="2264104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987A-176A-74FD-FF26-3411E56BF733}"/>
              </a:ext>
            </a:extLst>
          </p:cNvPr>
          <p:cNvSpPr>
            <a:spLocks noGrp="1"/>
          </p:cNvSpPr>
          <p:nvPr>
            <p:ph type="title"/>
          </p:nvPr>
        </p:nvSpPr>
        <p:spPr/>
        <p:txBody>
          <a:bodyPr/>
          <a:lstStyle/>
          <a:p>
            <a:r>
              <a:rPr lang="en-US"/>
              <a:t>Discussion and Next Steps</a:t>
            </a:r>
          </a:p>
        </p:txBody>
      </p:sp>
      <p:sp>
        <p:nvSpPr>
          <p:cNvPr id="3" name="Slide Number Placeholder 2">
            <a:extLst>
              <a:ext uri="{FF2B5EF4-FFF2-40B4-BE49-F238E27FC236}">
                <a16:creationId xmlns:a16="http://schemas.microsoft.com/office/drawing/2014/main" id="{67AF52D3-7A8C-6351-6F56-1E8F8B1EFD6B}"/>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7ABBC"/>
                </a:solidFill>
              </a:rPr>
              <a:pPr defTabSz="1219170">
                <a:buClr>
                  <a:srgbClr val="000000"/>
                </a:buClr>
              </a:pPr>
              <a:t>72</a:t>
            </a:fld>
            <a:endParaRPr lang="en" kern="0">
              <a:solidFill>
                <a:srgbClr val="97ABBC"/>
              </a:solidFill>
            </a:endParaRPr>
          </a:p>
        </p:txBody>
      </p:sp>
      <p:sp>
        <p:nvSpPr>
          <p:cNvPr id="4" name="Text Placeholder 3">
            <a:extLst>
              <a:ext uri="{FF2B5EF4-FFF2-40B4-BE49-F238E27FC236}">
                <a16:creationId xmlns:a16="http://schemas.microsoft.com/office/drawing/2014/main" id="{6B5FDBA2-6D12-2031-98DF-5C2DA541816A}"/>
              </a:ext>
            </a:extLst>
          </p:cNvPr>
          <p:cNvSpPr>
            <a:spLocks noGrp="1"/>
          </p:cNvSpPr>
          <p:nvPr>
            <p:ph type="body" sz="quarter" idx="13"/>
          </p:nvPr>
        </p:nvSpPr>
        <p:spPr>
          <a:xfrm>
            <a:off x="1852428" y="1621052"/>
            <a:ext cx="9455005" cy="4489449"/>
          </a:xfrm>
        </p:spPr>
        <p:txBody>
          <a:bodyPr/>
          <a:lstStyle/>
          <a:p>
            <a:pPr marL="0" indent="0">
              <a:buNone/>
            </a:pPr>
            <a:r>
              <a:rPr lang="en-US">
                <a:solidFill>
                  <a:schemeClr val="tx1">
                    <a:lumMod val="75000"/>
                  </a:schemeClr>
                </a:solidFill>
              </a:rPr>
              <a:t>What clarifying questions do you have about these six options?</a:t>
            </a:r>
          </a:p>
          <a:p>
            <a:pPr marL="0" indent="0">
              <a:lnSpc>
                <a:spcPct val="200000"/>
              </a:lnSpc>
              <a:buNone/>
            </a:pPr>
            <a:r>
              <a:rPr lang="en-US">
                <a:solidFill>
                  <a:schemeClr val="tx1">
                    <a:lumMod val="75000"/>
                  </a:schemeClr>
                </a:solidFill>
              </a:rPr>
              <a:t>Are there other options you’d like us to explore?</a:t>
            </a:r>
            <a:endParaRPr lang="en-US" sz="4800">
              <a:solidFill>
                <a:schemeClr val="tx1">
                  <a:lumMod val="75000"/>
                </a:schemeClr>
              </a:solidFill>
            </a:endParaRPr>
          </a:p>
          <a:p>
            <a:pPr marL="0" indent="0">
              <a:lnSpc>
                <a:spcPct val="200000"/>
              </a:lnSpc>
              <a:buNone/>
            </a:pPr>
            <a:r>
              <a:rPr lang="en-US">
                <a:solidFill>
                  <a:schemeClr val="tx1">
                    <a:lumMod val="75000"/>
                  </a:schemeClr>
                </a:solidFill>
              </a:rPr>
              <a:t>Where would additional research/staff work be useful?</a:t>
            </a:r>
            <a:endParaRPr lang="en-US" sz="4800">
              <a:solidFill>
                <a:schemeClr val="tx1">
                  <a:lumMod val="75000"/>
                </a:schemeClr>
              </a:solidFill>
            </a:endParaRPr>
          </a:p>
          <a:p>
            <a:pPr marL="0" indent="0">
              <a:lnSpc>
                <a:spcPct val="200000"/>
              </a:lnSpc>
              <a:buNone/>
            </a:pPr>
            <a:r>
              <a:rPr lang="en-US">
                <a:solidFill>
                  <a:schemeClr val="tx1">
                    <a:lumMod val="75000"/>
                  </a:schemeClr>
                </a:solidFill>
              </a:rPr>
              <a:t>What are our next steps to continue this discussion?</a:t>
            </a:r>
          </a:p>
          <a:p>
            <a:endParaRPr lang="en-US"/>
          </a:p>
        </p:txBody>
      </p:sp>
      <p:grpSp>
        <p:nvGrpSpPr>
          <p:cNvPr id="7" name="Google Shape;743;p47">
            <a:extLst>
              <a:ext uri="{FF2B5EF4-FFF2-40B4-BE49-F238E27FC236}">
                <a16:creationId xmlns:a16="http://schemas.microsoft.com/office/drawing/2014/main" id="{0479BEC6-21A7-7595-EFAB-CD97CFAD12E4}"/>
              </a:ext>
            </a:extLst>
          </p:cNvPr>
          <p:cNvGrpSpPr/>
          <p:nvPr/>
        </p:nvGrpSpPr>
        <p:grpSpPr>
          <a:xfrm>
            <a:off x="1079535" y="4275611"/>
            <a:ext cx="684048" cy="614516"/>
            <a:chOff x="2594325" y="1627175"/>
            <a:chExt cx="440850" cy="440850"/>
          </a:xfrm>
          <a:solidFill>
            <a:schemeClr val="accent3"/>
          </a:solidFill>
        </p:grpSpPr>
        <p:sp>
          <p:nvSpPr>
            <p:cNvPr id="8" name="Google Shape;744;p47">
              <a:extLst>
                <a:ext uri="{FF2B5EF4-FFF2-40B4-BE49-F238E27FC236}">
                  <a16:creationId xmlns:a16="http://schemas.microsoft.com/office/drawing/2014/main" id="{CC0E53A6-6C1D-964C-3010-65C565316A3B}"/>
                </a:ext>
              </a:extLst>
            </p:cNvPr>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745;p47">
              <a:extLst>
                <a:ext uri="{FF2B5EF4-FFF2-40B4-BE49-F238E27FC236}">
                  <a16:creationId xmlns:a16="http://schemas.microsoft.com/office/drawing/2014/main" id="{ACADFDD1-7615-908A-5112-CE72DAD2847E}"/>
                </a:ext>
              </a:extLst>
            </p:cNvPr>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46;p47">
              <a:extLst>
                <a:ext uri="{FF2B5EF4-FFF2-40B4-BE49-F238E27FC236}">
                  <a16:creationId xmlns:a16="http://schemas.microsoft.com/office/drawing/2014/main" id="{1521A8E5-E8BB-33D5-B1AF-1B900C4C40DF}"/>
                </a:ext>
              </a:extLst>
            </p:cNvPr>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 name="Google Shape;814;p47">
            <a:extLst>
              <a:ext uri="{FF2B5EF4-FFF2-40B4-BE49-F238E27FC236}">
                <a16:creationId xmlns:a16="http://schemas.microsoft.com/office/drawing/2014/main" id="{46C9F624-EE0C-1C3C-8AB0-9404381FAF06}"/>
              </a:ext>
            </a:extLst>
          </p:cNvPr>
          <p:cNvGrpSpPr/>
          <p:nvPr/>
        </p:nvGrpSpPr>
        <p:grpSpPr>
          <a:xfrm>
            <a:off x="1175349" y="1973309"/>
            <a:ext cx="629743" cy="591123"/>
            <a:chOff x="3955900" y="2984500"/>
            <a:chExt cx="414000" cy="422525"/>
          </a:xfrm>
          <a:solidFill>
            <a:schemeClr val="accent1"/>
          </a:solidFill>
        </p:grpSpPr>
        <p:sp>
          <p:nvSpPr>
            <p:cNvPr id="16" name="Google Shape;815;p47">
              <a:extLst>
                <a:ext uri="{FF2B5EF4-FFF2-40B4-BE49-F238E27FC236}">
                  <a16:creationId xmlns:a16="http://schemas.microsoft.com/office/drawing/2014/main" id="{7A0559EF-AFC4-9729-8633-32135D3DF1A7}"/>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816;p47">
              <a:extLst>
                <a:ext uri="{FF2B5EF4-FFF2-40B4-BE49-F238E27FC236}">
                  <a16:creationId xmlns:a16="http://schemas.microsoft.com/office/drawing/2014/main" id="{3D35A066-9CC6-F9EE-47C2-8080E599DE0B}"/>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17;p47">
              <a:extLst>
                <a:ext uri="{FF2B5EF4-FFF2-40B4-BE49-F238E27FC236}">
                  <a16:creationId xmlns:a16="http://schemas.microsoft.com/office/drawing/2014/main" id="{3807737C-238B-6365-DDF4-5D27D06DAC52}"/>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914;p47">
            <a:extLst>
              <a:ext uri="{FF2B5EF4-FFF2-40B4-BE49-F238E27FC236}">
                <a16:creationId xmlns:a16="http://schemas.microsoft.com/office/drawing/2014/main" id="{D761ADD5-2E27-8D6C-FD78-75373253F032}"/>
              </a:ext>
            </a:extLst>
          </p:cNvPr>
          <p:cNvGrpSpPr/>
          <p:nvPr/>
        </p:nvGrpSpPr>
        <p:grpSpPr>
          <a:xfrm>
            <a:off x="1040649" y="3122416"/>
            <a:ext cx="751624" cy="718547"/>
            <a:chOff x="5241175" y="4959100"/>
            <a:chExt cx="539775" cy="517775"/>
          </a:xfrm>
          <a:solidFill>
            <a:srgbClr val="94C53D"/>
          </a:solidFill>
        </p:grpSpPr>
        <p:sp>
          <p:nvSpPr>
            <p:cNvPr id="25" name="Google Shape;915;p47">
              <a:extLst>
                <a:ext uri="{FF2B5EF4-FFF2-40B4-BE49-F238E27FC236}">
                  <a16:creationId xmlns:a16="http://schemas.microsoft.com/office/drawing/2014/main" id="{3AACD110-C271-3604-021E-A08FE60C27A6}"/>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16;p47">
              <a:extLst>
                <a:ext uri="{FF2B5EF4-FFF2-40B4-BE49-F238E27FC236}">
                  <a16:creationId xmlns:a16="http://schemas.microsoft.com/office/drawing/2014/main" id="{1D523638-7712-895C-EA40-E9D1D30F18D6}"/>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17;p47">
              <a:extLst>
                <a:ext uri="{FF2B5EF4-FFF2-40B4-BE49-F238E27FC236}">
                  <a16:creationId xmlns:a16="http://schemas.microsoft.com/office/drawing/2014/main" id="{8A422EE9-CCB7-D906-8537-7BE4578ACE1B}"/>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918;p47">
              <a:extLst>
                <a:ext uri="{FF2B5EF4-FFF2-40B4-BE49-F238E27FC236}">
                  <a16:creationId xmlns:a16="http://schemas.microsoft.com/office/drawing/2014/main" id="{D331D666-FBB0-C8FA-0E96-D81819B39E4F}"/>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919;p47">
              <a:extLst>
                <a:ext uri="{FF2B5EF4-FFF2-40B4-BE49-F238E27FC236}">
                  <a16:creationId xmlns:a16="http://schemas.microsoft.com/office/drawing/2014/main" id="{88A62B64-356F-2591-ED16-58E8F01DB04D}"/>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20;p47">
              <a:extLst>
                <a:ext uri="{FF2B5EF4-FFF2-40B4-BE49-F238E27FC236}">
                  <a16:creationId xmlns:a16="http://schemas.microsoft.com/office/drawing/2014/main" id="{66E1078C-7AD5-E427-B9A8-30DA69F9B3EB}"/>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 name="Google Shape;676;p47">
            <a:extLst>
              <a:ext uri="{FF2B5EF4-FFF2-40B4-BE49-F238E27FC236}">
                <a16:creationId xmlns:a16="http://schemas.microsoft.com/office/drawing/2014/main" id="{B17B772E-A5E8-E977-84E4-820F51FDD0EE}"/>
              </a:ext>
            </a:extLst>
          </p:cNvPr>
          <p:cNvGrpSpPr/>
          <p:nvPr/>
        </p:nvGrpSpPr>
        <p:grpSpPr>
          <a:xfrm>
            <a:off x="1111511" y="5336319"/>
            <a:ext cx="599643" cy="774181"/>
            <a:chOff x="4636075" y="261925"/>
            <a:chExt cx="401800" cy="475050"/>
          </a:xfrm>
          <a:solidFill>
            <a:schemeClr val="accent1"/>
          </a:solidFill>
        </p:grpSpPr>
        <p:sp>
          <p:nvSpPr>
            <p:cNvPr id="32" name="Google Shape;677;p47">
              <a:extLst>
                <a:ext uri="{FF2B5EF4-FFF2-40B4-BE49-F238E27FC236}">
                  <a16:creationId xmlns:a16="http://schemas.microsoft.com/office/drawing/2014/main" id="{9EF8CE2C-91B7-732A-2A04-9B263D00A260}"/>
                </a:ext>
              </a:extLst>
            </p:cNvPr>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678;p47">
              <a:extLst>
                <a:ext uri="{FF2B5EF4-FFF2-40B4-BE49-F238E27FC236}">
                  <a16:creationId xmlns:a16="http://schemas.microsoft.com/office/drawing/2014/main" id="{4A034BD0-7D9D-2E5D-92D2-DD1E59DABA6E}"/>
                </a:ext>
              </a:extLst>
            </p:cNvPr>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679;p47">
              <a:extLst>
                <a:ext uri="{FF2B5EF4-FFF2-40B4-BE49-F238E27FC236}">
                  <a16:creationId xmlns:a16="http://schemas.microsoft.com/office/drawing/2014/main" id="{8D2E87E3-1B68-6770-C105-E4F5C0D4FD6F}"/>
                </a:ext>
              </a:extLst>
            </p:cNvPr>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80;p47">
              <a:extLst>
                <a:ext uri="{FF2B5EF4-FFF2-40B4-BE49-F238E27FC236}">
                  <a16:creationId xmlns:a16="http://schemas.microsoft.com/office/drawing/2014/main" id="{633B891B-550F-B79A-6479-BF7B621EE077}"/>
                </a:ext>
              </a:extLst>
            </p:cNvPr>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498225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ctrTitle" idx="4294967295"/>
          </p:nvPr>
        </p:nvSpPr>
        <p:spPr>
          <a:xfrm>
            <a:off x="3383896" y="990860"/>
            <a:ext cx="7414800" cy="1546400"/>
          </a:xfrm>
          <a:prstGeom prst="rect">
            <a:avLst/>
          </a:prstGeom>
        </p:spPr>
        <p:txBody>
          <a:bodyPr spcFirstLastPara="1" wrap="square" lIns="121900" tIns="121900" rIns="121900" bIns="121900" anchor="b" anchorCtr="0">
            <a:noAutofit/>
          </a:bodyPr>
          <a:lstStyle/>
          <a:p>
            <a:r>
              <a:rPr lang="en-US" sz="4800" b="1" dirty="0">
                <a:solidFill>
                  <a:schemeClr val="accent2"/>
                </a:solidFill>
              </a:rPr>
              <a:t>Agenda Item 7</a:t>
            </a:r>
            <a:endParaRPr sz="4800" b="1" dirty="0">
              <a:solidFill>
                <a:schemeClr val="accent2"/>
              </a:solidFill>
            </a:endParaRPr>
          </a:p>
        </p:txBody>
      </p:sp>
      <p:sp>
        <p:nvSpPr>
          <p:cNvPr id="104" name="Google Shape;104;p14"/>
          <p:cNvSpPr txBox="1">
            <a:spLocks noGrp="1"/>
          </p:cNvSpPr>
          <p:nvPr>
            <p:ph type="body" idx="4294967295"/>
          </p:nvPr>
        </p:nvSpPr>
        <p:spPr>
          <a:xfrm>
            <a:off x="3892633" y="3429001"/>
            <a:ext cx="7414800" cy="2375079"/>
          </a:xfrm>
          <a:prstGeom prst="rect">
            <a:avLst/>
          </a:prstGeom>
        </p:spPr>
        <p:txBody>
          <a:bodyPr spcFirstLastPara="1" wrap="square" lIns="121900" tIns="121900" rIns="121900" bIns="121900" anchor="t" anchorCtr="0">
            <a:noAutofit/>
          </a:bodyPr>
          <a:lstStyle/>
          <a:p>
            <a:pPr marL="457189" indent="-457189">
              <a:buFont typeface="Arial" panose="020B0604020202020204" pitchFamily="34" charset="0"/>
              <a:buChar char="•"/>
            </a:pPr>
            <a:r>
              <a:rPr lang="en-US"/>
              <a:t>Board Member Reports </a:t>
            </a:r>
          </a:p>
          <a:p>
            <a:pPr marL="457189" indent="-457189">
              <a:buFont typeface="Arial" panose="020B0604020202020204" pitchFamily="34" charset="0"/>
              <a:buChar char="•"/>
            </a:pPr>
            <a:r>
              <a:rPr lang="en-US"/>
              <a:t>Executive Director’s Report</a:t>
            </a:r>
          </a:p>
          <a:p>
            <a:pPr marL="457189" indent="-457189">
              <a:buFont typeface="Arial" panose="020B0604020202020204" pitchFamily="34" charset="0"/>
              <a:buChar char="•"/>
            </a:pPr>
            <a:r>
              <a:rPr lang="en-US"/>
              <a:t>Transdev Report</a:t>
            </a:r>
          </a:p>
          <a:p>
            <a:pPr marL="457189" indent="-457189">
              <a:buFont typeface="Arial" panose="020B0604020202020204" pitchFamily="34" charset="0"/>
              <a:buChar char="•"/>
            </a:pPr>
            <a:r>
              <a:rPr lang="en-US"/>
              <a:t>Long Range Calendar </a:t>
            </a:r>
          </a:p>
          <a:p>
            <a:pPr marL="457189" indent="-457189">
              <a:buFont typeface="Arial" panose="020B0604020202020204" pitchFamily="34" charset="0"/>
              <a:buChar char="•"/>
            </a:pPr>
            <a:endParaRPr lang="en-US"/>
          </a:p>
        </p:txBody>
      </p:sp>
      <p:pic>
        <p:nvPicPr>
          <p:cNvPr id="105" name="Google Shape;105;p14"/>
          <p:cNvPicPr preferRelativeResize="0"/>
          <p:nvPr/>
        </p:nvPicPr>
        <p:blipFill>
          <a:blip r:embed="rId3"/>
          <a:srcRect l="38222" r="38222"/>
          <a:stretch/>
        </p:blipFill>
        <p:spPr>
          <a:xfrm>
            <a:off x="0" y="1"/>
            <a:ext cx="2386435" cy="6753665"/>
          </a:xfrm>
          <a:prstGeom prst="rect">
            <a:avLst/>
          </a:prstGeom>
          <a:noFill/>
          <a:ln>
            <a:noFill/>
          </a:ln>
        </p:spPr>
      </p:pic>
      <p:sp>
        <p:nvSpPr>
          <p:cNvPr id="106" name="Google Shape;106;p14"/>
          <p:cNvSpPr txBox="1">
            <a:spLocks noGrp="1"/>
          </p:cNvSpPr>
          <p:nvPr>
            <p:ph type="sldNum" idx="12"/>
          </p:nvPr>
        </p:nvSpPr>
        <p:spPr>
          <a:xfrm>
            <a:off x="11307433" y="6262577"/>
            <a:ext cx="731600" cy="418000"/>
          </a:xfrm>
          <a:prstGeom prst="rect">
            <a:avLst/>
          </a:prstGeom>
        </p:spPr>
        <p:txBody>
          <a:bodyPr spcFirstLastPara="1" wrap="square" lIns="121900" tIns="121900" rIns="121900" bIns="12190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0" i="0" u="none" strike="noStrike" kern="1200" cap="none" spc="0" normalizeH="0" baseline="0" noProof="0">
                <a:ln>
                  <a:noFill/>
                </a:ln>
                <a:solidFill>
                  <a:srgbClr val="97ABBC"/>
                </a:solidFill>
                <a:effectLst/>
                <a:uLnTx/>
                <a:uFillTx/>
                <a:latin typeface="Lato"/>
                <a:ea typeface="Lato"/>
                <a:cs typeface="Lato"/>
                <a:sym typeface="Lato"/>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sz="1733" b="0" i="0" u="none" strike="noStrike" kern="1200" cap="none" spc="0" normalizeH="0" baseline="0" noProof="0">
              <a:ln>
                <a:noFill/>
              </a:ln>
              <a:solidFill>
                <a:srgbClr val="97ABBC"/>
              </a:solidFill>
              <a:effectLst/>
              <a:uLnTx/>
              <a:uFillTx/>
              <a:latin typeface="Lato"/>
              <a:ea typeface="Lato"/>
              <a:cs typeface="Lato"/>
              <a:sym typeface="Lato"/>
            </a:endParaRPr>
          </a:p>
        </p:txBody>
      </p:sp>
      <p:sp>
        <p:nvSpPr>
          <p:cNvPr id="2" name="Google Shape;103;p14">
            <a:extLst>
              <a:ext uri="{FF2B5EF4-FFF2-40B4-BE49-F238E27FC236}">
                <a16:creationId xmlns:a16="http://schemas.microsoft.com/office/drawing/2014/main" id="{86CE7710-AB93-C706-8544-D83E5301A45F}"/>
              </a:ext>
            </a:extLst>
          </p:cNvPr>
          <p:cNvSpPr txBox="1">
            <a:spLocks/>
          </p:cNvSpPr>
          <p:nvPr/>
        </p:nvSpPr>
        <p:spPr>
          <a:xfrm>
            <a:off x="3383896" y="2330432"/>
            <a:ext cx="7414800" cy="104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marR="0" lvl="0" indent="0" algn="l" defTabSz="457200" rtl="0" eaLnBrk="1" fontAlgn="auto" latinLnBrk="0" hangingPunct="1">
              <a:lnSpc>
                <a:spcPct val="100000"/>
              </a:lnSpc>
              <a:spcBef>
                <a:spcPts val="600"/>
              </a:spcBef>
              <a:spcAft>
                <a:spcPts val="0"/>
              </a:spcAft>
              <a:buClr>
                <a:srgbClr val="97ABBC"/>
              </a:buClr>
              <a:buSzPts val="2400"/>
              <a:buFont typeface="Lato"/>
              <a:buNone/>
              <a:tabLst/>
              <a:defRPr/>
            </a:pPr>
            <a:r>
              <a:rPr kumimoji="0" lang="en-US" sz="4800" b="1" i="0" u="none" strike="noStrike" kern="1200" cap="none" spc="0" normalizeH="0" baseline="0" noProof="0">
                <a:ln>
                  <a:noFill/>
                </a:ln>
                <a:solidFill>
                  <a:srgbClr val="0A72BA"/>
                </a:solidFill>
                <a:effectLst/>
                <a:uLnTx/>
                <a:uFillTx/>
                <a:latin typeface="Raleway" panose="020B0503030101060003" pitchFamily="34" charset="0"/>
                <a:ea typeface="Lato"/>
                <a:cs typeface="Lato"/>
                <a:sym typeface="Lato"/>
              </a:rPr>
              <a:t>Administrative Reports</a:t>
            </a:r>
          </a:p>
        </p:txBody>
      </p:sp>
    </p:spTree>
    <p:extLst>
      <p:ext uri="{BB962C8B-B14F-4D97-AF65-F5344CB8AC3E}">
        <p14:creationId xmlns:p14="http://schemas.microsoft.com/office/powerpoint/2010/main" val="4009606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0E8297-5C34-78F6-03EB-0027E0822D03}"/>
              </a:ext>
            </a:extLst>
          </p:cNvPr>
          <p:cNvSpPr>
            <a:spLocks noGrp="1"/>
          </p:cNvSpPr>
          <p:nvPr>
            <p:ph type="sldNum" idx="12"/>
          </p:nvPr>
        </p:nvSpPr>
        <p:spPr/>
        <p:txBody>
          <a:bodyPr/>
          <a:lstStyle/>
          <a:p>
            <a:fld id="{00000000-1234-1234-1234-123412341234}" type="slidenum">
              <a:rPr lang="en" smtClean="0"/>
              <a:pPr/>
              <a:t>74</a:t>
            </a:fld>
            <a:endParaRPr lang="en"/>
          </a:p>
        </p:txBody>
      </p:sp>
      <p:sp>
        <p:nvSpPr>
          <p:cNvPr id="3" name="TextBox 2">
            <a:extLst>
              <a:ext uri="{FF2B5EF4-FFF2-40B4-BE49-F238E27FC236}">
                <a16:creationId xmlns:a16="http://schemas.microsoft.com/office/drawing/2014/main" id="{4A288DEF-1287-3A33-1D6D-4D1B01071A3D}"/>
              </a:ext>
            </a:extLst>
          </p:cNvPr>
          <p:cNvSpPr txBox="1"/>
          <p:nvPr/>
        </p:nvSpPr>
        <p:spPr>
          <a:xfrm>
            <a:off x="2048257" y="366867"/>
            <a:ext cx="7808976" cy="830997"/>
          </a:xfrm>
          <a:prstGeom prst="rect">
            <a:avLst/>
          </a:prstGeom>
          <a:noFill/>
        </p:spPr>
        <p:txBody>
          <a:bodyPr wrap="square" rtlCol="0">
            <a:spAutoFit/>
          </a:bodyPr>
          <a:lstStyle/>
          <a:p>
            <a:r>
              <a:rPr lang="en-US" sz="4800" b="1" dirty="0">
                <a:latin typeface="Raleway" pitchFamily="2" charset="0"/>
                <a:cs typeface="Times New Roman" panose="02020603050405020304" pitchFamily="18" charset="0"/>
              </a:rPr>
              <a:t>7d. </a:t>
            </a:r>
            <a:r>
              <a:rPr lang="en-US" sz="4800" b="1" dirty="0">
                <a:solidFill>
                  <a:schemeClr val="accent1"/>
                </a:solidFill>
                <a:latin typeface="Raleway" pitchFamily="2" charset="0"/>
                <a:cs typeface="Times New Roman" panose="02020603050405020304" pitchFamily="18" charset="0"/>
              </a:rPr>
              <a:t>Long Range Calendar</a:t>
            </a:r>
          </a:p>
        </p:txBody>
      </p:sp>
      <p:sp>
        <p:nvSpPr>
          <p:cNvPr id="4" name="TextBox 3">
            <a:extLst>
              <a:ext uri="{FF2B5EF4-FFF2-40B4-BE49-F238E27FC236}">
                <a16:creationId xmlns:a16="http://schemas.microsoft.com/office/drawing/2014/main" id="{4A5FC9E0-3762-9D74-CD28-14EFB247BA13}"/>
              </a:ext>
            </a:extLst>
          </p:cNvPr>
          <p:cNvSpPr txBox="1"/>
          <p:nvPr/>
        </p:nvSpPr>
        <p:spPr>
          <a:xfrm>
            <a:off x="612648" y="1197864"/>
            <a:ext cx="11436030" cy="4955203"/>
          </a:xfrm>
          <a:prstGeom prst="rect">
            <a:avLst/>
          </a:prstGeom>
          <a:noFill/>
        </p:spPr>
        <p:txBody>
          <a:bodyPr wrap="square" lIns="91440" tIns="45720" rIns="91440" bIns="45720" rtlCol="0" anchor="t">
            <a:spAutoFit/>
          </a:bodyPr>
          <a:lstStyle/>
          <a:p>
            <a:endParaRPr lang="en-US" sz="2000" dirty="0"/>
          </a:p>
          <a:p>
            <a:r>
              <a:rPr lang="en-US" sz="2400" b="1" dirty="0">
                <a:solidFill>
                  <a:srgbClr val="1072BA"/>
                </a:solidFill>
              </a:rPr>
              <a:t>Mar 2026</a:t>
            </a:r>
            <a:endParaRPr lang="en-US" sz="2400" b="1" dirty="0">
              <a:solidFill>
                <a:srgbClr val="1072BA"/>
              </a:solidFill>
              <a:cs typeface="Arial"/>
            </a:endParaRPr>
          </a:p>
          <a:p>
            <a:pPr marL="342900" indent="-342900">
              <a:buFont typeface="Arial" panose="020B0604020202020204" pitchFamily="34" charset="0"/>
              <a:buChar char="•"/>
            </a:pPr>
            <a:r>
              <a:rPr lang="en-US" sz="2000" dirty="0"/>
              <a:t>Budget Workshop #2: Cost Allocation </a:t>
            </a:r>
          </a:p>
          <a:p>
            <a:pPr marL="342900" indent="-342900">
              <a:buFont typeface="Arial" panose="020B0604020202020204" pitchFamily="34" charset="0"/>
              <a:buChar char="•"/>
            </a:pPr>
            <a:r>
              <a:rPr lang="en-US" sz="2000" dirty="0">
                <a:cs typeface="Arial"/>
              </a:rPr>
              <a:t>Transit Operations RFP Update</a:t>
            </a:r>
          </a:p>
          <a:p>
            <a:pPr marL="342900" indent="-342900">
              <a:buFont typeface="Arial" panose="020B0604020202020204" pitchFamily="34" charset="0"/>
              <a:buChar char="•"/>
            </a:pPr>
            <a:r>
              <a:rPr lang="en-US" sz="2000" dirty="0"/>
              <a:t>Multi-Modal Program Overview</a:t>
            </a:r>
          </a:p>
          <a:p>
            <a:pPr marL="342900" indent="-342900">
              <a:buFont typeface="Arial" panose="020B0604020202020204" pitchFamily="34" charset="0"/>
              <a:buChar char="•"/>
            </a:pPr>
            <a:r>
              <a:rPr lang="en-US" sz="2000" dirty="0"/>
              <a:t>Yolo Commute Expansion Update</a:t>
            </a:r>
          </a:p>
          <a:p>
            <a:r>
              <a:rPr lang="en-US" sz="2400" b="1" dirty="0">
                <a:solidFill>
                  <a:schemeClr val="accent3"/>
                </a:solidFill>
              </a:rPr>
              <a:t>April 2026:</a:t>
            </a:r>
          </a:p>
          <a:p>
            <a:r>
              <a:rPr lang="en-US" sz="2000" dirty="0"/>
              <a:t>• Approve Transit Operations Contract </a:t>
            </a:r>
          </a:p>
          <a:p>
            <a:r>
              <a:rPr lang="en-US" sz="2000" dirty="0"/>
              <a:t>• Preliminary Workplan for FY 2026-27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Arial"/>
              </a:rPr>
              <a:t>May</a:t>
            </a:r>
            <a:r>
              <a:rPr kumimoji="0" lang="en-US" sz="2400" b="1" i="0" u="none" strike="noStrike" kern="1200" cap="none" spc="0" normalizeH="0" baseline="0" noProof="0" dirty="0">
                <a:ln>
                  <a:noFill/>
                </a:ln>
                <a:solidFill>
                  <a:schemeClr val="accent1"/>
                </a:solidFill>
                <a:effectLst/>
                <a:uLnTx/>
                <a:uFillTx/>
                <a:latin typeface="Arial"/>
                <a:ea typeface="+mn-ea"/>
                <a:cs typeface="+mn-cs"/>
              </a:rPr>
              <a:t> 2026:</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77480"/>
                </a:solidFill>
                <a:effectLst/>
                <a:uLnTx/>
                <a:uFillTx/>
                <a:latin typeface="Arial"/>
                <a:ea typeface="+mn-ea"/>
                <a:cs typeface="+mn-cs"/>
              </a:rPr>
              <a:t>FY 2026-27 Draft Budget and Workplan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77480"/>
                </a:solidFill>
                <a:effectLst/>
                <a:uLnTx/>
                <a:uFillTx/>
                <a:latin typeface="Arial"/>
                <a:ea typeface="+mn-ea"/>
                <a:cs typeface="+mn-cs"/>
              </a:rPr>
              <a:t>Yolo Active Transportation Corridors (YATC): Draft Final Plan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677480"/>
                </a:solidFill>
                <a:latin typeface="Arial"/>
              </a:rPr>
              <a:t>Yolo Commute </a:t>
            </a:r>
            <a:r>
              <a:rPr lang="en-US" sz="2000">
                <a:solidFill>
                  <a:srgbClr val="677480"/>
                </a:solidFill>
                <a:latin typeface="Arial"/>
              </a:rPr>
              <a:t>Program Expansion </a:t>
            </a:r>
            <a:endParaRPr kumimoji="0" lang="en-US" sz="2000" b="0" i="0" u="none" strike="noStrike" kern="1200" cap="none" spc="0" normalizeH="0" baseline="0" noProof="0" dirty="0">
              <a:ln>
                <a:noFill/>
              </a:ln>
              <a:solidFill>
                <a:srgbClr val="677480"/>
              </a:solidFill>
              <a:effectLst/>
              <a:uLnTx/>
              <a:uFillTx/>
              <a:latin typeface="Arial"/>
              <a:ea typeface="+mn-ea"/>
              <a:cs typeface="+mn-cs"/>
            </a:endParaRPr>
          </a:p>
          <a:p>
            <a:pPr marL="342900" indent="-342900">
              <a:buFont typeface="Arial" panose="020B0604020202020204" pitchFamily="34" charset="0"/>
              <a:buChar char="•"/>
              <a:defRPr/>
            </a:pPr>
            <a:r>
              <a:rPr lang="en-US" sz="2000" dirty="0"/>
              <a:t>SRTP Service Recommendations</a:t>
            </a:r>
            <a:endParaRPr kumimoji="0" lang="en-US" sz="2000" b="0" i="0" u="none" strike="noStrike" kern="1200" cap="none" spc="0" normalizeH="0" baseline="0" noProof="0" dirty="0">
              <a:ln>
                <a:noFill/>
              </a:ln>
              <a:solidFill>
                <a:srgbClr val="677480"/>
              </a:solidFill>
              <a:effectLst/>
              <a:uLnTx/>
              <a:uFillTx/>
              <a:latin typeface="Arial"/>
              <a:ea typeface="+mn-ea"/>
              <a:cs typeface="+mn-cs"/>
            </a:endParaRPr>
          </a:p>
          <a:p>
            <a:endParaRPr lang="en-US" sz="2400" dirty="0"/>
          </a:p>
        </p:txBody>
      </p:sp>
    </p:spTree>
    <p:extLst>
      <p:ext uri="{BB962C8B-B14F-4D97-AF65-F5344CB8AC3E}">
        <p14:creationId xmlns:p14="http://schemas.microsoft.com/office/powerpoint/2010/main" val="291848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69506" y="477851"/>
            <a:ext cx="9715796" cy="1143200"/>
          </a:xfrm>
          <a:prstGeom prst="rect">
            <a:avLst/>
          </a:prstGeom>
        </p:spPr>
        <p:txBody>
          <a:bodyPr spcFirstLastPara="1" wrap="square" lIns="121900" tIns="121900" rIns="121900" bIns="121900" anchor="b" anchorCtr="0">
            <a:noAutofit/>
          </a:bodyPr>
          <a:lstStyle/>
          <a:p>
            <a:r>
              <a:rPr lang="en" sz="3733"/>
              <a:t>Refresher on Budget Workshop Series</a:t>
            </a:r>
            <a:endParaRPr sz="3733"/>
          </a:p>
        </p:txBody>
      </p:sp>
      <p:sp>
        <p:nvSpPr>
          <p:cNvPr id="125" name="Google Shape;125;p17"/>
          <p:cNvSpPr txBox="1">
            <a:spLocks noGrp="1"/>
          </p:cNvSpPr>
          <p:nvPr>
            <p:ph type="body" idx="4294967295"/>
          </p:nvPr>
        </p:nvSpPr>
        <p:spPr>
          <a:xfrm>
            <a:off x="1191600" y="1621050"/>
            <a:ext cx="8616800" cy="4946801"/>
          </a:xfrm>
          <a:prstGeom prst="rect">
            <a:avLst/>
          </a:prstGeom>
        </p:spPr>
        <p:txBody>
          <a:bodyPr spcFirstLastPara="1" wrap="square" lIns="121900" tIns="121900" rIns="121900" bIns="121900" anchor="t" anchorCtr="0">
            <a:noAutofit/>
          </a:bodyPr>
          <a:lstStyle/>
          <a:p>
            <a:pPr marL="0" indent="0">
              <a:buNone/>
            </a:pPr>
            <a:r>
              <a:rPr lang="en-US" sz="2133" b="1">
                <a:solidFill>
                  <a:srgbClr val="94C53D"/>
                </a:solidFill>
              </a:rPr>
              <a:t>This workshop series was an outcome of FY 24-25 budget process​</a:t>
            </a:r>
          </a:p>
          <a:p>
            <a:pPr marL="0" indent="0">
              <a:buNone/>
            </a:pPr>
            <a:endParaRPr lang="en-US" sz="1200">
              <a:solidFill>
                <a:schemeClr val="tx1">
                  <a:lumMod val="75000"/>
                </a:schemeClr>
              </a:solidFill>
            </a:endParaRPr>
          </a:p>
          <a:p>
            <a:pPr marL="0" indent="0">
              <a:buNone/>
            </a:pPr>
            <a:r>
              <a:rPr lang="en-US" sz="1867" b="1">
                <a:solidFill>
                  <a:srgbClr val="94C53D"/>
                </a:solidFill>
              </a:rPr>
              <a:t>Goals</a:t>
            </a:r>
          </a:p>
          <a:p>
            <a:pPr marL="380990" indent="-380990">
              <a:buFont typeface="Arial" panose="020B0604020202020204" pitchFamily="34" charset="0"/>
              <a:buChar char="•"/>
            </a:pPr>
            <a:r>
              <a:rPr lang="en-US" sz="1733">
                <a:solidFill>
                  <a:schemeClr val="tx1">
                    <a:lumMod val="75000"/>
                  </a:schemeClr>
                </a:solidFill>
              </a:rPr>
              <a:t>Broader understanding of YoloTD funding sources and budgeting process​</a:t>
            </a:r>
          </a:p>
          <a:p>
            <a:pPr marL="380990" indent="-380990">
              <a:buFont typeface="Arial" panose="020B0604020202020204" pitchFamily="34" charset="0"/>
              <a:buChar char="•"/>
            </a:pPr>
            <a:r>
              <a:rPr lang="en-US" sz="1733">
                <a:solidFill>
                  <a:schemeClr val="tx1">
                    <a:lumMod val="75000"/>
                  </a:schemeClr>
                </a:solidFill>
              </a:rPr>
              <a:t>Explore options to address future deficits​</a:t>
            </a:r>
          </a:p>
          <a:p>
            <a:pPr marL="380990" indent="-380990">
              <a:buFont typeface="Arial" panose="020B0604020202020204" pitchFamily="34" charset="0"/>
              <a:buChar char="•"/>
            </a:pPr>
            <a:r>
              <a:rPr lang="en-US" sz="1733">
                <a:solidFill>
                  <a:schemeClr val="tx1">
                    <a:lumMod val="75000"/>
                  </a:schemeClr>
                </a:solidFill>
              </a:rPr>
              <a:t>Promote learning &gt; Set direction ​</a:t>
            </a:r>
          </a:p>
          <a:p>
            <a:pPr marL="0" indent="0">
              <a:buNone/>
            </a:pPr>
            <a:r>
              <a:rPr lang="en-US" sz="1733">
                <a:solidFill>
                  <a:schemeClr val="tx1">
                    <a:lumMod val="75000"/>
                  </a:schemeClr>
                </a:solidFill>
              </a:rPr>
              <a:t>​</a:t>
            </a:r>
            <a:endParaRPr lang="en-US" sz="1200">
              <a:solidFill>
                <a:schemeClr val="tx1">
                  <a:lumMod val="75000"/>
                </a:schemeClr>
              </a:solidFill>
            </a:endParaRPr>
          </a:p>
          <a:p>
            <a:pPr marL="0" indent="0">
              <a:buNone/>
            </a:pPr>
            <a:r>
              <a:rPr lang="en-US" sz="1867" b="1">
                <a:solidFill>
                  <a:srgbClr val="94C53D"/>
                </a:solidFill>
              </a:rPr>
              <a:t>Three Workshops ​</a:t>
            </a:r>
          </a:p>
          <a:p>
            <a:pPr marL="380990" indent="-380990">
              <a:buFont typeface="Arial" panose="020B0604020202020204" pitchFamily="34" charset="0"/>
              <a:buChar char="•"/>
            </a:pPr>
            <a:r>
              <a:rPr lang="en-US" sz="1733">
                <a:solidFill>
                  <a:schemeClr val="tx1">
                    <a:lumMod val="75000"/>
                  </a:schemeClr>
                </a:solidFill>
              </a:rPr>
              <a:t>Overview of Major Funding Sources (Federal/State) - May 2025​</a:t>
            </a:r>
          </a:p>
          <a:p>
            <a:pPr marL="380990" indent="-380990">
              <a:buFont typeface="Arial" panose="020B0604020202020204" pitchFamily="34" charset="0"/>
              <a:buChar char="•"/>
            </a:pPr>
            <a:r>
              <a:rPr lang="en-US" sz="1733">
                <a:solidFill>
                  <a:schemeClr val="tx1">
                    <a:lumMod val="75000"/>
                  </a:schemeClr>
                </a:solidFill>
              </a:rPr>
              <a:t>Options for Increasing Revenues – Feb 2026​</a:t>
            </a:r>
          </a:p>
          <a:p>
            <a:pPr marL="380990" indent="-380990">
              <a:buFont typeface="Arial" panose="020B0604020202020204" pitchFamily="34" charset="0"/>
              <a:buChar char="•"/>
            </a:pPr>
            <a:r>
              <a:rPr lang="en-US" sz="1733">
                <a:solidFill>
                  <a:schemeClr val="tx1">
                    <a:lumMod val="75000"/>
                  </a:schemeClr>
                </a:solidFill>
              </a:rPr>
              <a:t>Budgeting Process – how costs are allocated to funding sources – Mar 2026</a:t>
            </a:r>
            <a:endParaRPr lang="en-US" sz="1733" i="1">
              <a:solidFill>
                <a:schemeClr val="tx1">
                  <a:lumMod val="75000"/>
                </a:schemeClr>
              </a:solidFill>
            </a:endParaRPr>
          </a:p>
        </p:txBody>
      </p:sp>
      <p:sp>
        <p:nvSpPr>
          <p:cNvPr id="126" name="Google Shape;126;p17"/>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8</a:t>
            </a:fld>
            <a:endParaRPr kern="0">
              <a:solidFill>
                <a:srgbClr val="97ABB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9CE2032-6D6E-2D39-35C3-135EC9D32696}"/>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BEAAA77A-AC98-5E30-3128-932A1F20EFBF}"/>
              </a:ext>
            </a:extLst>
          </p:cNvPr>
          <p:cNvSpPr txBox="1">
            <a:spLocks noGrp="1"/>
          </p:cNvSpPr>
          <p:nvPr>
            <p:ph type="title"/>
          </p:nvPr>
        </p:nvSpPr>
        <p:spPr>
          <a:xfrm>
            <a:off x="1191599" y="455962"/>
            <a:ext cx="9097260" cy="1001132"/>
          </a:xfrm>
          <a:prstGeom prst="rect">
            <a:avLst/>
          </a:prstGeom>
        </p:spPr>
        <p:txBody>
          <a:bodyPr spcFirstLastPara="1" wrap="square" lIns="121900" tIns="121900" rIns="121900" bIns="121900" anchor="b" anchorCtr="0">
            <a:noAutofit/>
          </a:bodyPr>
          <a:lstStyle/>
          <a:p>
            <a:r>
              <a:rPr lang="en"/>
              <a:t>Workshop 1: Major Funding Sources</a:t>
            </a:r>
            <a:endParaRPr/>
          </a:p>
        </p:txBody>
      </p:sp>
      <p:sp>
        <p:nvSpPr>
          <p:cNvPr id="126" name="Google Shape;126;p17">
            <a:extLst>
              <a:ext uri="{FF2B5EF4-FFF2-40B4-BE49-F238E27FC236}">
                <a16:creationId xmlns:a16="http://schemas.microsoft.com/office/drawing/2014/main" id="{8FE280C9-4755-7783-3320-7FDCD4F13ADB}"/>
              </a:ext>
            </a:extLst>
          </p:cNvPr>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9</a:t>
            </a:fld>
            <a:endParaRPr kern="0">
              <a:solidFill>
                <a:srgbClr val="97ABBC"/>
              </a:solidFill>
            </a:endParaRPr>
          </a:p>
        </p:txBody>
      </p:sp>
      <p:pic>
        <p:nvPicPr>
          <p:cNvPr id="3" name="Picture 2">
            <a:extLst>
              <a:ext uri="{FF2B5EF4-FFF2-40B4-BE49-F238E27FC236}">
                <a16:creationId xmlns:a16="http://schemas.microsoft.com/office/drawing/2014/main" id="{3567D817-CEBC-3B77-C492-79A67451F6A4}"/>
              </a:ext>
            </a:extLst>
          </p:cNvPr>
          <p:cNvPicPr>
            <a:picLocks noChangeAspect="1"/>
          </p:cNvPicPr>
          <p:nvPr/>
        </p:nvPicPr>
        <p:blipFill>
          <a:blip r:embed="rId3"/>
          <a:stretch>
            <a:fillRect/>
          </a:stretch>
        </p:blipFill>
        <p:spPr>
          <a:xfrm>
            <a:off x="1363794" y="1669124"/>
            <a:ext cx="8663657" cy="4533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61;p21">
            <a:extLst>
              <a:ext uri="{FF2B5EF4-FFF2-40B4-BE49-F238E27FC236}">
                <a16:creationId xmlns:a16="http://schemas.microsoft.com/office/drawing/2014/main" id="{6E8B4097-3750-2C87-A1CD-1144DA550D48}"/>
              </a:ext>
            </a:extLst>
          </p:cNvPr>
          <p:cNvSpPr txBox="1">
            <a:spLocks/>
          </p:cNvSpPr>
          <p:nvPr/>
        </p:nvSpPr>
        <p:spPr>
          <a:xfrm>
            <a:off x="1191599" y="140879"/>
            <a:ext cx="10273356" cy="874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1" i="0" u="none" strike="noStrike" cap="none">
                <a:solidFill>
                  <a:srgbClr val="0A72BA"/>
                </a:solidFill>
                <a:latin typeface="Tahoma" panose="020B0604030504040204" pitchFamily="34" charset="0"/>
                <a:ea typeface="Tahoma" panose="020B0604030504040204" pitchFamily="34" charset="0"/>
                <a:cs typeface="Tahoma" panose="020B0604030504040204" pitchFamily="34" charset="0"/>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pPr defTabSz="1219170">
              <a:buClr>
                <a:srgbClr val="97ABBC"/>
              </a:buClr>
            </a:pPr>
            <a:r>
              <a:rPr lang="en-US" sz="2667" b="0" kern="0" spc="93">
                <a:solidFill>
                  <a:srgbClr val="94C53D"/>
                </a:solidFill>
              </a:rPr>
              <a:t>RECAP</a:t>
            </a:r>
          </a:p>
        </p:txBody>
      </p:sp>
    </p:spTree>
    <p:extLst>
      <p:ext uri="{BB962C8B-B14F-4D97-AF65-F5344CB8AC3E}">
        <p14:creationId xmlns:p14="http://schemas.microsoft.com/office/powerpoint/2010/main" val="4158763347"/>
      </p:ext>
    </p:extLst>
  </p:cSld>
  <p:clrMapOvr>
    <a:masterClrMapping/>
  </p:clrMapOvr>
</p:sld>
</file>

<file path=ppt/theme/theme1.xml><?xml version="1.0" encoding="utf-8"?>
<a:theme xmlns:a="http://schemas.openxmlformats.org/drawingml/2006/main" name="I-80 Shie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tonio template">
  <a:themeElements>
    <a:clrScheme name="YoloTD Colors">
      <a:dk1>
        <a:srgbClr val="677480"/>
      </a:dk1>
      <a:lt1>
        <a:srgbClr val="FFFFFF"/>
      </a:lt1>
      <a:dk2>
        <a:srgbClr val="0E2533"/>
      </a:dk2>
      <a:lt2>
        <a:srgbClr val="DEE2E6"/>
      </a:lt2>
      <a:accent1>
        <a:srgbClr val="0A72BA"/>
      </a:accent1>
      <a:accent2>
        <a:srgbClr val="94C53D"/>
      </a:accent2>
      <a:accent3>
        <a:srgbClr val="E35A25"/>
      </a:accent3>
      <a:accent4>
        <a:srgbClr val="0E2533"/>
      </a:accent4>
      <a:accent5>
        <a:srgbClr val="7ECEFD"/>
      </a:accent5>
      <a:accent6>
        <a:srgbClr val="97ABBC"/>
      </a:accent6>
      <a:hlink>
        <a:srgbClr val="94C53D"/>
      </a:hlink>
      <a:folHlink>
        <a:srgbClr val="E35A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rgbClr val="3A3F3F"/>
      </a:dk1>
      <a:lt1>
        <a:srgbClr val="FFFFFF"/>
      </a:lt1>
      <a:dk2>
        <a:srgbClr val="083D56"/>
      </a:dk2>
      <a:lt2>
        <a:srgbClr val="FFFFFF"/>
      </a:lt2>
      <a:accent1>
        <a:srgbClr val="E82276"/>
      </a:accent1>
      <a:accent2>
        <a:srgbClr val="54C8E8"/>
      </a:accent2>
      <a:accent3>
        <a:srgbClr val="A1CE5E"/>
      </a:accent3>
      <a:accent4>
        <a:srgbClr val="F99D20"/>
      </a:accent4>
      <a:accent5>
        <a:srgbClr val="3C4644"/>
      </a:accent5>
      <a:accent6>
        <a:srgbClr val="FEE148"/>
      </a:accent6>
      <a:hlink>
        <a:srgbClr val="54C8E8"/>
      </a:hlink>
      <a:folHlink>
        <a:srgbClr val="54C8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Antonio template">
  <a:themeElements>
    <a:clrScheme name="YoloTD Colors">
      <a:dk1>
        <a:srgbClr val="677480"/>
      </a:dk1>
      <a:lt1>
        <a:srgbClr val="FFFFFF"/>
      </a:lt1>
      <a:dk2>
        <a:srgbClr val="0E2533"/>
      </a:dk2>
      <a:lt2>
        <a:srgbClr val="DEE2E6"/>
      </a:lt2>
      <a:accent1>
        <a:srgbClr val="0A72BA"/>
      </a:accent1>
      <a:accent2>
        <a:srgbClr val="94C53D"/>
      </a:accent2>
      <a:accent3>
        <a:srgbClr val="E35A25"/>
      </a:accent3>
      <a:accent4>
        <a:srgbClr val="0E2533"/>
      </a:accent4>
      <a:accent5>
        <a:srgbClr val="7ECEFD"/>
      </a:accent5>
      <a:accent6>
        <a:srgbClr val="97ABBC"/>
      </a:accent6>
      <a:hlink>
        <a:srgbClr val="94C53D"/>
      </a:hlink>
      <a:folHlink>
        <a:srgbClr val="E35A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CCD5BCC3D00A49AAAC84F1C58B9B0E" ma:contentTypeVersion="10" ma:contentTypeDescription="Create a new document." ma:contentTypeScope="" ma:versionID="aa3b4513351126eebe09b2b91f95ca00">
  <xsd:schema xmlns:xsd="http://www.w3.org/2001/XMLSchema" xmlns:xs="http://www.w3.org/2001/XMLSchema" xmlns:p="http://schemas.microsoft.com/office/2006/metadata/properties" xmlns:ns2="ecd7f955-ec19-4b21-a8bc-5f8d8243c9a7" xmlns:ns3="b1605e98-7587-4241-958d-d95bf9aeb3b9" targetNamespace="http://schemas.microsoft.com/office/2006/metadata/properties" ma:root="true" ma:fieldsID="c890c427b3593a7060d210e380088158" ns2:_="" ns3:_="">
    <xsd:import namespace="ecd7f955-ec19-4b21-a8bc-5f8d8243c9a7"/>
    <xsd:import namespace="b1605e98-7587-4241-958d-d95bf9aeb3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7f955-ec19-4b21-a8bc-5f8d8243c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550a3b5-b013-494a-b677-659f842dab9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605e98-7587-4241-958d-d95bf9aeb3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a749901-2a60-4ffa-9dd9-dbe35563ee58}" ma:internalName="TaxCatchAll" ma:showField="CatchAllData" ma:web="b1605e98-7587-4241-958d-d95bf9aeb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1605e98-7587-4241-958d-d95bf9aeb3b9" xsi:nil="true"/>
    <lcf76f155ced4ddcb4097134ff3c332f xmlns="ecd7f955-ec19-4b21-a8bc-5f8d8243c9a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2AC056-2BF1-4F63-A6B4-4ADBAE2C8E6A}">
  <ds:schemaRefs>
    <ds:schemaRef ds:uri="b1605e98-7587-4241-958d-d95bf9aeb3b9"/>
    <ds:schemaRef ds:uri="ecd7f955-ec19-4b21-a8bc-5f8d8243c9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EC0541-C3BA-490C-A069-51AA15191F4F}">
  <ds:schemaRefs>
    <ds:schemaRef ds:uri="b1605e98-7587-4241-958d-d95bf9aeb3b9"/>
    <ds:schemaRef ds:uri="http://purl.org/dc/terms/"/>
    <ds:schemaRef ds:uri="http://purl.org/dc/elements/1.1/"/>
    <ds:schemaRef ds:uri="http://schemas.microsoft.com/office/infopath/2007/PartnerControls"/>
    <ds:schemaRef ds:uri="http://schemas.microsoft.com/office/2006/documentManagement/types"/>
    <ds:schemaRef ds:uri="ecd7f955-ec19-4b21-a8bc-5f8d8243c9a7"/>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E40A03E-3706-49BA-B833-1C75D7950A96}">
  <ds:schemaRefs>
    <ds:schemaRef ds:uri="http://schemas.microsoft.com/sharepoint/v3/contenttype/forms"/>
  </ds:schemaRefs>
</ds:datastoreItem>
</file>

<file path=docMetadata/LabelInfo.xml><?xml version="1.0" encoding="utf-8"?>
<clbl:labelList xmlns:clbl="http://schemas.microsoft.com/office/2020/mipLabelMetadata">
  <clbl:label id="{6b5558b6-8dd7-4179-8212-329f8f133013}" enabled="0" method="" siteId="{6b5558b6-8dd7-4179-8212-329f8f133013}" removed="1"/>
</clbl:labelList>
</file>

<file path=docProps/app.xml><?xml version="1.0" encoding="utf-8"?>
<Properties xmlns="http://schemas.openxmlformats.org/officeDocument/2006/extended-properties" xmlns:vt="http://schemas.openxmlformats.org/officeDocument/2006/docPropsVTypes">
  <Template/>
  <TotalTime>47</TotalTime>
  <Words>5617</Words>
  <Application>Microsoft Office PowerPoint</Application>
  <PresentationFormat>Widescreen</PresentationFormat>
  <Paragraphs>654</Paragraphs>
  <Slides>74</Slides>
  <Notes>38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74</vt:i4>
      </vt:variant>
    </vt:vector>
  </HeadingPairs>
  <TitlesOfParts>
    <vt:vector size="86" baseType="lpstr">
      <vt:lpstr>Aptos Narrow</vt:lpstr>
      <vt:lpstr>Arial</vt:lpstr>
      <vt:lpstr>Arial Black</vt:lpstr>
      <vt:lpstr>Calibri</vt:lpstr>
      <vt:lpstr>Lato</vt:lpstr>
      <vt:lpstr>Raleway</vt:lpstr>
      <vt:lpstr>Tahoma</vt:lpstr>
      <vt:lpstr>Wingdings</vt:lpstr>
      <vt:lpstr>I-80 Shield</vt:lpstr>
      <vt:lpstr>Antonio template</vt:lpstr>
      <vt:lpstr>1_Office Theme</vt:lpstr>
      <vt:lpstr>1_Antonio template</vt:lpstr>
      <vt:lpstr>Board of Directors Meeting  February 9, 2026</vt:lpstr>
      <vt:lpstr>Agenda Item 1 : Call to Order/Roll Call Agenda Item 2: Approve Agenda for Feb 9, 2026, Meeting Agenda Item 3: General Public Comments     </vt:lpstr>
      <vt:lpstr>Agenda Item 4</vt:lpstr>
      <vt:lpstr>PowerPoint Presentation</vt:lpstr>
      <vt:lpstr>Table of Contents:  Introduction &amp; Background</vt:lpstr>
      <vt:lpstr>Table of Contents:  Six Options for Increasing Revenue</vt:lpstr>
      <vt:lpstr>Introduction &amp; Background</vt:lpstr>
      <vt:lpstr>Refresher on Budget Workshop Series</vt:lpstr>
      <vt:lpstr>Workshop 1: Major Funding Sources</vt:lpstr>
      <vt:lpstr>Long-term, transportation revenues for roads and transit are projected to decline​</vt:lpstr>
      <vt:lpstr>Similar slowdown anticipated for TDA revenues​</vt:lpstr>
      <vt:lpstr>Transit Transformation Task Force</vt:lpstr>
      <vt:lpstr>Estimating YoloTD’s Future Deficit</vt:lpstr>
      <vt:lpstr>YoloTD structural deficit</vt:lpstr>
      <vt:lpstr>PowerPoint Presentation</vt:lpstr>
      <vt:lpstr>YoloTD structural deficit</vt:lpstr>
      <vt:lpstr>What happens if structural deficit is not addressed?​</vt:lpstr>
      <vt:lpstr>Goals for today’s workshop</vt:lpstr>
      <vt:lpstr>Looking at each option</vt:lpstr>
      <vt:lpstr>Six Options</vt:lpstr>
      <vt:lpstr>INCREASE SHARE OF FEDERAL FUNDING</vt:lpstr>
      <vt:lpstr>Most federal transit funding for YoloTD flows through three urban areas</vt:lpstr>
      <vt:lpstr>Federal Funding: Sacramento UZA</vt:lpstr>
      <vt:lpstr>Federal Funding: Sacramento UZA</vt:lpstr>
      <vt:lpstr>Federal Funding: Davis UZA</vt:lpstr>
      <vt:lpstr>Federal Funding: Davis UZA</vt:lpstr>
      <vt:lpstr>Federal Funding: Big Picture</vt:lpstr>
      <vt:lpstr>Increase Share of Federal Funding:  Qualitative Scoring and Potential Next Steps</vt:lpstr>
      <vt:lpstr>CONTINUE STATE TRANSIT RECOVERY (SB 125) FUNDING</vt:lpstr>
      <vt:lpstr>What is SB 125?</vt:lpstr>
      <vt:lpstr>Current SB 125 Funding Awards to YoloTD</vt:lpstr>
      <vt:lpstr>PowerPoint Presentation</vt:lpstr>
      <vt:lpstr>State Transit Recovery (SB 125) Funding:  Qualitative Scoring and Potential Next Steps</vt:lpstr>
      <vt:lpstr>VMT MITIGATION</vt:lpstr>
      <vt:lpstr>What is VMT Mitigation?</vt:lpstr>
      <vt:lpstr>VMT Mitigation for Yolo 80 Project</vt:lpstr>
      <vt:lpstr>Aside from Yolo 80, are there other opportunities to receive VMT mitigation funding? </vt:lpstr>
      <vt:lpstr>VMT Mitigation Banking</vt:lpstr>
      <vt:lpstr>How would YoloTD engage in VMT Mitigation Banking?</vt:lpstr>
      <vt:lpstr>VMT Mitigation Funding:  Qualitative Scoring and Potential Next Steps</vt:lpstr>
      <vt:lpstr>TOLL REVENUE FROM YOLO 80 MANAGED LANES</vt:lpstr>
      <vt:lpstr>Overview of Toll Revenue</vt:lpstr>
      <vt:lpstr>‘Net Excess’ Toll Revenue</vt:lpstr>
      <vt:lpstr>Toll Revenue from Yolo 80:  Qualitative Scoring and Potential Next Steps</vt:lpstr>
      <vt:lpstr>INCREASE SHARE OF LTF FUNDING</vt:lpstr>
      <vt:lpstr>Overview of Local Transportation Fund</vt:lpstr>
      <vt:lpstr>LTF Allocations for FY 2025-26 (in $ millions)</vt:lpstr>
      <vt:lpstr>Competing Priorities</vt:lpstr>
      <vt:lpstr>LTF revenue in Yolo County has grown, but at a slower rate than the SACOG region overall</vt:lpstr>
      <vt:lpstr>Who decides how to allocate LTF?</vt:lpstr>
      <vt:lpstr>Increase Share of LTF Funding:  Qualitative Scoring and Potential Next Steps</vt:lpstr>
      <vt:lpstr>TRANSPORTATION SALES TAX MEASURE</vt:lpstr>
      <vt:lpstr>Countywide transportation sales taxes are widespread in California</vt:lpstr>
      <vt:lpstr>Impact of Sales Taxes on Winning Discretionary Grants</vt:lpstr>
      <vt:lpstr>Transportation Sales Tax 101</vt:lpstr>
      <vt:lpstr>How are funds typically allocated?</vt:lpstr>
      <vt:lpstr> YOLO COUNTY SALES TAX CONSIDERATIONS</vt:lpstr>
      <vt:lpstr>What could a measure fund in Yolo County?</vt:lpstr>
      <vt:lpstr>How much revenue would be generated annually?</vt:lpstr>
      <vt:lpstr>Could Sales Tax Revenue Replace  TDA for Local Streets and Roads?</vt:lpstr>
      <vt:lpstr>How would we decide which projects to fund? </vt:lpstr>
      <vt:lpstr> POLITICAL CONSIDERATIONS</vt:lpstr>
      <vt:lpstr>Does YoloTD have the authority to do this?</vt:lpstr>
      <vt:lpstr>Haven’t Davis and West Sacramento already reached their sales tax caps?</vt:lpstr>
      <vt:lpstr>What if some Yolo juridisctions aren’t a good fit?</vt:lpstr>
      <vt:lpstr>Can we get 2/3 of voters to vote for it?</vt:lpstr>
      <vt:lpstr> CASE STUDIES</vt:lpstr>
      <vt:lpstr>Measure U (2024): Political Considerations</vt:lpstr>
      <vt:lpstr>Measure U (2024): Expenditure Plan</vt:lpstr>
      <vt:lpstr>Transportation Sales Tax Measure:  Qualitative Scoring and Potential Next Steps</vt:lpstr>
      <vt:lpstr>Evaluating the Options</vt:lpstr>
      <vt:lpstr>Discussion and Next Steps</vt:lpstr>
      <vt:lpstr>Agenda Item 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Slack, Meredith@DOT</dc:creator>
  <cp:lastModifiedBy>Janeene Marte</cp:lastModifiedBy>
  <cp:revision>6</cp:revision>
  <cp:lastPrinted>2026-02-09T22:15:30Z</cp:lastPrinted>
  <dcterms:created xsi:type="dcterms:W3CDTF">2021-02-24T23:51:40Z</dcterms:created>
  <dcterms:modified xsi:type="dcterms:W3CDTF">2026-02-09T22:15:45Z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0x010100B4CCD5BCC3D00A49AAAC84F1C58B9B0E</vt:lpwstr>
  </property>
  <property fmtid="{D5CDD505-2E9C-101B-9397-08002B2CF9AE}" pid="3" name="MediaServiceImageTags">
    <vt:lpwstr/>
  </property>
</Properties>
</file>