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4"/>
    <p:sldMasterId id="2147483658" r:id="rId5"/>
    <p:sldMasterId id="2147483703" r:id="rId6"/>
    <p:sldMasterId id="2147483713" r:id="rId7"/>
    <p:sldMasterId id="2147483714" r:id="rId8"/>
    <p:sldMasterId id="2147483728" r:id="rId9"/>
  </p:sldMasterIdLst>
  <p:notesMasterIdLst>
    <p:notesMasterId r:id="rId52"/>
  </p:notesMasterIdLst>
  <p:sldIdLst>
    <p:sldId id="256" r:id="rId10"/>
    <p:sldId id="1501" r:id="rId11"/>
    <p:sldId id="1502" r:id="rId12"/>
    <p:sldId id="1500" r:id="rId13"/>
    <p:sldId id="1503" r:id="rId14"/>
    <p:sldId id="318" r:id="rId15"/>
    <p:sldId id="319" r:id="rId16"/>
    <p:sldId id="296" r:id="rId17"/>
    <p:sldId id="1504" r:id="rId18"/>
    <p:sldId id="320" r:id="rId19"/>
    <p:sldId id="310" r:id="rId20"/>
    <p:sldId id="1505" r:id="rId21"/>
    <p:sldId id="308" r:id="rId22"/>
    <p:sldId id="321" r:id="rId23"/>
    <p:sldId id="1506" r:id="rId24"/>
    <p:sldId id="300" r:id="rId25"/>
    <p:sldId id="304" r:id="rId26"/>
    <p:sldId id="301" r:id="rId27"/>
    <p:sldId id="299" r:id="rId28"/>
    <p:sldId id="305" r:id="rId29"/>
    <p:sldId id="306" r:id="rId30"/>
    <p:sldId id="307" r:id="rId31"/>
    <p:sldId id="312" r:id="rId32"/>
    <p:sldId id="324" r:id="rId33"/>
    <p:sldId id="302" r:id="rId34"/>
    <p:sldId id="311" r:id="rId35"/>
    <p:sldId id="309" r:id="rId36"/>
    <p:sldId id="317" r:id="rId37"/>
    <p:sldId id="325" r:id="rId38"/>
    <p:sldId id="316" r:id="rId39"/>
    <p:sldId id="326" r:id="rId40"/>
    <p:sldId id="314" r:id="rId41"/>
    <p:sldId id="327" r:id="rId42"/>
    <p:sldId id="315" r:id="rId43"/>
    <p:sldId id="294" r:id="rId44"/>
    <p:sldId id="295" r:id="rId45"/>
    <p:sldId id="261" r:id="rId46"/>
    <p:sldId id="264" r:id="rId47"/>
    <p:sldId id="297" r:id="rId48"/>
    <p:sldId id="298" r:id="rId49"/>
    <p:sldId id="1426" r:id="rId50"/>
    <p:sldId id="1425" r:id="rId51"/>
  </p:sldIdLst>
  <p:sldSz cx="12192000" cy="6858000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706F50B-833F-ECDC-BB5F-117B6D7542B7}" name="Brian Abbanat" initials="BA" userId="S-1-5-21-1988078459-1933235062-3735751840-3620" providerId="AD"/>
  <p188:author id="{1A9A7A0D-9C3D-8BC7-BF41-857C39B3F397}" name="Bhattal, Gurtej@DOT" initials="BG" userId="S::Gurtej.Bhattal@dot.ca.gov::b84ee783-3ec8-4d17-8c59-47450e050625" providerId="AD"/>
  <p188:author id="{F5B78412-E318-9D9F-070F-C47F3415DCB1}" name="Brian Abbanat" initials="BA" userId="S::babbanat@yctd.org::637016cb-9895-43d3-a642-689c6b83c1b9" providerId="AD"/>
  <p188:author id="{180CE113-4078-7265-3D88-75825C318889}" name="Brian Abbanat" initials="BA" userId="Brian Abbanat" providerId="None"/>
  <p188:author id="{49361D24-1792-6E53-1D93-282B6D18AA97}" name="Jackson, Mj" initials="MJ" userId="S::Mj.Jackson@wsp.com::5866629a-2b57-4679-859f-c1a16d36f2f9" providerId="AD"/>
  <p188:author id="{0C7E0373-61CD-B338-D404-4724A432C488}" name="Janeene Marte" initials="JM" userId="S::jmarte@Yctd.org::5ebab181-b51a-4fec-88e9-0d170d13723d" providerId="AD"/>
  <p188:author id="{D2D079AD-0970-AF4F-183B-578802C568CB}" name="Chas Ann Fadrigo" initials="CF" userId="S::Cfadrigo@Yctd.org::12db3b74-3c00-49d8-bbee-05c38c853e0f" providerId="AD"/>
  <p188:author id="{720FD6B1-2EE4-8AE6-483C-CA7672E10D44}" name="Autumn Bernstein" initials="AB" userId="S::abernstein@yctd.org::4d82f58a-175f-4aa2-8cea-06277c6fc0f4" providerId="AD"/>
  <p188:author id="{A148FAC7-8CE0-1D21-CDF8-3DAB4935AE86}" name="Autumn Bernstein" initials="AB" userId="S::aBernstein@Yctd.org::4d82f58a-175f-4aa2-8cea-06277c6fc0f4" providerId="AD"/>
  <p188:author id="{4BA958EF-104B-116B-8E6D-11E42DD7E1D6}" name="Guest User" initials="GU" userId="S::urn:spo:tenantanon#6b5558b6-8dd7-4179-8212-329f8f133013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imee Dour-Smith" initials="AD" lastIdx="12" clrIdx="0">
    <p:extLst>
      <p:ext uri="{19B8F6BF-5375-455C-9EA6-DF929625EA0E}">
        <p15:presenceInfo xmlns:p15="http://schemas.microsoft.com/office/powerpoint/2012/main" userId="S::adour-smith@areawest.onmicrosoft.com::022e822b-5973-47ea-aa43-6db1ec1c40c8" providerId="AD"/>
      </p:ext>
    </p:extLst>
  </p:cmAuthor>
  <p:cmAuthor id="2" name="Wuestehube, Mark" initials="WM" lastIdx="3" clrIdx="1">
    <p:extLst>
      <p:ext uri="{19B8F6BF-5375-455C-9EA6-DF929625EA0E}">
        <p15:presenceInfo xmlns:p15="http://schemas.microsoft.com/office/powerpoint/2012/main" userId="S::mark.wuestehube@stantec.com::782ba0ba-8752-4ade-8873-7cb0dbdab91f" providerId="AD"/>
      </p:ext>
    </p:extLst>
  </p:cmAuthor>
  <p:cmAuthor id="3" name="Randhawa, Jasdeep S@DOT" initials="RJS" lastIdx="3" clrIdx="2">
    <p:extLst>
      <p:ext uri="{19B8F6BF-5375-455C-9EA6-DF929625EA0E}">
        <p15:presenceInfo xmlns:p15="http://schemas.microsoft.com/office/powerpoint/2012/main" userId="S::jasdeep.randhawa@dot.ca.gov::ec08d96c-0e1a-4877-a97f-e5cc7d854bff" providerId="AD"/>
      </p:ext>
    </p:extLst>
  </p:cmAuthor>
  <p:cmAuthor id="4" name="Nessar, Nawid@DOT" initials="NN" lastIdx="4" clrIdx="3">
    <p:extLst>
      <p:ext uri="{19B8F6BF-5375-455C-9EA6-DF929625EA0E}">
        <p15:presenceInfo xmlns:p15="http://schemas.microsoft.com/office/powerpoint/2012/main" userId="S::Nawid.Nessar@dot.ca.gov::23d4ff6d-54b4-48a7-8c2e-d30b85f5706d" providerId="AD"/>
      </p:ext>
    </p:extLst>
  </p:cmAuthor>
  <p:cmAuthor id="5" name="Heather Cioffi" initials="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72BA"/>
    <a:srgbClr val="677480"/>
    <a:srgbClr val="000000"/>
    <a:srgbClr val="0E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AF4063-A6E8-47B8-904E-B3559D80BCAB}" v="2" dt="2026-03-11T16:31:09.0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commentAuthors" Target="commentAuthors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microsoft.com/office/2018/10/relationships/authors" Target="author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tableStyles" Target="tableStyle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explosion val="5"/>
          <c:dPt>
            <c:idx val="0"/>
            <c:bubble3D val="0"/>
            <c:explosion val="3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E1B-4843-8891-2887ACB90B9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E1B-4843-8891-2887ACB90B90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E1B-4843-8891-2887ACB90B90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E1B-4843-8891-2887ACB90B90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E1B-4843-8891-2887ACB90B90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E1B-4843-8891-2887ACB90B90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E1B-4843-8891-2887ACB90B9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AE1B-4843-8891-2887ACB90B9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AE1B-4843-8891-2887ACB90B9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AE1B-4843-8891-2887ACB90B90}"/>
                </c:ext>
              </c:extLst>
            </c:dLbl>
            <c:dLbl>
              <c:idx val="3"/>
              <c:layout>
                <c:manualLayout>
                  <c:x val="-8.5987635506464682E-3"/>
                  <c:y val="-9.882953059384468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E1B-4843-8891-2887ACB90B90}"/>
                </c:ext>
              </c:extLst>
            </c:dLbl>
            <c:dLbl>
              <c:idx val="4"/>
              <c:layout>
                <c:manualLayout>
                  <c:x val="2.1111623726595519E-2"/>
                  <c:y val="-4.9910786567354112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E1B-4843-8891-2887ACB90B90}"/>
                </c:ext>
              </c:extLst>
            </c:dLbl>
            <c:dLbl>
              <c:idx val="5"/>
              <c:layout>
                <c:manualLayout>
                  <c:x val="1.9221086839605789E-2"/>
                  <c:y val="6.048670733391274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E1B-4843-8891-2887ACB90B90}"/>
                </c:ext>
              </c:extLst>
            </c:dLbl>
            <c:dLbl>
              <c:idx val="6"/>
              <c:layout>
                <c:manualLayout>
                  <c:x val="-2.5153281854486783E-2"/>
                  <c:y val="0.1310024124178599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E1B-4843-8891-2887ACB90B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'WS CALCS'!$C$41:$C$47</c:f>
              <c:strCache>
                <c:ptCount val="7"/>
                <c:pt idx="0">
                  <c:v> Contractor </c:v>
                </c:pt>
                <c:pt idx="1">
                  <c:v> Fuel &amp; Charging </c:v>
                </c:pt>
                <c:pt idx="2">
                  <c:v> Insurance </c:v>
                </c:pt>
                <c:pt idx="3">
                  <c:v> Technology </c:v>
                </c:pt>
                <c:pt idx="4">
                  <c:v> Fleet &amp; Facilities </c:v>
                </c:pt>
                <c:pt idx="5">
                  <c:v> Services </c:v>
                </c:pt>
                <c:pt idx="6">
                  <c:v> Contingency </c:v>
                </c:pt>
              </c:strCache>
            </c:strRef>
          </c:cat>
          <c:val>
            <c:numRef>
              <c:f>'WS CALCS'!$D$41:$D$47</c:f>
              <c:numCache>
                <c:formatCode>_(* #,##0_);_(* \(#,##0\);_(* "-"??_);_(@_)</c:formatCode>
                <c:ptCount val="7"/>
                <c:pt idx="0">
                  <c:v>9139117</c:v>
                </c:pt>
                <c:pt idx="1">
                  <c:v>1207309</c:v>
                </c:pt>
                <c:pt idx="2">
                  <c:v>1244574</c:v>
                </c:pt>
                <c:pt idx="3">
                  <c:v>366740</c:v>
                </c:pt>
                <c:pt idx="4">
                  <c:v>434060</c:v>
                </c:pt>
                <c:pt idx="5">
                  <c:v>277580</c:v>
                </c:pt>
                <c:pt idx="6">
                  <c:v>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E1B-4843-8891-2887ACB90B9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101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027075258753073E-2"/>
          <c:y val="0.84897370708211151"/>
          <c:w val="0.95833014961032226"/>
          <c:h val="0.15102629291788844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F25-4105-A99B-71149910392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F25-4105-A99B-71149910392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F25-4105-A99B-71149910392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F25-4105-A99B-71149910392A}"/>
              </c:ext>
            </c:extLst>
          </c:dPt>
          <c:dPt>
            <c:idx val="4"/>
            <c:bubble3D val="0"/>
            <c:explosion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F25-4105-A99B-71149910392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F25-4105-A99B-71149910392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F25-4105-A99B-71149910392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F25-4105-A99B-71149910392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5F25-4105-A99B-71149910392A}"/>
              </c:ext>
            </c:extLst>
          </c:dPt>
          <c:dLbls>
            <c:dLbl>
              <c:idx val="0"/>
              <c:layout>
                <c:manualLayout>
                  <c:x val="-9.1743574960082647E-2"/>
                  <c:y val="-0.1708666338582677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25-4105-A99B-71149910392A}"/>
                </c:ext>
              </c:extLst>
            </c:dLbl>
            <c:dLbl>
              <c:idx val="1"/>
              <c:layout>
                <c:manualLayout>
                  <c:x val="-2.3833853760543328E-2"/>
                  <c:y val="-5.171318940732520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F25-4105-A99B-71149910392A}"/>
                </c:ext>
              </c:extLst>
            </c:dLbl>
            <c:dLbl>
              <c:idx val="2"/>
              <c:layout>
                <c:manualLayout>
                  <c:x val="-7.7854026764934928E-2"/>
                  <c:y val="3.437500000000000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F25-4105-A99B-71149910392A}"/>
                </c:ext>
              </c:extLst>
            </c:dLbl>
            <c:dLbl>
              <c:idx val="4"/>
              <c:layout>
                <c:manualLayout>
                  <c:x val="5.2829618863418686E-2"/>
                  <c:y val="-3.024255961594330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F25-4105-A99B-71149910392A}"/>
                </c:ext>
              </c:extLst>
            </c:dLbl>
            <c:dLbl>
              <c:idx val="5"/>
              <c:layout>
                <c:manualLayout>
                  <c:x val="6.338657891830328E-2"/>
                  <c:y val="-9.212420913335367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F25-4105-A99B-71149910392A}"/>
                </c:ext>
              </c:extLst>
            </c:dLbl>
            <c:dLbl>
              <c:idx val="6"/>
              <c:layout>
                <c:manualLayout>
                  <c:x val="6.9520763974913274E-2"/>
                  <c:y val="-1.974090195714718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F25-4105-A99B-71149910392A}"/>
                </c:ext>
              </c:extLst>
            </c:dLbl>
            <c:dLbl>
              <c:idx val="7"/>
              <c:layout>
                <c:manualLayout>
                  <c:x val="0.10837060266677642"/>
                  <c:y val="3.61916535881032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F25-4105-A99B-71149910392A}"/>
                </c:ext>
              </c:extLst>
            </c:dLbl>
            <c:dLbl>
              <c:idx val="8"/>
              <c:layout>
                <c:manualLayout>
                  <c:x val="2.8626196930846642E-2"/>
                  <c:y val="0.1151552614166920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F25-4105-A99B-7114991039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ysClr val="windowText" lastClr="000000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'WS CALCS'!$C$57:$C$65</c:f>
              <c:strCache>
                <c:ptCount val="9"/>
                <c:pt idx="0">
                  <c:v> Contractor Woodland </c:v>
                </c:pt>
                <c:pt idx="1">
                  <c:v> Contractor Winters </c:v>
                </c:pt>
                <c:pt idx="2">
                  <c:v> Contractor Knights Landing </c:v>
                </c:pt>
                <c:pt idx="3">
                  <c:v> Fuel  </c:v>
                </c:pt>
                <c:pt idx="4">
                  <c:v> Insurance </c:v>
                </c:pt>
                <c:pt idx="5">
                  <c:v> Technology </c:v>
                </c:pt>
                <c:pt idx="6">
                  <c:v> Fleet &amp; Facilities </c:v>
                </c:pt>
                <c:pt idx="7">
                  <c:v> Services </c:v>
                </c:pt>
                <c:pt idx="8">
                  <c:v> Contingency </c:v>
                </c:pt>
              </c:strCache>
            </c:strRef>
          </c:cat>
          <c:val>
            <c:numRef>
              <c:f>'WS CALCS'!$D$57:$D$65</c:f>
              <c:numCache>
                <c:formatCode>_(* #,##0_);_(* \(#,##0\);_(* "-"??_);_(@_)</c:formatCode>
                <c:ptCount val="9"/>
                <c:pt idx="0">
                  <c:v>951073</c:v>
                </c:pt>
                <c:pt idx="1">
                  <c:v>332053</c:v>
                </c:pt>
                <c:pt idx="2">
                  <c:v>199782</c:v>
                </c:pt>
                <c:pt idx="3">
                  <c:v>165996</c:v>
                </c:pt>
                <c:pt idx="4">
                  <c:v>368906</c:v>
                </c:pt>
                <c:pt idx="5">
                  <c:v>30000</c:v>
                </c:pt>
                <c:pt idx="6">
                  <c:v>30000</c:v>
                </c:pt>
                <c:pt idx="7">
                  <c:v>42347</c:v>
                </c:pt>
                <c:pt idx="8">
                  <c:v>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F25-4105-A99B-71149910392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88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1649669326104134E-2"/>
          <c:y val="0.66364876084882374"/>
          <c:w val="0.90916758199874415"/>
          <c:h val="0.277362637130031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2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1E83-4105-B050-68D6C9FDC03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1E83-4105-B050-68D6C9FDC03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1E83-4105-B050-68D6C9FDC03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1E83-4105-B050-68D6C9FDC03F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1E83-4105-B050-68D6C9FDC03F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1E83-4105-B050-68D6C9FDC03F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1E83-4105-B050-68D6C9FDC03F}"/>
              </c:ext>
            </c:extLst>
          </c:dPt>
          <c:dLbls>
            <c:dLbl>
              <c:idx val="0"/>
              <c:layout>
                <c:manualLayout>
                  <c:x val="3.0819735063639168E-2"/>
                  <c:y val="-0.25933396337586123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E83-4105-B050-68D6C9FDC03F}"/>
                </c:ext>
              </c:extLst>
            </c:dLbl>
            <c:dLbl>
              <c:idx val="1"/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1E83-4105-B050-68D6C9FDC03F}"/>
                </c:ext>
              </c:extLst>
            </c:dLbl>
            <c:dLbl>
              <c:idx val="2"/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1E83-4105-B050-68D6C9FDC03F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'WS CALCS'!$C$80:$C$86</c:f>
              <c:strCache>
                <c:ptCount val="7"/>
                <c:pt idx="0">
                  <c:v> Contractor </c:v>
                </c:pt>
                <c:pt idx="1">
                  <c:v> Fuel  </c:v>
                </c:pt>
                <c:pt idx="2">
                  <c:v> Insurance </c:v>
                </c:pt>
                <c:pt idx="3">
                  <c:v> Technology </c:v>
                </c:pt>
                <c:pt idx="4">
                  <c:v> Fleet &amp; Facilities </c:v>
                </c:pt>
                <c:pt idx="5">
                  <c:v> Services </c:v>
                </c:pt>
                <c:pt idx="6">
                  <c:v> Contingency </c:v>
                </c:pt>
              </c:strCache>
            </c:strRef>
          </c:cat>
          <c:val>
            <c:numRef>
              <c:f>'WS CALCS'!$D$80:$D$86</c:f>
              <c:numCache>
                <c:formatCode>_(* #,##0_);_(* \(#,##0\);_(* "-"??_);_(@_)</c:formatCode>
                <c:ptCount val="7"/>
                <c:pt idx="0">
                  <c:v>2388497</c:v>
                </c:pt>
                <c:pt idx="1">
                  <c:v>238489</c:v>
                </c:pt>
                <c:pt idx="2">
                  <c:v>332732</c:v>
                </c:pt>
                <c:pt idx="3">
                  <c:v>16000</c:v>
                </c:pt>
                <c:pt idx="4">
                  <c:v>17500</c:v>
                </c:pt>
                <c:pt idx="5">
                  <c:v>31600</c:v>
                </c:pt>
                <c:pt idx="6">
                  <c:v>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E83-4105-B050-68D6C9FDC03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61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200"/>
            </a:lvl1pPr>
          </a:lstStyle>
          <a:p>
            <a:fld id="{BB393382-526F-4B28-ACEC-14DBCF8E98E9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4763" y="876300"/>
            <a:ext cx="4206875" cy="2366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6"/>
            <a:ext cx="7437120" cy="2760345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200"/>
            </a:lvl1pPr>
          </a:lstStyle>
          <a:p>
            <a:fld id="{6984B098-FB8C-4742-9CE9-8F9EFB47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55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27050"/>
            <a:ext cx="4678362" cy="2632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0:notes"/>
          <p:cNvSpPr txBox="1">
            <a:spLocks noGrp="1"/>
          </p:cNvSpPr>
          <p:nvPr>
            <p:ph type="body" idx="1"/>
          </p:nvPr>
        </p:nvSpPr>
        <p:spPr>
          <a:xfrm>
            <a:off x="933020" y="3334496"/>
            <a:ext cx="7464164" cy="3158996"/>
          </a:xfrm>
          <a:prstGeom prst="rect">
            <a:avLst/>
          </a:prstGeom>
        </p:spPr>
        <p:txBody>
          <a:bodyPr spcFirstLastPara="1" wrap="square" lIns="93376" tIns="93376" rIns="93376" bIns="93376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43AA3880-1959-0C98-9ABC-CC6C94139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>
            <a:extLst>
              <a:ext uri="{FF2B5EF4-FFF2-40B4-BE49-F238E27FC236}">
                <a16:creationId xmlns:a16="http://schemas.microsoft.com/office/drawing/2014/main" id="{E848679B-FC44-6A0B-CBD7-E937DF3DC5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2" name="Google Shape;122;p:notes">
            <a:extLst>
              <a:ext uri="{FF2B5EF4-FFF2-40B4-BE49-F238E27FC236}">
                <a16:creationId xmlns:a16="http://schemas.microsoft.com/office/drawing/2014/main" id="{45C36D84-F8B0-BE19-63A9-F463375C56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2901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BDE31ED7-274E-301E-A3FB-BE8AD6064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>
            <a:extLst>
              <a:ext uri="{FF2B5EF4-FFF2-40B4-BE49-F238E27FC236}">
                <a16:creationId xmlns:a16="http://schemas.microsoft.com/office/drawing/2014/main" id="{00F507E1-3707-4A7E-492E-6B92B89CAD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2" name="Google Shape;122;p:notes">
            <a:extLst>
              <a:ext uri="{FF2B5EF4-FFF2-40B4-BE49-F238E27FC236}">
                <a16:creationId xmlns:a16="http://schemas.microsoft.com/office/drawing/2014/main" id="{AF85997A-A7BC-43E3-8B03-E90952001D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10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22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455DE11A-A332-10FB-36C6-CBBCEC2F1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>
            <a:extLst>
              <a:ext uri="{FF2B5EF4-FFF2-40B4-BE49-F238E27FC236}">
                <a16:creationId xmlns:a16="http://schemas.microsoft.com/office/drawing/2014/main" id="{95946573-1C5D-6A11-BBE4-4E83519DDD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2" name="Google Shape;122;p:notes">
            <a:extLst>
              <a:ext uri="{FF2B5EF4-FFF2-40B4-BE49-F238E27FC236}">
                <a16:creationId xmlns:a16="http://schemas.microsoft.com/office/drawing/2014/main" id="{18DCD25E-4E00-7DD5-E8F0-BD9B9F00A2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7179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91AF2599-D58A-6308-B39B-9C82E2443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>
            <a:extLst>
              <a:ext uri="{FF2B5EF4-FFF2-40B4-BE49-F238E27FC236}">
                <a16:creationId xmlns:a16="http://schemas.microsoft.com/office/drawing/2014/main" id="{CD7A01C0-717E-7954-13D9-C3EEB0D98B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2" name="Google Shape;122;p:notes">
            <a:extLst>
              <a:ext uri="{FF2B5EF4-FFF2-40B4-BE49-F238E27FC236}">
                <a16:creationId xmlns:a16="http://schemas.microsoft.com/office/drawing/2014/main" id="{CC14DB7B-E90E-151D-E744-019A9F9E68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8115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13F297B5-A564-3C2F-1339-F09C9E4BC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>
            <a:extLst>
              <a:ext uri="{FF2B5EF4-FFF2-40B4-BE49-F238E27FC236}">
                <a16:creationId xmlns:a16="http://schemas.microsoft.com/office/drawing/2014/main" id="{B6FAA286-16AE-58E0-DDAA-B8D77BAECF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2" name="Google Shape;122;p:notes">
            <a:extLst>
              <a:ext uri="{FF2B5EF4-FFF2-40B4-BE49-F238E27FC236}">
                <a16:creationId xmlns:a16="http://schemas.microsoft.com/office/drawing/2014/main" id="{48ECB1B8-61B1-13C2-2B52-F63ADC989D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819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B61DC95D-D9B4-F8AA-A1D5-3EBBF468B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>
            <a:extLst>
              <a:ext uri="{FF2B5EF4-FFF2-40B4-BE49-F238E27FC236}">
                <a16:creationId xmlns:a16="http://schemas.microsoft.com/office/drawing/2014/main" id="{3EB465E3-0804-2047-3D3A-291B376A84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2" name="Google Shape;122;p:notes">
            <a:extLst>
              <a:ext uri="{FF2B5EF4-FFF2-40B4-BE49-F238E27FC236}">
                <a16:creationId xmlns:a16="http://schemas.microsoft.com/office/drawing/2014/main" id="{CD369790-AFAD-9926-C59D-163F6213CF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8863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889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FEAD45B2-1664-01DC-BD02-A86E9BA85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>
            <a:extLst>
              <a:ext uri="{FF2B5EF4-FFF2-40B4-BE49-F238E27FC236}">
                <a16:creationId xmlns:a16="http://schemas.microsoft.com/office/drawing/2014/main" id="{73D9D93B-8CE8-D26A-C14D-8EDBCD93F5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2" name="Google Shape;122;p:notes">
            <a:extLst>
              <a:ext uri="{FF2B5EF4-FFF2-40B4-BE49-F238E27FC236}">
                <a16:creationId xmlns:a16="http://schemas.microsoft.com/office/drawing/2014/main" id="{B8404636-FF2E-E4FE-D5E0-3EADB7952F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9915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85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62188" y="519113"/>
            <a:ext cx="4603750" cy="2589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0:notes"/>
          <p:cNvSpPr txBox="1">
            <a:spLocks noGrp="1"/>
          </p:cNvSpPr>
          <p:nvPr>
            <p:ph type="body" idx="1"/>
          </p:nvPr>
        </p:nvSpPr>
        <p:spPr>
          <a:xfrm>
            <a:off x="912738" y="3279832"/>
            <a:ext cx="7301900" cy="3107209"/>
          </a:xfrm>
          <a:prstGeom prst="rect">
            <a:avLst/>
          </a:prstGeom>
        </p:spPr>
        <p:txBody>
          <a:bodyPr spcFirstLastPara="1" wrap="square" lIns="91635" tIns="91635" rIns="91635" bIns="9163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3052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F5970A90-DF8A-3535-6C69-CF7E4E62A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>
            <a:extLst>
              <a:ext uri="{FF2B5EF4-FFF2-40B4-BE49-F238E27FC236}">
                <a16:creationId xmlns:a16="http://schemas.microsoft.com/office/drawing/2014/main" id="{EADFC7E7-B334-1138-8A9A-A5C864BD18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2" name="Google Shape;122;p:notes">
            <a:extLst>
              <a:ext uri="{FF2B5EF4-FFF2-40B4-BE49-F238E27FC236}">
                <a16:creationId xmlns:a16="http://schemas.microsoft.com/office/drawing/2014/main" id="{D654CA1E-A532-14B3-EC96-5D754058DB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6061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858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73EDCB7F-3927-C5D0-83A3-88E035A08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>
            <a:extLst>
              <a:ext uri="{FF2B5EF4-FFF2-40B4-BE49-F238E27FC236}">
                <a16:creationId xmlns:a16="http://schemas.microsoft.com/office/drawing/2014/main" id="{739FAE10-DE1B-D183-3D55-6A8A36D360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2" name="Google Shape;122;p:notes">
            <a:extLst>
              <a:ext uri="{FF2B5EF4-FFF2-40B4-BE49-F238E27FC236}">
                <a16:creationId xmlns:a16="http://schemas.microsoft.com/office/drawing/2014/main" id="{A061A503-4C0B-9D3B-9AD2-4758B89B37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68936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B53E0983-31F5-A657-9B06-55D90DFBC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>
            <a:extLst>
              <a:ext uri="{FF2B5EF4-FFF2-40B4-BE49-F238E27FC236}">
                <a16:creationId xmlns:a16="http://schemas.microsoft.com/office/drawing/2014/main" id="{6EB2EFE0-C47E-6BD5-F6C2-A2F96EFACA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2" name="Google Shape;122;p:notes">
            <a:extLst>
              <a:ext uri="{FF2B5EF4-FFF2-40B4-BE49-F238E27FC236}">
                <a16:creationId xmlns:a16="http://schemas.microsoft.com/office/drawing/2014/main" id="{370CA9E4-731B-087B-3F85-F496BC8542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25095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0B5FB1F9-6767-11E9-B7E4-763A7FA9F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>
            <a:extLst>
              <a:ext uri="{FF2B5EF4-FFF2-40B4-BE49-F238E27FC236}">
                <a16:creationId xmlns:a16="http://schemas.microsoft.com/office/drawing/2014/main" id="{44A0C08B-9DB6-F187-7057-435660B1C5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2" name="Google Shape;122;p:notes">
            <a:extLst>
              <a:ext uri="{FF2B5EF4-FFF2-40B4-BE49-F238E27FC236}">
                <a16:creationId xmlns:a16="http://schemas.microsoft.com/office/drawing/2014/main" id="{8D722FB9-1B95-5AE4-7373-EF19FAD990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65819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C45E4B28-D9D0-1BCA-5FAF-CBF83B8CF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>
            <a:extLst>
              <a:ext uri="{FF2B5EF4-FFF2-40B4-BE49-F238E27FC236}">
                <a16:creationId xmlns:a16="http://schemas.microsoft.com/office/drawing/2014/main" id="{7ABB424A-3348-3C59-9291-B7481F2349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2" name="Google Shape;122;p:notes">
            <a:extLst>
              <a:ext uri="{FF2B5EF4-FFF2-40B4-BE49-F238E27FC236}">
                <a16:creationId xmlns:a16="http://schemas.microsoft.com/office/drawing/2014/main" id="{71B822EF-5F19-DBE8-4B95-9142D5A5C0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1506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6874BDFD-60D3-1C34-D407-CC65AD49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>
            <a:extLst>
              <a:ext uri="{FF2B5EF4-FFF2-40B4-BE49-F238E27FC236}">
                <a16:creationId xmlns:a16="http://schemas.microsoft.com/office/drawing/2014/main" id="{10D10AD2-8F8B-6564-15A7-542967E3FC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2" name="Google Shape;122;p:notes">
            <a:extLst>
              <a:ext uri="{FF2B5EF4-FFF2-40B4-BE49-F238E27FC236}">
                <a16:creationId xmlns:a16="http://schemas.microsoft.com/office/drawing/2014/main" id="{DF78625C-6971-D165-611E-16BADB8239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00033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7FD627EC-F325-1032-83AC-E3F733197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>
            <a:extLst>
              <a:ext uri="{FF2B5EF4-FFF2-40B4-BE49-F238E27FC236}">
                <a16:creationId xmlns:a16="http://schemas.microsoft.com/office/drawing/2014/main" id="{5C39A72C-28F2-5D2D-6F90-3048EE1BB4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2" name="Google Shape;122;p:notes">
            <a:extLst>
              <a:ext uri="{FF2B5EF4-FFF2-40B4-BE49-F238E27FC236}">
                <a16:creationId xmlns:a16="http://schemas.microsoft.com/office/drawing/2014/main" id="{29888B29-E16C-30D9-C9C4-C3F3DE31B8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Will add more context about the significant changes. 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268573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09EEDA8A-1F84-891D-78DF-92785ED59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>
            <a:extLst>
              <a:ext uri="{FF2B5EF4-FFF2-40B4-BE49-F238E27FC236}">
                <a16:creationId xmlns:a16="http://schemas.microsoft.com/office/drawing/2014/main" id="{316666E6-4FED-1B5B-EE19-330BC99D6B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2" name="Google Shape;122;p:notes">
            <a:extLst>
              <a:ext uri="{FF2B5EF4-FFF2-40B4-BE49-F238E27FC236}">
                <a16:creationId xmlns:a16="http://schemas.microsoft.com/office/drawing/2014/main" id="{7079B92A-5459-8998-0478-A30ED087B8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44557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3463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5f391192_0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4307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6121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>
          <a:extLst>
            <a:ext uri="{FF2B5EF4-FFF2-40B4-BE49-F238E27FC236}">
              <a16:creationId xmlns:a16="http://schemas.microsoft.com/office/drawing/2014/main" id="{3644D642-781A-C6B1-CE98-B9E10526A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5f391192_045:notes">
            <a:extLst>
              <a:ext uri="{FF2B5EF4-FFF2-40B4-BE49-F238E27FC236}">
                <a16:creationId xmlns:a16="http://schemas.microsoft.com/office/drawing/2014/main" id="{22602444-325B-EB54-085F-A0D570B5C4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5f391192_045:notes">
            <a:extLst>
              <a:ext uri="{FF2B5EF4-FFF2-40B4-BE49-F238E27FC236}">
                <a16:creationId xmlns:a16="http://schemas.microsoft.com/office/drawing/2014/main" id="{AAB9B8F4-6D4A-17AC-F870-B8BDE8BD28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6985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>
          <a:extLst>
            <a:ext uri="{FF2B5EF4-FFF2-40B4-BE49-F238E27FC236}">
              <a16:creationId xmlns:a16="http://schemas.microsoft.com/office/drawing/2014/main" id="{36A31127-031D-1141-6A9D-56DAD7F77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5f391192_045:notes">
            <a:extLst>
              <a:ext uri="{FF2B5EF4-FFF2-40B4-BE49-F238E27FC236}">
                <a16:creationId xmlns:a16="http://schemas.microsoft.com/office/drawing/2014/main" id="{5845B305-1EF8-415A-53E8-44E7ADCA01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5f391192_045:notes">
            <a:extLst>
              <a:ext uri="{FF2B5EF4-FFF2-40B4-BE49-F238E27FC236}">
                <a16:creationId xmlns:a16="http://schemas.microsoft.com/office/drawing/2014/main" id="{97A10A2B-D424-17F1-827F-65F2A897C1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46860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25688" y="527050"/>
            <a:ext cx="4678362" cy="2632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5f391192_04:notes"/>
          <p:cNvSpPr txBox="1">
            <a:spLocks noGrp="1"/>
          </p:cNvSpPr>
          <p:nvPr>
            <p:ph type="body" idx="1"/>
          </p:nvPr>
        </p:nvSpPr>
        <p:spPr>
          <a:xfrm>
            <a:off x="933020" y="3334496"/>
            <a:ext cx="7464164" cy="3158996"/>
          </a:xfrm>
          <a:prstGeom prst="rect">
            <a:avLst/>
          </a:prstGeom>
        </p:spPr>
        <p:txBody>
          <a:bodyPr spcFirstLastPara="1" wrap="square" lIns="93376" tIns="93376" rIns="93376" bIns="93376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0335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86" name="Google Shape;8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77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D38A96F3-1525-274C-E444-4B61088F9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>
            <a:extLst>
              <a:ext uri="{FF2B5EF4-FFF2-40B4-BE49-F238E27FC236}">
                <a16:creationId xmlns:a16="http://schemas.microsoft.com/office/drawing/2014/main" id="{5AAF3ABC-E950-9C10-51DD-106DE82637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2" name="Google Shape;122;p:notes">
            <a:extLst>
              <a:ext uri="{FF2B5EF4-FFF2-40B4-BE49-F238E27FC236}">
                <a16:creationId xmlns:a16="http://schemas.microsoft.com/office/drawing/2014/main" id="{E119CD61-5C3D-10D7-D811-55AC5DAE53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009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05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7A050519-FD59-A05B-145A-07B34A012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>
            <a:extLst>
              <a:ext uri="{FF2B5EF4-FFF2-40B4-BE49-F238E27FC236}">
                <a16:creationId xmlns:a16="http://schemas.microsoft.com/office/drawing/2014/main" id="{64C90B26-E2F3-F519-37AE-04333FB205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2" name="Google Shape;122;p:notes">
            <a:extLst>
              <a:ext uri="{FF2B5EF4-FFF2-40B4-BE49-F238E27FC236}">
                <a16:creationId xmlns:a16="http://schemas.microsoft.com/office/drawing/2014/main" id="{9C34601B-D522-B062-06EB-5718CBB6D4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2592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63E23-09C5-4AB0-9C0B-0518F093B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4484" y="6356350"/>
            <a:ext cx="2743200" cy="365125"/>
          </a:xfrm>
        </p:spPr>
        <p:txBody>
          <a:bodyPr/>
          <a:lstStyle/>
          <a:p>
            <a:fld id="{2D7F7AE2-240A-44B3-9439-7AC40E6D594D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D29A5-DE42-459D-81F7-2A5640FE7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44884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679B0-2200-4A2B-AB63-3B4BCB222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6884" y="6356350"/>
            <a:ext cx="2743200" cy="365125"/>
          </a:xfrm>
        </p:spPr>
        <p:txBody>
          <a:bodyPr/>
          <a:lstStyle/>
          <a:p>
            <a:fld id="{15C10B4D-98C1-4222-ABAC-A08AD290AE2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322C3E24-4DE8-4B34-8C93-E3DBB46ED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8" y="1348740"/>
            <a:ext cx="1250717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56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40026-4642-4492-BB10-ED4A81C1A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C1499A-1900-4069-8E55-1E9124F9F6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08A31-216A-4D0B-B551-7FEC9A49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F7AE2-240A-44B3-9439-7AC40E6D594D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E8370-D2B9-4E3D-97D7-A6378B3AE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CFF72-7FA0-47E0-B325-9980D5562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0B4D-98C1-4222-ABAC-A08AD290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04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5C4359-C5D5-4012-9B51-29FA571823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1C92E7-EB57-46F7-90AC-5F19EEF7A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C268C-BF8C-437A-B270-1BFE622D6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F7AE2-240A-44B3-9439-7AC40E6D594D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C7D21-89D3-49F6-AF4C-16E69173A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447BB-C58E-40F9-864E-A7C2C08A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0B4D-98C1-4222-ABAC-A08AD290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08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60300" y="3683633"/>
            <a:ext cx="89820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 b="1">
                <a:solidFill>
                  <a:schemeClr val="dk2"/>
                </a:solidFill>
                <a:latin typeface="Arial Black" panose="020B0A040201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263182" y="3377296"/>
            <a:ext cx="1581695" cy="10229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7844876" y="3377552"/>
            <a:ext cx="1997339" cy="102545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-2" y="3377551"/>
            <a:ext cx="1675892" cy="101783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675891" y="3377043"/>
            <a:ext cx="4587291" cy="10229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9498161-D5B4-B704-BB98-508F9CC789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56636" y="5920663"/>
            <a:ext cx="1734208" cy="68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95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62759082-28BA-0F66-05C0-4A154C189FB6}"/>
              </a:ext>
            </a:extLst>
          </p:cNvPr>
          <p:cNvSpPr/>
          <p:nvPr userDrawn="1"/>
        </p:nvSpPr>
        <p:spPr>
          <a:xfrm>
            <a:off x="5981831" y="6755100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8094E41-2D2F-BBC9-3B7D-2EB0132DBC19}"/>
              </a:ext>
            </a:extLst>
          </p:cNvPr>
          <p:cNvSpPr/>
          <p:nvPr userDrawn="1"/>
        </p:nvSpPr>
        <p:spPr>
          <a:xfrm>
            <a:off x="9097110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4BD1051A-946B-78DF-1E72-F36A395A1E0E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86EBE365-D2FE-3259-49CC-C2AD64660794}"/>
              </a:ext>
            </a:extLst>
          </p:cNvPr>
          <p:cNvSpPr/>
          <p:nvPr userDrawn="1"/>
        </p:nvSpPr>
        <p:spPr>
          <a:xfrm>
            <a:off x="1191615" y="6755100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00D1DA4-0A40-18D7-4706-CA9213EFC7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7"/>
            <a:ext cx="863144" cy="26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21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0" y="2514601"/>
            <a:ext cx="10160000" cy="1470025"/>
          </a:xfrm>
        </p:spPr>
        <p:txBody>
          <a:bodyPr>
            <a:normAutofit/>
          </a:bodyPr>
          <a:lstStyle>
            <a:lvl1pPr algn="l">
              <a:defRPr sz="5333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200" y="3984625"/>
            <a:ext cx="9347200" cy="1752600"/>
          </a:xfrm>
        </p:spPr>
        <p:txBody>
          <a:bodyPr>
            <a:normAutofit/>
          </a:bodyPr>
          <a:lstStyle>
            <a:lvl1pPr marL="0" indent="0" algn="l">
              <a:buNone/>
              <a:defRPr sz="3733" b="1">
                <a:solidFill>
                  <a:schemeClr val="accent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FAB2FC-2DA9-4E48-8DF2-0CA3BD5BE1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94389" y="3727698"/>
            <a:ext cx="6096012" cy="305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32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3087DC-355B-7FC3-FDD4-0C9786D3F923}"/>
              </a:ext>
            </a:extLst>
          </p:cNvPr>
          <p:cNvCxnSpPr/>
          <p:nvPr userDrawn="1"/>
        </p:nvCxnSpPr>
        <p:spPr>
          <a:xfrm>
            <a:off x="609600" y="381000"/>
            <a:ext cx="10972800" cy="0"/>
          </a:xfrm>
          <a:prstGeom prst="line">
            <a:avLst/>
          </a:prstGeom>
          <a:ln w="31750">
            <a:solidFill>
              <a:srgbClr val="54C8E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641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1779588"/>
            <a:ext cx="10009716" cy="1362075"/>
          </a:xfrm>
        </p:spPr>
        <p:txBody>
          <a:bodyPr anchor="t"/>
          <a:lstStyle>
            <a:lvl1pPr algn="l">
              <a:defRPr sz="5333" b="1" cap="all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79400"/>
            <a:ext cx="10009716" cy="1500187"/>
          </a:xfrm>
        </p:spPr>
        <p:txBody>
          <a:bodyPr anchor="b"/>
          <a:lstStyle>
            <a:lvl1pPr marL="0" indent="0">
              <a:buNone/>
              <a:defRPr sz="2667" b="0">
                <a:solidFill>
                  <a:schemeClr val="accent2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FCCDE81-F624-5A4F-894F-4B19626793BA}"/>
              </a:ext>
            </a:extLst>
          </p:cNvPr>
          <p:cNvCxnSpPr/>
          <p:nvPr userDrawn="1"/>
        </p:nvCxnSpPr>
        <p:spPr>
          <a:xfrm>
            <a:off x="963084" y="1779587"/>
            <a:ext cx="10972800" cy="0"/>
          </a:xfrm>
          <a:prstGeom prst="line">
            <a:avLst/>
          </a:prstGeom>
          <a:ln w="3175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225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F4CE112-27FF-50ED-F0DB-44BCC0F2EE5C}"/>
              </a:ext>
            </a:extLst>
          </p:cNvPr>
          <p:cNvCxnSpPr/>
          <p:nvPr userDrawn="1"/>
        </p:nvCxnSpPr>
        <p:spPr>
          <a:xfrm>
            <a:off x="609600" y="381000"/>
            <a:ext cx="10972800" cy="0"/>
          </a:xfrm>
          <a:prstGeom prst="line">
            <a:avLst/>
          </a:prstGeom>
          <a:ln w="31750">
            <a:solidFill>
              <a:srgbClr val="54C8E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009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4A3110-4EF9-12DC-A601-07BFD11D58B4}"/>
              </a:ext>
            </a:extLst>
          </p:cNvPr>
          <p:cNvCxnSpPr/>
          <p:nvPr userDrawn="1"/>
        </p:nvCxnSpPr>
        <p:spPr>
          <a:xfrm>
            <a:off x="609600" y="381000"/>
            <a:ext cx="10972800" cy="0"/>
          </a:xfrm>
          <a:prstGeom prst="line">
            <a:avLst/>
          </a:prstGeom>
          <a:ln w="31750">
            <a:solidFill>
              <a:srgbClr val="54C8E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621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B68748-BB88-7D02-5653-60BAE76F187A}"/>
              </a:ext>
            </a:extLst>
          </p:cNvPr>
          <p:cNvCxnSpPr/>
          <p:nvPr userDrawn="1"/>
        </p:nvCxnSpPr>
        <p:spPr>
          <a:xfrm>
            <a:off x="609600" y="381000"/>
            <a:ext cx="10972800" cy="0"/>
          </a:xfrm>
          <a:prstGeom prst="line">
            <a:avLst/>
          </a:prstGeom>
          <a:ln w="31750">
            <a:solidFill>
              <a:srgbClr val="54C8E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800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3B37D-B8BC-4F72-951E-201D50A8D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72C9E-5917-4685-A531-471C26905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2BD70-DF37-4EFE-81F9-D260512A7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F7AE2-240A-44B3-9439-7AC40E6D594D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905ED-FE84-4744-9D8F-ED67995B7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C9FC0-DF4B-407E-9C68-E6AF672CA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0B4D-98C1-4222-ABAC-A08AD290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672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110E29-6E0D-4A72-A1B7-1F9D90335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95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522285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522288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684338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2A1DF3-0680-AC0C-5C9C-C5CAEABB448F}"/>
              </a:ext>
            </a:extLst>
          </p:cNvPr>
          <p:cNvCxnSpPr/>
          <p:nvPr userDrawn="1"/>
        </p:nvCxnSpPr>
        <p:spPr>
          <a:xfrm>
            <a:off x="609600" y="381000"/>
            <a:ext cx="10972800" cy="0"/>
          </a:xfrm>
          <a:prstGeom prst="line">
            <a:avLst/>
          </a:prstGeom>
          <a:ln w="31750">
            <a:solidFill>
              <a:srgbClr val="54C8E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224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61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860300" y="3683633"/>
            <a:ext cx="89820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 b="1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add title</a:t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263182" y="3377296"/>
            <a:ext cx="1581695" cy="10229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" name="Google Shape;12;p2"/>
          <p:cNvSpPr/>
          <p:nvPr/>
        </p:nvSpPr>
        <p:spPr>
          <a:xfrm>
            <a:off x="7844876" y="3377552"/>
            <a:ext cx="1997339" cy="10254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" name="Google Shape;13;p2"/>
          <p:cNvSpPr/>
          <p:nvPr/>
        </p:nvSpPr>
        <p:spPr>
          <a:xfrm>
            <a:off x="-2" y="3377551"/>
            <a:ext cx="1675892" cy="101783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" name="Google Shape;14;p2"/>
          <p:cNvSpPr/>
          <p:nvPr/>
        </p:nvSpPr>
        <p:spPr>
          <a:xfrm>
            <a:off x="1675891" y="3377043"/>
            <a:ext cx="4587291" cy="10229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8544D7-19A4-F1D2-F254-FE0DA97C2C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0683" y="138288"/>
            <a:ext cx="1961595" cy="6002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 preserve="1">
  <p:cSld name="Title Option 2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60300" y="3683633"/>
            <a:ext cx="89820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 b="1">
                <a:solidFill>
                  <a:schemeClr val="dk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263182" y="3377296"/>
            <a:ext cx="1581695" cy="10229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" name="Google Shape;12;p2"/>
          <p:cNvSpPr/>
          <p:nvPr/>
        </p:nvSpPr>
        <p:spPr>
          <a:xfrm>
            <a:off x="7844876" y="3377552"/>
            <a:ext cx="1997339" cy="102545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" name="Google Shape;13;p2"/>
          <p:cNvSpPr/>
          <p:nvPr/>
        </p:nvSpPr>
        <p:spPr>
          <a:xfrm>
            <a:off x="-2" y="3377551"/>
            <a:ext cx="1675892" cy="101783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" name="Google Shape;14;p2"/>
          <p:cNvSpPr/>
          <p:nvPr/>
        </p:nvSpPr>
        <p:spPr>
          <a:xfrm>
            <a:off x="1675891" y="3377043"/>
            <a:ext cx="4587291" cy="10229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9498161-D5B4-B704-BB98-508F9CC789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56636" y="5920663"/>
            <a:ext cx="1734208" cy="68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667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ection Heading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0"/>
            <a:ext cx="12192000" cy="53240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914400" y="2111123"/>
            <a:ext cx="1036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914400" y="3786737"/>
            <a:ext cx="10363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4063605" y="5323800"/>
            <a:ext cx="4063600" cy="102800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" name="Google Shape;20;p3"/>
          <p:cNvSpPr/>
          <p:nvPr/>
        </p:nvSpPr>
        <p:spPr>
          <a:xfrm>
            <a:off x="8128361" y="5323800"/>
            <a:ext cx="4063600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1" name="Google Shape;21;p3"/>
          <p:cNvSpPr/>
          <p:nvPr/>
        </p:nvSpPr>
        <p:spPr>
          <a:xfrm>
            <a:off x="1" y="5323800"/>
            <a:ext cx="4063600" cy="102800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-167" y="6440375"/>
            <a:ext cx="121920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C2F55BF-16FB-7CFC-CABC-D625A5919D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46028" y="6499415"/>
            <a:ext cx="863144" cy="2641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2280567" y="2882400"/>
            <a:ext cx="76316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01597" lvl="0" indent="0" algn="ctr" rtl="0">
              <a:spcBef>
                <a:spcPts val="800"/>
              </a:spcBef>
              <a:spcAft>
                <a:spcPts val="0"/>
              </a:spcAft>
              <a:buSzPts val="2400"/>
              <a:buNone/>
              <a:defRPr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219170" lvl="1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828754" lvl="2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2438339" lvl="3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4pPr>
            <a:lvl5pPr marL="3047924" lvl="4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5pPr>
            <a:lvl6pPr marL="3657509" lvl="5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6pPr>
            <a:lvl7pPr marL="4267093" lvl="6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7pPr>
            <a:lvl8pPr marL="4876678" lvl="7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8pPr>
            <a:lvl9pPr marL="5486263" lvl="8" indent="-507987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9pPr>
          </a:lstStyle>
          <a:p>
            <a:endParaRPr/>
          </a:p>
        </p:txBody>
      </p:sp>
      <p:sp>
        <p:nvSpPr>
          <p:cNvPr id="25" name="Google Shape;25;p4"/>
          <p:cNvSpPr txBox="1"/>
          <p:nvPr/>
        </p:nvSpPr>
        <p:spPr>
          <a:xfrm>
            <a:off x="4791200" y="1575225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00" b="1">
                <a:solidFill>
                  <a:schemeClr val="accent6"/>
                </a:solidFill>
              </a:rPr>
              <a:t>“</a:t>
            </a:r>
            <a:endParaRPr sz="12800" b="1">
              <a:solidFill>
                <a:schemeClr val="accent6"/>
              </a:solidFill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7631044" y="2132900"/>
            <a:ext cx="2280400" cy="102800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" name="Google Shape;27;p4"/>
          <p:cNvSpPr/>
          <p:nvPr/>
        </p:nvSpPr>
        <p:spPr>
          <a:xfrm>
            <a:off x="9912236" y="2132900"/>
            <a:ext cx="2280400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" name="Google Shape;28;p4"/>
          <p:cNvSpPr/>
          <p:nvPr/>
        </p:nvSpPr>
        <p:spPr>
          <a:xfrm>
            <a:off x="0" y="2132900"/>
            <a:ext cx="22804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" name="Google Shape;29;p4"/>
          <p:cNvSpPr/>
          <p:nvPr/>
        </p:nvSpPr>
        <p:spPr>
          <a:xfrm>
            <a:off x="2280567" y="2132900"/>
            <a:ext cx="2280400" cy="102800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-167" y="6440375"/>
            <a:ext cx="121920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260876C-F917-E7F2-B0FD-0F33098FE4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46028" y="6499415"/>
            <a:ext cx="863144" cy="2641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userDrawn="1">
  <p:cSld name="TITLE_AND_TWO_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4B3C6A4B-3F1F-2D60-8DF3-73402C82E2D4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DD1E8607-DDCB-9859-5E81-E1DFE1D5FE7F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33D4F397-D737-549E-1E50-3F163AB914C4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17906A7A-EEA1-377F-A22E-AC213E013AE6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F903924-EEA5-7AEC-2B0D-E51D2767A4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378066F-44D0-7040-8A7E-B12BD5924C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91685" y="1699684"/>
            <a:ext cx="4288367" cy="4563533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5D6E592A-B70A-FC8D-1928-EE859B67DBD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1" y="1699684"/>
            <a:ext cx="4288367" cy="4563533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 userDrawn="1">
  <p:cSld name="1_Title + 3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/>
          <p:nvPr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0" name="Google Shape;50;p7"/>
          <p:cNvSpPr/>
          <p:nvPr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" name="Google Shape;51;p7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2" name="Google Shape;52;p7"/>
          <p:cNvSpPr/>
          <p:nvPr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7996324-BCDF-F830-CCF5-73CFDAAAF7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EFBB9-2D65-2BFA-12D9-F1C7F20D65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91685" y="1684867"/>
            <a:ext cx="3060700" cy="4578351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  <a:defRPr sz="14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65452F5-C389-E16A-BEA7-8550657AB8B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65650" y="1684227"/>
            <a:ext cx="3060700" cy="4578351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  <a:defRPr sz="14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03908EF-725B-5FE1-B5C5-D9C106F4CBA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933469" y="1684226"/>
            <a:ext cx="3060700" cy="4578351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  <a:defRPr sz="14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926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BA18E394-7A0A-0F81-3038-B0B1583B6BA7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A4D4214-FAF8-5040-9C1B-1F075E3A02B7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333C16B9-356A-655F-B4FE-3C7951E52383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75467B40-8BE4-F6CF-8E15-CDF58321E7F9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13F8860-2778-2207-7E7A-6BFE0AED3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82504-70A5-4FCC-B475-89195CC7F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90A95-3CCA-4BF1-B8D5-3E3851208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75ABB-D3D8-44B1-8FB5-5E5E1A076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F7AE2-240A-44B3-9439-7AC40E6D594D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8DAA3-3B0A-4AF6-94BA-F1E68F351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A57B8-8B6A-40E1-8705-98A7F02DA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0B4D-98C1-4222-ABAC-A08AD290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016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Right Photo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1191601" y="477851"/>
            <a:ext cx="479021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467"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BA18E394-7A0A-0F81-3038-B0B1583B6BA7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A4D4214-FAF8-5040-9C1B-1F075E3A02B7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333C16B9-356A-655F-B4FE-3C7951E52383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75467B40-8BE4-F6CF-8E15-CDF58321E7F9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13F8860-2778-2207-7E7A-6BFE0AED3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D6CBE5C-9B80-7A4F-F4C9-6EC98B514D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1684" y="1695452"/>
            <a:ext cx="4790131" cy="4489449"/>
          </a:xfrm>
        </p:spPr>
        <p:txBody>
          <a:bodyPr/>
          <a:lstStyle>
            <a:lvl1pPr marL="609585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219170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828754" indent="-507987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2438339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3047924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4D01C4B-37D0-4BDF-69FF-A3EE176A67F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"/>
            <a:ext cx="6096000" cy="6754999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buFont typeface="Arial" panose="020B0604020202020204" pitchFamily="34" charset="0"/>
              <a:buNone/>
              <a:defRPr sz="14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85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Right Photo 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1191601" y="477851"/>
            <a:ext cx="479021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467"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BA18E394-7A0A-0F81-3038-B0B1583B6BA7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A4D4214-FAF8-5040-9C1B-1F075E3A02B7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333C16B9-356A-655F-B4FE-3C7951E52383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75467B40-8BE4-F6CF-8E15-CDF58321E7F9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13F8860-2778-2207-7E7A-6BFE0AED3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D6CBE5C-9B80-7A4F-F4C9-6EC98B514D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1684" y="1695452"/>
            <a:ext cx="4790131" cy="4489449"/>
          </a:xfrm>
        </p:spPr>
        <p:txBody>
          <a:bodyPr/>
          <a:lstStyle>
            <a:lvl1pPr marL="609585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219170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828754" indent="-507987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2438339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3047924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51CAF2E-BC35-8583-F3E6-B58046BF98B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91251" y="1"/>
            <a:ext cx="6000749" cy="67542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471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Left Photo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5907005" y="594328"/>
            <a:ext cx="547570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467"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BA18E394-7A0A-0F81-3038-B0B1583B6BA7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A4D4214-FAF8-5040-9C1B-1F075E3A02B7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333C16B9-356A-655F-B4FE-3C7951E52383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75467B40-8BE4-F6CF-8E15-CDF58321E7F9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13F8860-2778-2207-7E7A-6BFE0AED3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D6CBE5C-9B80-7A4F-F4C9-6EC98B514D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07000" y="1811929"/>
            <a:ext cx="5475705" cy="4489449"/>
          </a:xfrm>
        </p:spPr>
        <p:txBody>
          <a:bodyPr/>
          <a:lstStyle>
            <a:lvl1pPr marL="609585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219170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828754" indent="-507987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2438339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3047924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4D01C4B-37D0-4BDF-69FF-A3EE176A67F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-42787" y="10511"/>
            <a:ext cx="5475705" cy="6754999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4084" r="-40651"/>
            </a:stretch>
          </a:blipFill>
        </p:spPr>
        <p:txBody>
          <a:bodyPr/>
          <a:lstStyle>
            <a:lvl1pPr>
              <a:buFont typeface="Arial" panose="020B0604020202020204" pitchFamily="34" charset="0"/>
              <a:buNone/>
              <a:defRPr sz="14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4192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Left Photo 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5907005" y="594328"/>
            <a:ext cx="547570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467"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BA18E394-7A0A-0F81-3038-B0B1583B6BA7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A4D4214-FAF8-5040-9C1B-1F075E3A02B7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333C16B9-356A-655F-B4FE-3C7951E52383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75467B40-8BE4-F6CF-8E15-CDF58321E7F9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13F8860-2778-2207-7E7A-6BFE0AED3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D6CBE5C-9B80-7A4F-F4C9-6EC98B514D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07000" y="1811929"/>
            <a:ext cx="5475705" cy="4489449"/>
          </a:xfrm>
        </p:spPr>
        <p:txBody>
          <a:bodyPr/>
          <a:lstStyle>
            <a:lvl1pPr marL="609585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219170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828754" indent="-507987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2438339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3047924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B220DD4-1DAE-E8DC-071D-84D29B99F3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5634567" cy="67542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309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ig Background Photo 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B5CB2A-5A9B-0642-C3ED-3479B4CF0F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754284"/>
          </a:xfrm>
        </p:spPr>
        <p:txBody>
          <a:bodyPr/>
          <a:lstStyle/>
          <a:p>
            <a:endParaRPr lang="en-US"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62759082-28BA-0F66-05C0-4A154C189FB6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8094E41-2D2F-BBC9-3B7D-2EB0132DBC19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4BD1051A-946B-78DF-1E72-F36A395A1E0E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86EBE365-D2FE-3259-49CC-C2AD64660794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00D1DA4-0A40-18D7-4706-CA9213EFC7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6" name="Google Shape;169;p22">
            <a:extLst>
              <a:ext uri="{FF2B5EF4-FFF2-40B4-BE49-F238E27FC236}">
                <a16:creationId xmlns:a16="http://schemas.microsoft.com/office/drawing/2014/main" id="{0C3FDF03-25C2-27FD-2223-0B69D183054B}"/>
              </a:ext>
            </a:extLst>
          </p:cNvPr>
          <p:cNvSpPr/>
          <p:nvPr userDrawn="1"/>
        </p:nvSpPr>
        <p:spPr>
          <a:xfrm>
            <a:off x="0" y="4285725"/>
            <a:ext cx="9803200" cy="164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" name="Google Shape;174;p22">
            <a:extLst>
              <a:ext uri="{FF2B5EF4-FFF2-40B4-BE49-F238E27FC236}">
                <a16:creationId xmlns:a16="http://schemas.microsoft.com/office/drawing/2014/main" id="{3AEB5448-77DC-ECCD-2A37-594E4C2C6E15}"/>
              </a:ext>
            </a:extLst>
          </p:cNvPr>
          <p:cNvSpPr txBox="1">
            <a:spLocks/>
          </p:cNvSpPr>
          <p:nvPr userDrawn="1"/>
        </p:nvSpPr>
        <p:spPr>
          <a:xfrm>
            <a:off x="11307433" y="6262577"/>
            <a:ext cx="7316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" sz="1733" smtClean="0"/>
              <a:pPr/>
              <a:t>‹#›</a:t>
            </a:fld>
            <a:endParaRPr lang="en" sz="1733"/>
          </a:p>
        </p:txBody>
      </p:sp>
      <p:sp>
        <p:nvSpPr>
          <p:cNvPr id="9" name="Google Shape;170;p22">
            <a:extLst>
              <a:ext uri="{FF2B5EF4-FFF2-40B4-BE49-F238E27FC236}">
                <a16:creationId xmlns:a16="http://schemas.microsoft.com/office/drawing/2014/main" id="{854405EC-7AA9-EC5F-2FAF-CF431F76A11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92306" y="4496976"/>
            <a:ext cx="7727951" cy="73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Want big impact?</a:t>
            </a:r>
            <a:endParaRPr b="1">
              <a:solidFill>
                <a:srgbClr val="0A72B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Google Shape;171;p22">
            <a:extLst>
              <a:ext uri="{FF2B5EF4-FFF2-40B4-BE49-F238E27FC236}">
                <a16:creationId xmlns:a16="http://schemas.microsoft.com/office/drawing/2014/main" id="{FDC03C9A-1F21-C9CC-AC80-1F62FEF77B9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6001" y="4976400"/>
            <a:ext cx="7727951" cy="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big image.</a:t>
            </a:r>
            <a:endParaRPr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72;p22">
            <a:extLst>
              <a:ext uri="{FF2B5EF4-FFF2-40B4-BE49-F238E27FC236}">
                <a16:creationId xmlns:a16="http://schemas.microsoft.com/office/drawing/2014/main" id="{DA4220A6-4045-0973-6DBF-33B0B4FDBD43}"/>
              </a:ext>
            </a:extLst>
          </p:cNvPr>
          <p:cNvSpPr/>
          <p:nvPr userDrawn="1"/>
        </p:nvSpPr>
        <p:spPr>
          <a:xfrm>
            <a:off x="0" y="5925833"/>
            <a:ext cx="12320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" name="Google Shape;173;p22">
            <a:extLst>
              <a:ext uri="{FF2B5EF4-FFF2-40B4-BE49-F238E27FC236}">
                <a16:creationId xmlns:a16="http://schemas.microsoft.com/office/drawing/2014/main" id="{4BA325AB-D218-F2CC-81D1-0CB24062356B}"/>
              </a:ext>
            </a:extLst>
          </p:cNvPr>
          <p:cNvSpPr/>
          <p:nvPr userDrawn="1"/>
        </p:nvSpPr>
        <p:spPr>
          <a:xfrm>
            <a:off x="1232156" y="5925833"/>
            <a:ext cx="85712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4277220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body" idx="1"/>
          </p:nvPr>
        </p:nvSpPr>
        <p:spPr>
          <a:xfrm>
            <a:off x="1191600" y="6199951"/>
            <a:ext cx="8616800" cy="4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04792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E8470275-8F00-9562-03A4-7A403C7B42DC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1CC085D2-27CF-0820-E094-55158F40B8C2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D6663358-F799-D1C9-28AE-6963E11347D2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75D38F5E-AD2A-05E6-202F-057AC30CE1B0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F65FE4D-8BA1-5CDD-9B21-BE4023FF34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Desktop Exampl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62759082-28BA-0F66-05C0-4A154C189FB6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8094E41-2D2F-BBC9-3B7D-2EB0132DBC19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4BD1051A-946B-78DF-1E72-F36A395A1E0E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86EBE365-D2FE-3259-49CC-C2AD64660794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00D1DA4-0A40-18D7-4706-CA9213EFC7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grpSp>
        <p:nvGrpSpPr>
          <p:cNvPr id="17" name="Google Shape;346;p33">
            <a:extLst>
              <a:ext uri="{FF2B5EF4-FFF2-40B4-BE49-F238E27FC236}">
                <a16:creationId xmlns:a16="http://schemas.microsoft.com/office/drawing/2014/main" id="{BE03926A-13E1-1F4B-2C19-26BA800672A0}"/>
              </a:ext>
            </a:extLst>
          </p:cNvPr>
          <p:cNvGrpSpPr/>
          <p:nvPr userDrawn="1"/>
        </p:nvGrpSpPr>
        <p:grpSpPr>
          <a:xfrm>
            <a:off x="2953752" y="683785"/>
            <a:ext cx="6056273" cy="3548299"/>
            <a:chOff x="1177450" y="241631"/>
            <a:chExt cx="6173152" cy="3616776"/>
          </a:xfrm>
        </p:grpSpPr>
        <p:sp>
          <p:nvSpPr>
            <p:cNvPr id="18" name="Google Shape;347;p33">
              <a:extLst>
                <a:ext uri="{FF2B5EF4-FFF2-40B4-BE49-F238E27FC236}">
                  <a16:creationId xmlns:a16="http://schemas.microsoft.com/office/drawing/2014/main" id="{3B4F9ED7-2554-1B81-3E2F-5C06ABBD864A}"/>
                </a:ext>
              </a:extLst>
            </p:cNvPr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348;p33">
              <a:extLst>
                <a:ext uri="{FF2B5EF4-FFF2-40B4-BE49-F238E27FC236}">
                  <a16:creationId xmlns:a16="http://schemas.microsoft.com/office/drawing/2014/main" id="{59EF34A5-69DD-372D-1EB3-A08C15592365}"/>
                </a:ext>
              </a:extLst>
            </p:cNvPr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349;p33">
              <a:extLst>
                <a:ext uri="{FF2B5EF4-FFF2-40B4-BE49-F238E27FC236}">
                  <a16:creationId xmlns:a16="http://schemas.microsoft.com/office/drawing/2014/main" id="{E80E8C09-65B9-D248-2165-9425AEA6FB8B}"/>
                </a:ext>
              </a:extLst>
            </p:cNvPr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350;p33">
              <a:extLst>
                <a:ext uri="{FF2B5EF4-FFF2-40B4-BE49-F238E27FC236}">
                  <a16:creationId xmlns:a16="http://schemas.microsoft.com/office/drawing/2014/main" id="{F20A2527-3FD0-7DD5-7215-C08447A9F4E4}"/>
                </a:ext>
              </a:extLst>
            </p:cNvPr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" name="Google Shape;351;p33">
            <a:extLst>
              <a:ext uri="{FF2B5EF4-FFF2-40B4-BE49-F238E27FC236}">
                <a16:creationId xmlns:a16="http://schemas.microsoft.com/office/drawing/2014/main" id="{E1C0FC76-9427-3777-C05B-B658B3B4D636}"/>
              </a:ext>
            </a:extLst>
          </p:cNvPr>
          <p:cNvPicPr preferRelativeResize="0"/>
          <p:nvPr userDrawn="1"/>
        </p:nvPicPr>
        <p:blipFill>
          <a:blip r:embed="rId3"/>
          <a:srcRect l="5724" r="5724"/>
          <a:stretch/>
        </p:blipFill>
        <p:spPr>
          <a:xfrm>
            <a:off x="3629985" y="879414"/>
            <a:ext cx="4707400" cy="2990233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" name="Online Image Placeholder 23">
            <a:extLst>
              <a:ext uri="{FF2B5EF4-FFF2-40B4-BE49-F238E27FC236}">
                <a16:creationId xmlns:a16="http://schemas.microsoft.com/office/drawing/2014/main" id="{8110ACA6-CFBC-5762-0BCE-97F9AA9900AA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3630084" y="878418"/>
            <a:ext cx="4707467" cy="299084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502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Mobile Exampl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62759082-28BA-0F66-05C0-4A154C189FB6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8094E41-2D2F-BBC9-3B7D-2EB0132DBC19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4BD1051A-946B-78DF-1E72-F36A395A1E0E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86EBE365-D2FE-3259-49CC-C2AD64660794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00D1DA4-0A40-18D7-4706-CA9213EFC7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grpSp>
        <p:nvGrpSpPr>
          <p:cNvPr id="9" name="Google Shape;322;p31">
            <a:extLst>
              <a:ext uri="{FF2B5EF4-FFF2-40B4-BE49-F238E27FC236}">
                <a16:creationId xmlns:a16="http://schemas.microsoft.com/office/drawing/2014/main" id="{0440D4CC-2D30-4E9C-A696-42C7E25C31A1}"/>
              </a:ext>
            </a:extLst>
          </p:cNvPr>
          <p:cNvGrpSpPr/>
          <p:nvPr userDrawn="1"/>
        </p:nvGrpSpPr>
        <p:grpSpPr>
          <a:xfrm>
            <a:off x="7137600" y="498097"/>
            <a:ext cx="2826061" cy="5861812"/>
            <a:chOff x="2547150" y="238125"/>
            <a:chExt cx="2525675" cy="5238750"/>
          </a:xfrm>
        </p:grpSpPr>
        <p:sp>
          <p:nvSpPr>
            <p:cNvPr id="10" name="Google Shape;323;p31">
              <a:extLst>
                <a:ext uri="{FF2B5EF4-FFF2-40B4-BE49-F238E27FC236}">
                  <a16:creationId xmlns:a16="http://schemas.microsoft.com/office/drawing/2014/main" id="{E5F97A21-2DA8-37D9-8C6F-DC8715664894}"/>
                </a:ext>
              </a:extLst>
            </p:cNvPr>
            <p:cNvSpPr/>
            <p:nvPr/>
          </p:nvSpPr>
          <p:spPr>
            <a:xfrm>
              <a:off x="2547150" y="238125"/>
              <a:ext cx="2525675" cy="5238750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" name="Google Shape;324;p31">
              <a:extLst>
                <a:ext uri="{FF2B5EF4-FFF2-40B4-BE49-F238E27FC236}">
                  <a16:creationId xmlns:a16="http://schemas.microsoft.com/office/drawing/2014/main" id="{3834CB7F-664C-972C-7957-0F612B7DD3B0}"/>
                </a:ext>
              </a:extLst>
            </p:cNvPr>
            <p:cNvSpPr/>
            <p:nvPr/>
          </p:nvSpPr>
          <p:spPr>
            <a:xfrm>
              <a:off x="3557025" y="5147100"/>
              <a:ext cx="504050" cy="179900"/>
            </a:xfrm>
            <a:custGeom>
              <a:avLst/>
              <a:gdLst/>
              <a:ahLst/>
              <a:cxnLst/>
              <a:rect l="l" t="t" r="r" b="b"/>
              <a:pathLst>
                <a:path w="20162" h="7196" extrusionOk="0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" name="Google Shape;325;p31">
              <a:extLst>
                <a:ext uri="{FF2B5EF4-FFF2-40B4-BE49-F238E27FC236}">
                  <a16:creationId xmlns:a16="http://schemas.microsoft.com/office/drawing/2014/main" id="{F3A0ACC7-0DDF-AD29-6055-7AD0555890CE}"/>
                </a:ext>
              </a:extLst>
            </p:cNvPr>
            <p:cNvSpPr/>
            <p:nvPr/>
          </p:nvSpPr>
          <p:spPr>
            <a:xfrm>
              <a:off x="3008050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" name="Google Shape;326;p31">
              <a:extLst>
                <a:ext uri="{FF2B5EF4-FFF2-40B4-BE49-F238E27FC236}">
                  <a16:creationId xmlns:a16="http://schemas.microsoft.com/office/drawing/2014/main" id="{CAA7EDBA-19C5-B5CE-9A1F-36C4255E7440}"/>
                </a:ext>
              </a:extLst>
            </p:cNvPr>
            <p:cNvSpPr/>
            <p:nvPr/>
          </p:nvSpPr>
          <p:spPr>
            <a:xfrm>
              <a:off x="3566400" y="434850"/>
              <a:ext cx="487175" cy="76850"/>
            </a:xfrm>
            <a:custGeom>
              <a:avLst/>
              <a:gdLst/>
              <a:ahLst/>
              <a:cxnLst/>
              <a:rect l="l" t="t" r="r" b="b"/>
              <a:pathLst>
                <a:path w="19487" h="3074" extrusionOk="0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pic>
        <p:nvPicPr>
          <p:cNvPr id="14" name="Google Shape;327;p31">
            <a:extLst>
              <a:ext uri="{FF2B5EF4-FFF2-40B4-BE49-F238E27FC236}">
                <a16:creationId xmlns:a16="http://schemas.microsoft.com/office/drawing/2014/main" id="{390A52BB-DD40-AC31-D206-96D5CE6EB4FE}"/>
              </a:ext>
            </a:extLst>
          </p:cNvPr>
          <p:cNvPicPr preferRelativeResize="0"/>
          <p:nvPr userDrawn="1"/>
        </p:nvPicPr>
        <p:blipFill>
          <a:blip r:embed="rId3"/>
          <a:srcRect t="8598" b="8598"/>
          <a:stretch/>
        </p:blipFill>
        <p:spPr>
          <a:xfrm>
            <a:off x="7199367" y="1008116"/>
            <a:ext cx="2700700" cy="4842333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697A864-8D20-D6F1-CB5A-4303E8BC7C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98784" y="1007534"/>
            <a:ext cx="2700867" cy="484293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002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62759082-28BA-0F66-05C0-4A154C189FB6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8094E41-2D2F-BBC9-3B7D-2EB0132DBC19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4BD1051A-946B-78DF-1E72-F36A395A1E0E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86EBE365-D2FE-3259-49CC-C2AD64660794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00D1DA4-0A40-18D7-4706-CA9213EFC7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 userDrawn="1">
  <p:cSld name="Thank You Headshot">
    <p:bg>
      <p:bgPr>
        <a:solidFill>
          <a:srgbClr val="0E2533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F64F2D1C-B5D1-1D44-0C23-9189EC52FCE7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1A105B18-B315-C1B5-E9A1-E4408CC61377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2ABA019B-EE33-0C2A-28A2-2F96FD8943AB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3E143E42-671F-5B1E-127F-8F598452D69F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779C39-FF93-DFF9-7AE8-0FF43359B2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396268" y="6318728"/>
            <a:ext cx="911165" cy="278816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336CDD6-EC6B-7980-08AD-442180FAAC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2918" y="2194557"/>
            <a:ext cx="2451100" cy="2438444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Google Shape;63;p8">
            <a:extLst>
              <a:ext uri="{FF2B5EF4-FFF2-40B4-BE49-F238E27FC236}">
                <a16:creationId xmlns:a16="http://schemas.microsoft.com/office/drawing/2014/main" id="{21400FED-19A4-13D6-C3FF-F172CECD53A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322918" y="615832"/>
            <a:ext cx="6821068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7200"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n-US"/>
              <a:t>Thank You!</a:t>
            </a:r>
            <a:endParaRPr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6A75675-ED42-433A-7A1A-2D90FD5F37E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50933" y="3430182"/>
            <a:ext cx="6866667" cy="2805513"/>
          </a:xfrm>
        </p:spPr>
        <p:txBody>
          <a:bodyPr/>
          <a:lstStyle>
            <a:lvl1pPr marL="609585" marR="0" indent="-507987" algn="l" defTabSz="1219170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None/>
              <a:tabLst/>
              <a:defRPr sz="2667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Title, phone, email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DC4B347-6F61-226C-7AEE-E592AD9706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50933" y="2567418"/>
            <a:ext cx="6866667" cy="946767"/>
          </a:xfrm>
        </p:spPr>
        <p:txBody>
          <a:bodyPr/>
          <a:lstStyle>
            <a:lvl1pPr>
              <a:buNone/>
              <a:defRPr sz="4267" b="1">
                <a:solidFill>
                  <a:srgbClr val="94C53D"/>
                </a:solidFill>
                <a:latin typeface="Arial Black" panose="020B0A040201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C8BA0-D582-41DF-AA9A-5194944D9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F8AEE-D563-4D42-80CF-1AEC91091C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D5B6EC-515E-4FE8-94B5-2B6F6CC26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570D5-B9A8-4FB3-9B66-3228F89B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F7AE2-240A-44B3-9439-7AC40E6D594D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4D045-AE69-4617-9219-2830536C1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E5E3A3-7C73-458B-B4DF-055399649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0B4D-98C1-4222-ABAC-A08AD290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027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 preserve="1">
  <p:cSld name="1_Blank color background">
    <p:bg>
      <p:bgPr>
        <a:solidFill>
          <a:srgbClr val="0E2533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F64F2D1C-B5D1-1D44-0C23-9189EC52FCE7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1A105B18-B315-C1B5-E9A1-E4408CC61377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2ABA019B-EE33-0C2A-28A2-2F96FD8943AB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3E143E42-671F-5B1E-127F-8F598452D69F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779C39-FF93-DFF9-7AE8-0FF43359B2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396268" y="6318728"/>
            <a:ext cx="911165" cy="2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042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860300" y="3683633"/>
            <a:ext cx="89820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 b="1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add title</a:t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263182" y="3377296"/>
            <a:ext cx="1581695" cy="10229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7844876" y="3377552"/>
            <a:ext cx="1997339" cy="10254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-2" y="3377551"/>
            <a:ext cx="1675892" cy="101783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675891" y="3377043"/>
            <a:ext cx="4587291" cy="10229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8544D7-19A4-F1D2-F254-FE0DA97C2C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0683" y="138288"/>
            <a:ext cx="1961595" cy="60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360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 preserve="1">
  <p:cSld name="1_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60300" y="3683633"/>
            <a:ext cx="89820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 b="1">
                <a:solidFill>
                  <a:schemeClr val="dk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263182" y="3377296"/>
            <a:ext cx="1581695" cy="10229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7844876" y="3377552"/>
            <a:ext cx="1997339" cy="102545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-2" y="3377551"/>
            <a:ext cx="1675892" cy="101783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675891" y="3377043"/>
            <a:ext cx="4587291" cy="10229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9498161-D5B4-B704-BB98-508F9CC789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56636" y="5920663"/>
            <a:ext cx="1734208" cy="68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272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userDrawn="1">
  <p:cSld name="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29DDCF7C-7A55-3910-09F1-6DDB6F38BB6F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E4852B9E-1587-DFE7-5713-681D50F41EEB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DF797E44-5F08-36DA-936B-9F21544C309B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F9FF003A-DCF0-3CD1-DCD0-AB4F13A43389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1B0B52A-686C-639D-1A36-105794604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DCA8CB-3D54-FA92-71D0-D76B954E0A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1684" y="1695452"/>
            <a:ext cx="8616949" cy="4489449"/>
          </a:xfrm>
        </p:spPr>
        <p:txBody>
          <a:bodyPr/>
          <a:lstStyle>
            <a:lvl1pPr marL="609585" indent="-507987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219170" indent="-507987">
              <a:buFont typeface="Arial" panose="020B0604020202020204" pitchFamily="34" charset="0"/>
              <a:buChar char="•"/>
              <a:defRPr sz="29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828754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2438339" indent="-507987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3047924" indent="-507987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15115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 userDrawn="1">
  <p:cSld name="Title + 3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/>
          <p:nvPr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7"/>
          <p:cNvSpPr/>
          <p:nvPr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7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7"/>
          <p:cNvSpPr/>
          <p:nvPr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7996324-BCDF-F830-CCF5-73CFDAAAF7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EFBB9-2D65-2BFA-12D9-F1C7F20D65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91685" y="1684867"/>
            <a:ext cx="3060700" cy="4578351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  <a:defRPr sz="14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65452F5-C389-E16A-BEA7-8550657AB8B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65650" y="1684227"/>
            <a:ext cx="3060700" cy="4578351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  <a:defRPr sz="14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03908EF-725B-5FE1-B5C5-D9C106F4CBA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933469" y="1684226"/>
            <a:ext cx="3060700" cy="4578351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  <a:defRPr sz="14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238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1191601" y="477851"/>
            <a:ext cx="479021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467"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BA18E394-7A0A-0F81-3038-B0B1583B6BA7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A4D4214-FAF8-5040-9C1B-1F075E3A02B7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333C16B9-356A-655F-B4FE-3C7951E52383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75467B40-8BE4-F6CF-8E15-CDF58321E7F9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13F8860-2778-2207-7E7A-6BFE0AED3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D6CBE5C-9B80-7A4F-F4C9-6EC98B514D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1684" y="1695452"/>
            <a:ext cx="4790131" cy="4489449"/>
          </a:xfrm>
        </p:spPr>
        <p:txBody>
          <a:bodyPr/>
          <a:lstStyle>
            <a:lvl1pPr marL="609585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219170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828754" indent="-507987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2438339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3047924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4D01C4B-37D0-4BDF-69FF-A3EE176A67F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"/>
            <a:ext cx="6096000" cy="6754999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buFont typeface="Arial" panose="020B0604020202020204" pitchFamily="34" charset="0"/>
              <a:buNone/>
              <a:defRPr sz="14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610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1191601" y="477851"/>
            <a:ext cx="479021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467"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BA18E394-7A0A-0F81-3038-B0B1583B6BA7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A4D4214-FAF8-5040-9C1B-1F075E3A02B7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333C16B9-356A-655F-B4FE-3C7951E52383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75467B40-8BE4-F6CF-8E15-CDF58321E7F9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13F8860-2778-2207-7E7A-6BFE0AED3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D6CBE5C-9B80-7A4F-F4C9-6EC98B514D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1684" y="1695452"/>
            <a:ext cx="4790131" cy="4489449"/>
          </a:xfrm>
        </p:spPr>
        <p:txBody>
          <a:bodyPr/>
          <a:lstStyle>
            <a:lvl1pPr marL="609585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219170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828754" indent="-507987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2438339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3047924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51CAF2E-BC35-8583-F3E6-B58046BF98B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91251" y="1"/>
            <a:ext cx="6000749" cy="67542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620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5907005" y="594328"/>
            <a:ext cx="547570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467"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BA18E394-7A0A-0F81-3038-B0B1583B6BA7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A4D4214-FAF8-5040-9C1B-1F075E3A02B7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333C16B9-356A-655F-B4FE-3C7951E52383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75467B40-8BE4-F6CF-8E15-CDF58321E7F9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13F8860-2778-2207-7E7A-6BFE0AED3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D6CBE5C-9B80-7A4F-F4C9-6EC98B514D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07000" y="1811929"/>
            <a:ext cx="5475705" cy="4489449"/>
          </a:xfrm>
        </p:spPr>
        <p:txBody>
          <a:bodyPr/>
          <a:lstStyle>
            <a:lvl1pPr marL="609585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219170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828754" indent="-507987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2438339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3047924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4D01C4B-37D0-4BDF-69FF-A3EE176A67F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-42787" y="10511"/>
            <a:ext cx="5475705" cy="6754999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4084" r="-40651"/>
            </a:stretch>
          </a:blipFill>
        </p:spPr>
        <p:txBody>
          <a:bodyPr/>
          <a:lstStyle>
            <a:lvl1pPr>
              <a:buFont typeface="Arial" panose="020B0604020202020204" pitchFamily="34" charset="0"/>
              <a:buNone/>
              <a:defRPr sz="14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633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5907005" y="594328"/>
            <a:ext cx="547570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467"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BA18E394-7A0A-0F81-3038-B0B1583B6BA7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A4D4214-FAF8-5040-9C1B-1F075E3A02B7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333C16B9-356A-655F-B4FE-3C7951E52383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75467B40-8BE4-F6CF-8E15-CDF58321E7F9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13F8860-2778-2207-7E7A-6BFE0AED3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D6CBE5C-9B80-7A4F-F4C9-6EC98B514D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07000" y="1811929"/>
            <a:ext cx="5475705" cy="4489449"/>
          </a:xfrm>
        </p:spPr>
        <p:txBody>
          <a:bodyPr/>
          <a:lstStyle>
            <a:lvl1pPr marL="609585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219170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828754" indent="-507987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2438339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3047924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B220DD4-1DAE-E8DC-071D-84D29B99F3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5634567" cy="67542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9512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B5CB2A-5A9B-0642-C3ED-3479B4CF0F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754284"/>
          </a:xfrm>
        </p:spPr>
        <p:txBody>
          <a:bodyPr/>
          <a:lstStyle/>
          <a:p>
            <a:endParaRPr lang="en-US"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62759082-28BA-0F66-05C0-4A154C189FB6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8094E41-2D2F-BBC9-3B7D-2EB0132DBC19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4BD1051A-946B-78DF-1E72-F36A395A1E0E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86EBE365-D2FE-3259-49CC-C2AD64660794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00D1DA4-0A40-18D7-4706-CA9213EFC7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6" name="Google Shape;169;p22">
            <a:extLst>
              <a:ext uri="{FF2B5EF4-FFF2-40B4-BE49-F238E27FC236}">
                <a16:creationId xmlns:a16="http://schemas.microsoft.com/office/drawing/2014/main" id="{0C3FDF03-25C2-27FD-2223-0B69D183054B}"/>
              </a:ext>
            </a:extLst>
          </p:cNvPr>
          <p:cNvSpPr/>
          <p:nvPr userDrawn="1"/>
        </p:nvSpPr>
        <p:spPr>
          <a:xfrm>
            <a:off x="0" y="4285725"/>
            <a:ext cx="9803200" cy="164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Google Shape;174;p22">
            <a:extLst>
              <a:ext uri="{FF2B5EF4-FFF2-40B4-BE49-F238E27FC236}">
                <a16:creationId xmlns:a16="http://schemas.microsoft.com/office/drawing/2014/main" id="{3AEB5448-77DC-ECCD-2A37-594E4C2C6E15}"/>
              </a:ext>
            </a:extLst>
          </p:cNvPr>
          <p:cNvSpPr txBox="1">
            <a:spLocks/>
          </p:cNvSpPr>
          <p:nvPr userDrawn="1"/>
        </p:nvSpPr>
        <p:spPr>
          <a:xfrm>
            <a:off x="11307433" y="6262577"/>
            <a:ext cx="7316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" sz="1733" smtClean="0"/>
              <a:pPr/>
              <a:t>‹#›</a:t>
            </a:fld>
            <a:endParaRPr lang="en" sz="1733"/>
          </a:p>
        </p:txBody>
      </p:sp>
      <p:sp>
        <p:nvSpPr>
          <p:cNvPr id="9" name="Google Shape;170;p22">
            <a:extLst>
              <a:ext uri="{FF2B5EF4-FFF2-40B4-BE49-F238E27FC236}">
                <a16:creationId xmlns:a16="http://schemas.microsoft.com/office/drawing/2014/main" id="{854405EC-7AA9-EC5F-2FAF-CF431F76A11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92306" y="4496976"/>
            <a:ext cx="7727951" cy="73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Want big impact?</a:t>
            </a:r>
            <a:endParaRPr b="1">
              <a:solidFill>
                <a:srgbClr val="0A72B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Google Shape;171;p22">
            <a:extLst>
              <a:ext uri="{FF2B5EF4-FFF2-40B4-BE49-F238E27FC236}">
                <a16:creationId xmlns:a16="http://schemas.microsoft.com/office/drawing/2014/main" id="{FDC03C9A-1F21-C9CC-AC80-1F62FEF77B9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6001" y="4976400"/>
            <a:ext cx="7727951" cy="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big image.</a:t>
            </a:r>
            <a:endParaRPr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72;p22">
            <a:extLst>
              <a:ext uri="{FF2B5EF4-FFF2-40B4-BE49-F238E27FC236}">
                <a16:creationId xmlns:a16="http://schemas.microsoft.com/office/drawing/2014/main" id="{DA4220A6-4045-0973-6DBF-33B0B4FDBD43}"/>
              </a:ext>
            </a:extLst>
          </p:cNvPr>
          <p:cNvSpPr/>
          <p:nvPr userDrawn="1"/>
        </p:nvSpPr>
        <p:spPr>
          <a:xfrm>
            <a:off x="0" y="5925833"/>
            <a:ext cx="12320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73;p22">
            <a:extLst>
              <a:ext uri="{FF2B5EF4-FFF2-40B4-BE49-F238E27FC236}">
                <a16:creationId xmlns:a16="http://schemas.microsoft.com/office/drawing/2014/main" id="{4BA325AB-D218-F2CC-81D1-0CB24062356B}"/>
              </a:ext>
            </a:extLst>
          </p:cNvPr>
          <p:cNvSpPr/>
          <p:nvPr userDrawn="1"/>
        </p:nvSpPr>
        <p:spPr>
          <a:xfrm>
            <a:off x="1232156" y="5925833"/>
            <a:ext cx="85712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18631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220D3-8C73-4590-BDD0-E77DB07A8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F1D8F-9AE4-47AF-8533-D55E5E3F1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52B67-C938-40E5-BF04-0CFF8C7CA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506D2A-B993-4B33-98C9-7573C723C6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3EF542-7346-4BD0-B497-BFD708061E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05E4A4-0CF1-4ACA-B04E-6D8EC650B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F7AE2-240A-44B3-9439-7AC40E6D594D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8EEB1A-8981-4691-A411-0E95658CC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757C33-BFF8-4D20-BB72-80F5BCDE8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0B4D-98C1-4222-ABAC-A08AD290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375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62759082-28BA-0F66-05C0-4A154C189FB6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8094E41-2D2F-BBC9-3B7D-2EB0132DBC19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4BD1051A-946B-78DF-1E72-F36A395A1E0E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86EBE365-D2FE-3259-49CC-C2AD64660794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00D1DA4-0A40-18D7-4706-CA9213EFC7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grpSp>
        <p:nvGrpSpPr>
          <p:cNvPr id="17" name="Google Shape;346;p33">
            <a:extLst>
              <a:ext uri="{FF2B5EF4-FFF2-40B4-BE49-F238E27FC236}">
                <a16:creationId xmlns:a16="http://schemas.microsoft.com/office/drawing/2014/main" id="{BE03926A-13E1-1F4B-2C19-26BA800672A0}"/>
              </a:ext>
            </a:extLst>
          </p:cNvPr>
          <p:cNvGrpSpPr/>
          <p:nvPr userDrawn="1"/>
        </p:nvGrpSpPr>
        <p:grpSpPr>
          <a:xfrm>
            <a:off x="2953752" y="683785"/>
            <a:ext cx="6056273" cy="3548299"/>
            <a:chOff x="1177450" y="241631"/>
            <a:chExt cx="6173152" cy="3616776"/>
          </a:xfrm>
        </p:grpSpPr>
        <p:sp>
          <p:nvSpPr>
            <p:cNvPr id="18" name="Google Shape;347;p33">
              <a:extLst>
                <a:ext uri="{FF2B5EF4-FFF2-40B4-BE49-F238E27FC236}">
                  <a16:creationId xmlns:a16="http://schemas.microsoft.com/office/drawing/2014/main" id="{3B4F9ED7-2554-1B81-3E2F-5C06ABBD864A}"/>
                </a:ext>
              </a:extLst>
            </p:cNvPr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348;p33">
              <a:extLst>
                <a:ext uri="{FF2B5EF4-FFF2-40B4-BE49-F238E27FC236}">
                  <a16:creationId xmlns:a16="http://schemas.microsoft.com/office/drawing/2014/main" id="{59EF34A5-69DD-372D-1EB3-A08C15592365}"/>
                </a:ext>
              </a:extLst>
            </p:cNvPr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349;p33">
              <a:extLst>
                <a:ext uri="{FF2B5EF4-FFF2-40B4-BE49-F238E27FC236}">
                  <a16:creationId xmlns:a16="http://schemas.microsoft.com/office/drawing/2014/main" id="{E80E8C09-65B9-D248-2165-9425AEA6FB8B}"/>
                </a:ext>
              </a:extLst>
            </p:cNvPr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350;p33">
              <a:extLst>
                <a:ext uri="{FF2B5EF4-FFF2-40B4-BE49-F238E27FC236}">
                  <a16:creationId xmlns:a16="http://schemas.microsoft.com/office/drawing/2014/main" id="{F20A2527-3FD0-7DD5-7215-C08447A9F4E4}"/>
                </a:ext>
              </a:extLst>
            </p:cNvPr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" name="Google Shape;351;p33">
            <a:extLst>
              <a:ext uri="{FF2B5EF4-FFF2-40B4-BE49-F238E27FC236}">
                <a16:creationId xmlns:a16="http://schemas.microsoft.com/office/drawing/2014/main" id="{E1C0FC76-9427-3777-C05B-B658B3B4D636}"/>
              </a:ext>
            </a:extLst>
          </p:cNvPr>
          <p:cNvPicPr preferRelativeResize="0"/>
          <p:nvPr userDrawn="1"/>
        </p:nvPicPr>
        <p:blipFill>
          <a:blip r:embed="rId3"/>
          <a:srcRect l="5724" r="5724"/>
          <a:stretch/>
        </p:blipFill>
        <p:spPr>
          <a:xfrm>
            <a:off x="3629985" y="879414"/>
            <a:ext cx="4707400" cy="2990233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" name="Online Image Placeholder 23">
            <a:extLst>
              <a:ext uri="{FF2B5EF4-FFF2-40B4-BE49-F238E27FC236}">
                <a16:creationId xmlns:a16="http://schemas.microsoft.com/office/drawing/2014/main" id="{8110ACA6-CFBC-5762-0BCE-97F9AA9900AA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3630084" y="878418"/>
            <a:ext cx="4707467" cy="299084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414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62759082-28BA-0F66-05C0-4A154C189FB6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8094E41-2D2F-BBC9-3B7D-2EB0132DBC19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4BD1051A-946B-78DF-1E72-F36A395A1E0E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86EBE365-D2FE-3259-49CC-C2AD64660794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00D1DA4-0A40-18D7-4706-CA9213EFC7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grpSp>
        <p:nvGrpSpPr>
          <p:cNvPr id="9" name="Google Shape;322;p31">
            <a:extLst>
              <a:ext uri="{FF2B5EF4-FFF2-40B4-BE49-F238E27FC236}">
                <a16:creationId xmlns:a16="http://schemas.microsoft.com/office/drawing/2014/main" id="{0440D4CC-2D30-4E9C-A696-42C7E25C31A1}"/>
              </a:ext>
            </a:extLst>
          </p:cNvPr>
          <p:cNvGrpSpPr/>
          <p:nvPr userDrawn="1"/>
        </p:nvGrpSpPr>
        <p:grpSpPr>
          <a:xfrm>
            <a:off x="7137600" y="498097"/>
            <a:ext cx="2826061" cy="5861812"/>
            <a:chOff x="2547150" y="238125"/>
            <a:chExt cx="2525675" cy="5238750"/>
          </a:xfrm>
        </p:grpSpPr>
        <p:sp>
          <p:nvSpPr>
            <p:cNvPr id="10" name="Google Shape;323;p31">
              <a:extLst>
                <a:ext uri="{FF2B5EF4-FFF2-40B4-BE49-F238E27FC236}">
                  <a16:creationId xmlns:a16="http://schemas.microsoft.com/office/drawing/2014/main" id="{E5F97A21-2DA8-37D9-8C6F-DC8715664894}"/>
                </a:ext>
              </a:extLst>
            </p:cNvPr>
            <p:cNvSpPr/>
            <p:nvPr/>
          </p:nvSpPr>
          <p:spPr>
            <a:xfrm>
              <a:off x="2547150" y="238125"/>
              <a:ext cx="2525675" cy="5238750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324;p31">
              <a:extLst>
                <a:ext uri="{FF2B5EF4-FFF2-40B4-BE49-F238E27FC236}">
                  <a16:creationId xmlns:a16="http://schemas.microsoft.com/office/drawing/2014/main" id="{3834CB7F-664C-972C-7957-0F612B7DD3B0}"/>
                </a:ext>
              </a:extLst>
            </p:cNvPr>
            <p:cNvSpPr/>
            <p:nvPr/>
          </p:nvSpPr>
          <p:spPr>
            <a:xfrm>
              <a:off x="3557025" y="5147100"/>
              <a:ext cx="504050" cy="179900"/>
            </a:xfrm>
            <a:custGeom>
              <a:avLst/>
              <a:gdLst/>
              <a:ahLst/>
              <a:cxnLst/>
              <a:rect l="l" t="t" r="r" b="b"/>
              <a:pathLst>
                <a:path w="20162" h="7196" extrusionOk="0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325;p31">
              <a:extLst>
                <a:ext uri="{FF2B5EF4-FFF2-40B4-BE49-F238E27FC236}">
                  <a16:creationId xmlns:a16="http://schemas.microsoft.com/office/drawing/2014/main" id="{F3A0ACC7-0DDF-AD29-6055-7AD0555890CE}"/>
                </a:ext>
              </a:extLst>
            </p:cNvPr>
            <p:cNvSpPr/>
            <p:nvPr/>
          </p:nvSpPr>
          <p:spPr>
            <a:xfrm>
              <a:off x="3008050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326;p31">
              <a:extLst>
                <a:ext uri="{FF2B5EF4-FFF2-40B4-BE49-F238E27FC236}">
                  <a16:creationId xmlns:a16="http://schemas.microsoft.com/office/drawing/2014/main" id="{CAA7EDBA-19C5-B5CE-9A1F-36C4255E7440}"/>
                </a:ext>
              </a:extLst>
            </p:cNvPr>
            <p:cNvSpPr/>
            <p:nvPr/>
          </p:nvSpPr>
          <p:spPr>
            <a:xfrm>
              <a:off x="3566400" y="434850"/>
              <a:ext cx="487175" cy="76850"/>
            </a:xfrm>
            <a:custGeom>
              <a:avLst/>
              <a:gdLst/>
              <a:ahLst/>
              <a:cxnLst/>
              <a:rect l="l" t="t" r="r" b="b"/>
              <a:pathLst>
                <a:path w="19487" h="3074" extrusionOk="0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4" name="Google Shape;327;p31">
            <a:extLst>
              <a:ext uri="{FF2B5EF4-FFF2-40B4-BE49-F238E27FC236}">
                <a16:creationId xmlns:a16="http://schemas.microsoft.com/office/drawing/2014/main" id="{390A52BB-DD40-AC31-D206-96D5CE6EB4FE}"/>
              </a:ext>
            </a:extLst>
          </p:cNvPr>
          <p:cNvPicPr preferRelativeResize="0"/>
          <p:nvPr userDrawn="1"/>
        </p:nvPicPr>
        <p:blipFill>
          <a:blip r:embed="rId3"/>
          <a:srcRect t="8598" b="8598"/>
          <a:stretch/>
        </p:blipFill>
        <p:spPr>
          <a:xfrm>
            <a:off x="7199367" y="1008116"/>
            <a:ext cx="2700700" cy="4842333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697A864-8D20-D6F1-CB5A-4303E8BC7C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98784" y="1007534"/>
            <a:ext cx="2700867" cy="484293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8791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 userDrawn="1">
  <p:cSld name="Blank color background">
    <p:bg>
      <p:bgPr>
        <a:solidFill>
          <a:srgbClr val="0E2533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F64F2D1C-B5D1-1D44-0C23-9189EC52FCE7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1A105B18-B315-C1B5-E9A1-E4408CC61377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2ABA019B-EE33-0C2A-28A2-2F96FD8943AB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3E143E42-671F-5B1E-127F-8F598452D69F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779C39-FF93-DFF9-7AE8-0FF43359B2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396268" y="6318728"/>
            <a:ext cx="911165" cy="278816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336CDD6-EC6B-7980-08AD-442180FAAC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2918" y="2194557"/>
            <a:ext cx="2451100" cy="2438444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Google Shape;63;p8">
            <a:extLst>
              <a:ext uri="{FF2B5EF4-FFF2-40B4-BE49-F238E27FC236}">
                <a16:creationId xmlns:a16="http://schemas.microsoft.com/office/drawing/2014/main" id="{21400FED-19A4-13D6-C3FF-F172CECD53A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322918" y="615832"/>
            <a:ext cx="6821068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7200"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n-US"/>
              <a:t>Thank You!</a:t>
            </a:r>
            <a:endParaRPr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6A75675-ED42-433A-7A1A-2D90FD5F37E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50933" y="3430182"/>
            <a:ext cx="6866667" cy="2805513"/>
          </a:xfrm>
        </p:spPr>
        <p:txBody>
          <a:bodyPr/>
          <a:lstStyle>
            <a:lvl1pPr marL="609585" marR="0" indent="-507987" algn="l" defTabSz="1219170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None/>
              <a:tabLst/>
              <a:defRPr sz="2667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Title, phone, email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DC4B347-6F61-226C-7AEE-E592AD9706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50933" y="2567418"/>
            <a:ext cx="6866667" cy="946767"/>
          </a:xfrm>
        </p:spPr>
        <p:txBody>
          <a:bodyPr/>
          <a:lstStyle>
            <a:lvl1pPr>
              <a:buNone/>
              <a:defRPr sz="4267" b="1">
                <a:solidFill>
                  <a:srgbClr val="94C53D"/>
                </a:solidFill>
                <a:latin typeface="Arial Black" panose="020B0A040201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1695983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 preserve="1">
  <p:cSld name="1_Blank color background">
    <p:bg>
      <p:bgPr>
        <a:solidFill>
          <a:srgbClr val="0E2533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F64F2D1C-B5D1-1D44-0C23-9189EC52FCE7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1A105B18-B315-C1B5-E9A1-E4408CC61377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2ABA019B-EE33-0C2A-28A2-2F96FD8943AB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3E143E42-671F-5B1E-127F-8F598452D69F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779C39-FF93-DFF9-7AE8-0FF43359B2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396268" y="6318728"/>
            <a:ext cx="911165" cy="2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984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860300" y="3683633"/>
            <a:ext cx="89820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 b="1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add title</a:t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263182" y="3377296"/>
            <a:ext cx="1581695" cy="10229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" name="Google Shape;12;p2"/>
          <p:cNvSpPr/>
          <p:nvPr/>
        </p:nvSpPr>
        <p:spPr>
          <a:xfrm>
            <a:off x="7844876" y="3377552"/>
            <a:ext cx="1997339" cy="10254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" name="Google Shape;13;p2"/>
          <p:cNvSpPr/>
          <p:nvPr/>
        </p:nvSpPr>
        <p:spPr>
          <a:xfrm>
            <a:off x="-2" y="3377551"/>
            <a:ext cx="1675892" cy="101783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" name="Google Shape;14;p2"/>
          <p:cNvSpPr/>
          <p:nvPr/>
        </p:nvSpPr>
        <p:spPr>
          <a:xfrm>
            <a:off x="1675891" y="3377043"/>
            <a:ext cx="4587291" cy="10229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8544D7-19A4-F1D2-F254-FE0DA97C2C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0683" y="138288"/>
            <a:ext cx="1961595" cy="60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786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 preserve="1">
  <p:cSld name="1_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60300" y="3683633"/>
            <a:ext cx="89820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 b="1">
                <a:solidFill>
                  <a:schemeClr val="dk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263182" y="3377296"/>
            <a:ext cx="1581695" cy="10229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" name="Google Shape;12;p2"/>
          <p:cNvSpPr/>
          <p:nvPr/>
        </p:nvSpPr>
        <p:spPr>
          <a:xfrm>
            <a:off x="7844876" y="3377552"/>
            <a:ext cx="1997339" cy="102545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" name="Google Shape;13;p2"/>
          <p:cNvSpPr/>
          <p:nvPr/>
        </p:nvSpPr>
        <p:spPr>
          <a:xfrm>
            <a:off x="-2" y="3377551"/>
            <a:ext cx="1675892" cy="101783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" name="Google Shape;14;p2"/>
          <p:cNvSpPr/>
          <p:nvPr/>
        </p:nvSpPr>
        <p:spPr>
          <a:xfrm>
            <a:off x="1675891" y="3377043"/>
            <a:ext cx="4587291" cy="10229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9498161-D5B4-B704-BB98-508F9CC789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56636" y="5920663"/>
            <a:ext cx="1734208" cy="68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895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0"/>
            <a:ext cx="12192000" cy="53240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914400" y="2111123"/>
            <a:ext cx="1036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914400" y="3786737"/>
            <a:ext cx="10363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4063605" y="5323800"/>
            <a:ext cx="4063600" cy="102800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" name="Google Shape;20;p3"/>
          <p:cNvSpPr/>
          <p:nvPr/>
        </p:nvSpPr>
        <p:spPr>
          <a:xfrm>
            <a:off x="8128361" y="5323800"/>
            <a:ext cx="4063600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1" name="Google Shape;21;p3"/>
          <p:cNvSpPr/>
          <p:nvPr/>
        </p:nvSpPr>
        <p:spPr>
          <a:xfrm>
            <a:off x="1" y="5323800"/>
            <a:ext cx="4063600" cy="102800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-167" y="6440375"/>
            <a:ext cx="121920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C2F55BF-16FB-7CFC-CABC-D625A5919D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46028" y="6499415"/>
            <a:ext cx="863144" cy="26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633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2280567" y="2882400"/>
            <a:ext cx="76316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01597" lvl="0" indent="0" algn="ctr" rtl="0">
              <a:spcBef>
                <a:spcPts val="800"/>
              </a:spcBef>
              <a:spcAft>
                <a:spcPts val="0"/>
              </a:spcAft>
              <a:buSzPts val="2400"/>
              <a:buNone/>
              <a:defRPr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219170" lvl="1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828754" lvl="2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2438339" lvl="3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4pPr>
            <a:lvl5pPr marL="3047924" lvl="4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5pPr>
            <a:lvl6pPr marL="3657509" lvl="5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6pPr>
            <a:lvl7pPr marL="4267093" lvl="6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7pPr>
            <a:lvl8pPr marL="4876678" lvl="7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8pPr>
            <a:lvl9pPr marL="5486263" lvl="8" indent="-507987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9pPr>
          </a:lstStyle>
          <a:p>
            <a:endParaRPr/>
          </a:p>
        </p:txBody>
      </p:sp>
      <p:sp>
        <p:nvSpPr>
          <p:cNvPr id="25" name="Google Shape;25;p4"/>
          <p:cNvSpPr txBox="1"/>
          <p:nvPr/>
        </p:nvSpPr>
        <p:spPr>
          <a:xfrm>
            <a:off x="4791200" y="1575225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00" b="1">
                <a:solidFill>
                  <a:schemeClr val="accent6"/>
                </a:solidFill>
              </a:rPr>
              <a:t>“</a:t>
            </a:r>
            <a:endParaRPr sz="12800" b="1">
              <a:solidFill>
                <a:schemeClr val="accent6"/>
              </a:solidFill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7631044" y="2132900"/>
            <a:ext cx="2280400" cy="102800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" name="Google Shape;27;p4"/>
          <p:cNvSpPr/>
          <p:nvPr/>
        </p:nvSpPr>
        <p:spPr>
          <a:xfrm>
            <a:off x="9912236" y="2132900"/>
            <a:ext cx="2280400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" name="Google Shape;28;p4"/>
          <p:cNvSpPr/>
          <p:nvPr/>
        </p:nvSpPr>
        <p:spPr>
          <a:xfrm>
            <a:off x="0" y="2132900"/>
            <a:ext cx="22804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" name="Google Shape;29;p4"/>
          <p:cNvSpPr/>
          <p:nvPr/>
        </p:nvSpPr>
        <p:spPr>
          <a:xfrm>
            <a:off x="2280567" y="2132900"/>
            <a:ext cx="2280400" cy="102800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-167" y="6440375"/>
            <a:ext cx="121920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260876C-F917-E7F2-B0FD-0F33098FE4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46028" y="6499415"/>
            <a:ext cx="863144" cy="26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70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userDrawn="1">
  <p:cSld name="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29DDCF7C-7A55-3910-09F1-6DDB6F38BB6F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E4852B9E-1587-DFE7-5713-681D50F41EEB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DF797E44-5F08-36DA-936B-9F21544C309B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F9FF003A-DCF0-3CD1-DCD0-AB4F13A43389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1B0B52A-686C-639D-1A36-105794604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DCA8CB-3D54-FA92-71D0-D76B954E0A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1684" y="1695452"/>
            <a:ext cx="8616949" cy="4489449"/>
          </a:xfrm>
        </p:spPr>
        <p:txBody>
          <a:bodyPr/>
          <a:lstStyle>
            <a:lvl1pPr marL="609585" indent="-507987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219170" indent="-507987">
              <a:buFont typeface="Arial" panose="020B0604020202020204" pitchFamily="34" charset="0"/>
              <a:buChar char="•"/>
              <a:defRPr sz="29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828754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2438339" indent="-507987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3047924" indent="-507987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16538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userDrawn="1">
  <p:cSld name="Title + 2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4B3C6A4B-3F1F-2D60-8DF3-73402C82E2D4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DD1E8607-DDCB-9859-5E81-E1DFE1D5FE7F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33D4F397-D737-549E-1E50-3F163AB914C4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17906A7A-EEA1-377F-A22E-AC213E013AE6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F903924-EEA5-7AEC-2B0D-E51D2767A4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378066F-44D0-7040-8A7E-B12BD5924C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91685" y="1699684"/>
            <a:ext cx="4288367" cy="4563533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5D6E592A-B70A-FC8D-1928-EE859B67DBD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1" y="1699684"/>
            <a:ext cx="4288367" cy="4563533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3492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457B3-C281-430D-9C53-7DB10D8D3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1A1BCA-23F1-4196-A0BA-EF0AC5DB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F7AE2-240A-44B3-9439-7AC40E6D594D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9AF1CE-0111-4477-AB55-E743F7AAD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F582B-320E-4F07-8BE8-851BA25C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0B4D-98C1-4222-ABAC-A08AD290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062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 userDrawn="1">
  <p:cSld name="Title + 3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/>
          <p:nvPr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0" name="Google Shape;50;p7"/>
          <p:cNvSpPr/>
          <p:nvPr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" name="Google Shape;51;p7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2" name="Google Shape;52;p7"/>
          <p:cNvSpPr/>
          <p:nvPr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7996324-BCDF-F830-CCF5-73CFDAAAF7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EFBB9-2D65-2BFA-12D9-F1C7F20D65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91685" y="1684867"/>
            <a:ext cx="3060700" cy="4578351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  <a:defRPr sz="14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65452F5-C389-E16A-BEA7-8550657AB8B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65650" y="1684227"/>
            <a:ext cx="3060700" cy="4578351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  <a:defRPr sz="14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03908EF-725B-5FE1-B5C5-D9C106F4CBA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933469" y="1684226"/>
            <a:ext cx="3060700" cy="4578351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  <a:defRPr sz="14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184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BA18E394-7A0A-0F81-3038-B0B1583B6BA7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A4D4214-FAF8-5040-9C1B-1F075E3A02B7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333C16B9-356A-655F-B4FE-3C7951E52383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75467B40-8BE4-F6CF-8E15-CDF58321E7F9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13F8860-2778-2207-7E7A-6BFE0AED3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952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userDrawn="1">
  <p:cSld name="1_Title + 3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/>
          <p:nvPr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0" name="Google Shape;50;p7"/>
          <p:cNvSpPr/>
          <p:nvPr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" name="Google Shape;51;p7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2" name="Google Shape;52;p7"/>
          <p:cNvSpPr/>
          <p:nvPr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7996324-BCDF-F830-CCF5-73CFDAAAF7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32" name="Google Shape;44;p6">
            <a:extLst>
              <a:ext uri="{FF2B5EF4-FFF2-40B4-BE49-F238E27FC236}">
                <a16:creationId xmlns:a16="http://schemas.microsoft.com/office/drawing/2014/main" id="{5C0AE8A6-763F-8E65-AD49-BE775AECAF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C9D54C79-D79D-0CAB-EA4A-51247D05DC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91600" y="2346633"/>
            <a:ext cx="1985600" cy="198560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67CECF50-B08E-AEB1-3704-FA97864F03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19669" y="2346633"/>
            <a:ext cx="1985600" cy="198560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73A8FA54-BD2F-F41D-E0EC-8BB92A834B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86733" y="2346633"/>
            <a:ext cx="1985600" cy="198560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id="{A4680FC0-02C1-3488-D71A-EC817BF934B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14800" y="2342009"/>
            <a:ext cx="1985600" cy="198560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969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1191601" y="477851"/>
            <a:ext cx="479021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467"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BA18E394-7A0A-0F81-3038-B0B1583B6BA7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A4D4214-FAF8-5040-9C1B-1F075E3A02B7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333C16B9-356A-655F-B4FE-3C7951E52383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75467B40-8BE4-F6CF-8E15-CDF58321E7F9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13F8860-2778-2207-7E7A-6BFE0AED3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D6CBE5C-9B80-7A4F-F4C9-6EC98B514D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1684" y="1695452"/>
            <a:ext cx="4790131" cy="4489449"/>
          </a:xfrm>
        </p:spPr>
        <p:txBody>
          <a:bodyPr/>
          <a:lstStyle>
            <a:lvl1pPr marL="609585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219170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828754" indent="-507987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2438339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3047924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4D01C4B-37D0-4BDF-69FF-A3EE176A67F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"/>
            <a:ext cx="6096000" cy="6754999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buFont typeface="Arial" panose="020B0604020202020204" pitchFamily="34" charset="0"/>
              <a:buNone/>
              <a:defRPr sz="14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4471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1191601" y="477851"/>
            <a:ext cx="479021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467"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BA18E394-7A0A-0F81-3038-B0B1583B6BA7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A4D4214-FAF8-5040-9C1B-1F075E3A02B7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333C16B9-356A-655F-B4FE-3C7951E52383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75467B40-8BE4-F6CF-8E15-CDF58321E7F9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13F8860-2778-2207-7E7A-6BFE0AED3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D6CBE5C-9B80-7A4F-F4C9-6EC98B514D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1684" y="1695452"/>
            <a:ext cx="4790131" cy="4489449"/>
          </a:xfrm>
        </p:spPr>
        <p:txBody>
          <a:bodyPr/>
          <a:lstStyle>
            <a:lvl1pPr marL="609585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219170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828754" indent="-507987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2438339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3047924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51CAF2E-BC35-8583-F3E6-B58046BF98B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91251" y="1"/>
            <a:ext cx="6000749" cy="67542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211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5907005" y="594328"/>
            <a:ext cx="547570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467"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BA18E394-7A0A-0F81-3038-B0B1583B6BA7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A4D4214-FAF8-5040-9C1B-1F075E3A02B7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333C16B9-356A-655F-B4FE-3C7951E52383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75467B40-8BE4-F6CF-8E15-CDF58321E7F9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13F8860-2778-2207-7E7A-6BFE0AED3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D6CBE5C-9B80-7A4F-F4C9-6EC98B514D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07000" y="1811929"/>
            <a:ext cx="5475705" cy="4489449"/>
          </a:xfrm>
        </p:spPr>
        <p:txBody>
          <a:bodyPr/>
          <a:lstStyle>
            <a:lvl1pPr marL="609585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219170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828754" indent="-507987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2438339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3047924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4D01C4B-37D0-4BDF-69FF-A3EE176A67F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-42787" y="10511"/>
            <a:ext cx="5475705" cy="6754999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4084" r="-40651"/>
            </a:stretch>
          </a:blipFill>
        </p:spPr>
        <p:txBody>
          <a:bodyPr/>
          <a:lstStyle>
            <a:lvl1pPr>
              <a:buFont typeface="Arial" panose="020B0604020202020204" pitchFamily="34" charset="0"/>
              <a:buNone/>
              <a:defRPr sz="14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555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5907005" y="594328"/>
            <a:ext cx="547570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467"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BA18E394-7A0A-0F81-3038-B0B1583B6BA7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A4D4214-FAF8-5040-9C1B-1F075E3A02B7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333C16B9-356A-655F-B4FE-3C7951E52383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75467B40-8BE4-F6CF-8E15-CDF58321E7F9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13F8860-2778-2207-7E7A-6BFE0AED3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D6CBE5C-9B80-7A4F-F4C9-6EC98B514D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07000" y="1811929"/>
            <a:ext cx="5475705" cy="4489449"/>
          </a:xfrm>
        </p:spPr>
        <p:txBody>
          <a:bodyPr/>
          <a:lstStyle>
            <a:lvl1pPr marL="609585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219170" indent="-507987">
              <a:buFont typeface="Arial" panose="020B0604020202020204" pitchFamily="34" charset="0"/>
              <a:buChar char="•"/>
              <a:defRPr sz="266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828754" indent="-507987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2438339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3047924" indent="-507987">
              <a:buFont typeface="Arial" panose="020B0604020202020204" pitchFamily="34" charset="0"/>
              <a:buChar char="•"/>
              <a:defRPr sz="213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B220DD4-1DAE-E8DC-071D-84D29B99F3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5634567" cy="67542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114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B5CB2A-5A9B-0642-C3ED-3479B4CF0F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754284"/>
          </a:xfrm>
        </p:spPr>
        <p:txBody>
          <a:bodyPr/>
          <a:lstStyle/>
          <a:p>
            <a:endParaRPr lang="en-US"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62759082-28BA-0F66-05C0-4A154C189FB6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8094E41-2D2F-BBC9-3B7D-2EB0132DBC19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4BD1051A-946B-78DF-1E72-F36A395A1E0E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86EBE365-D2FE-3259-49CC-C2AD64660794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00D1DA4-0A40-18D7-4706-CA9213EFC7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sp>
        <p:nvSpPr>
          <p:cNvPr id="6" name="Google Shape;169;p22">
            <a:extLst>
              <a:ext uri="{FF2B5EF4-FFF2-40B4-BE49-F238E27FC236}">
                <a16:creationId xmlns:a16="http://schemas.microsoft.com/office/drawing/2014/main" id="{0C3FDF03-25C2-27FD-2223-0B69D183054B}"/>
              </a:ext>
            </a:extLst>
          </p:cNvPr>
          <p:cNvSpPr/>
          <p:nvPr userDrawn="1"/>
        </p:nvSpPr>
        <p:spPr>
          <a:xfrm>
            <a:off x="0" y="4285725"/>
            <a:ext cx="9803200" cy="164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" name="Google Shape;174;p22">
            <a:extLst>
              <a:ext uri="{FF2B5EF4-FFF2-40B4-BE49-F238E27FC236}">
                <a16:creationId xmlns:a16="http://schemas.microsoft.com/office/drawing/2014/main" id="{3AEB5448-77DC-ECCD-2A37-594E4C2C6E15}"/>
              </a:ext>
            </a:extLst>
          </p:cNvPr>
          <p:cNvSpPr txBox="1">
            <a:spLocks/>
          </p:cNvSpPr>
          <p:nvPr userDrawn="1"/>
        </p:nvSpPr>
        <p:spPr>
          <a:xfrm>
            <a:off x="11307433" y="6262577"/>
            <a:ext cx="7316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" sz="1733" smtClean="0"/>
              <a:pPr/>
              <a:t>‹#›</a:t>
            </a:fld>
            <a:endParaRPr lang="en" sz="1733"/>
          </a:p>
        </p:txBody>
      </p:sp>
      <p:sp>
        <p:nvSpPr>
          <p:cNvPr id="9" name="Google Shape;170;p22">
            <a:extLst>
              <a:ext uri="{FF2B5EF4-FFF2-40B4-BE49-F238E27FC236}">
                <a16:creationId xmlns:a16="http://schemas.microsoft.com/office/drawing/2014/main" id="{854405EC-7AA9-EC5F-2FAF-CF431F76A11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92306" y="4496976"/>
            <a:ext cx="7727951" cy="73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Want big impact?</a:t>
            </a:r>
            <a:endParaRPr b="1">
              <a:solidFill>
                <a:srgbClr val="0A72B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Google Shape;171;p22">
            <a:extLst>
              <a:ext uri="{FF2B5EF4-FFF2-40B4-BE49-F238E27FC236}">
                <a16:creationId xmlns:a16="http://schemas.microsoft.com/office/drawing/2014/main" id="{FDC03C9A-1F21-C9CC-AC80-1F62FEF77B9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6001" y="4976400"/>
            <a:ext cx="7727951" cy="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big image.</a:t>
            </a:r>
            <a:endParaRPr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72;p22">
            <a:extLst>
              <a:ext uri="{FF2B5EF4-FFF2-40B4-BE49-F238E27FC236}">
                <a16:creationId xmlns:a16="http://schemas.microsoft.com/office/drawing/2014/main" id="{DA4220A6-4045-0973-6DBF-33B0B4FDBD43}"/>
              </a:ext>
            </a:extLst>
          </p:cNvPr>
          <p:cNvSpPr/>
          <p:nvPr userDrawn="1"/>
        </p:nvSpPr>
        <p:spPr>
          <a:xfrm>
            <a:off x="0" y="5925833"/>
            <a:ext cx="12320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" name="Google Shape;173;p22">
            <a:extLst>
              <a:ext uri="{FF2B5EF4-FFF2-40B4-BE49-F238E27FC236}">
                <a16:creationId xmlns:a16="http://schemas.microsoft.com/office/drawing/2014/main" id="{4BA325AB-D218-F2CC-81D1-0CB24062356B}"/>
              </a:ext>
            </a:extLst>
          </p:cNvPr>
          <p:cNvSpPr/>
          <p:nvPr userDrawn="1"/>
        </p:nvSpPr>
        <p:spPr>
          <a:xfrm>
            <a:off x="1232156" y="5925833"/>
            <a:ext cx="85712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7646781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body" idx="1"/>
          </p:nvPr>
        </p:nvSpPr>
        <p:spPr>
          <a:xfrm>
            <a:off x="1191600" y="6199951"/>
            <a:ext cx="8616800" cy="4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04792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E8470275-8F00-9562-03A4-7A403C7B42DC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1CC085D2-27CF-0820-E094-55158F40B8C2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D6663358-F799-D1C9-28AE-6963E11347D2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75D38F5E-AD2A-05E6-202F-057AC30CE1B0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F65FE4D-8BA1-5CDD-9B21-BE4023FF34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136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62759082-28BA-0F66-05C0-4A154C189FB6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8094E41-2D2F-BBC9-3B7D-2EB0132DBC19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4BD1051A-946B-78DF-1E72-F36A395A1E0E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86EBE365-D2FE-3259-49CC-C2AD64660794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00D1DA4-0A40-18D7-4706-CA9213EFC7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grpSp>
        <p:nvGrpSpPr>
          <p:cNvPr id="17" name="Google Shape;346;p33">
            <a:extLst>
              <a:ext uri="{FF2B5EF4-FFF2-40B4-BE49-F238E27FC236}">
                <a16:creationId xmlns:a16="http://schemas.microsoft.com/office/drawing/2014/main" id="{BE03926A-13E1-1F4B-2C19-26BA800672A0}"/>
              </a:ext>
            </a:extLst>
          </p:cNvPr>
          <p:cNvGrpSpPr/>
          <p:nvPr userDrawn="1"/>
        </p:nvGrpSpPr>
        <p:grpSpPr>
          <a:xfrm>
            <a:off x="2953752" y="683785"/>
            <a:ext cx="6056273" cy="3548299"/>
            <a:chOff x="1177450" y="241631"/>
            <a:chExt cx="6173152" cy="3616776"/>
          </a:xfrm>
        </p:grpSpPr>
        <p:sp>
          <p:nvSpPr>
            <p:cNvPr id="18" name="Google Shape;347;p33">
              <a:extLst>
                <a:ext uri="{FF2B5EF4-FFF2-40B4-BE49-F238E27FC236}">
                  <a16:creationId xmlns:a16="http://schemas.microsoft.com/office/drawing/2014/main" id="{3B4F9ED7-2554-1B81-3E2F-5C06ABBD864A}"/>
                </a:ext>
              </a:extLst>
            </p:cNvPr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348;p33">
              <a:extLst>
                <a:ext uri="{FF2B5EF4-FFF2-40B4-BE49-F238E27FC236}">
                  <a16:creationId xmlns:a16="http://schemas.microsoft.com/office/drawing/2014/main" id="{59EF34A5-69DD-372D-1EB3-A08C15592365}"/>
                </a:ext>
              </a:extLst>
            </p:cNvPr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349;p33">
              <a:extLst>
                <a:ext uri="{FF2B5EF4-FFF2-40B4-BE49-F238E27FC236}">
                  <a16:creationId xmlns:a16="http://schemas.microsoft.com/office/drawing/2014/main" id="{E80E8C09-65B9-D248-2165-9425AEA6FB8B}"/>
                </a:ext>
              </a:extLst>
            </p:cNvPr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350;p33">
              <a:extLst>
                <a:ext uri="{FF2B5EF4-FFF2-40B4-BE49-F238E27FC236}">
                  <a16:creationId xmlns:a16="http://schemas.microsoft.com/office/drawing/2014/main" id="{F20A2527-3FD0-7DD5-7215-C08447A9F4E4}"/>
                </a:ext>
              </a:extLst>
            </p:cNvPr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" name="Google Shape;351;p33">
            <a:extLst>
              <a:ext uri="{FF2B5EF4-FFF2-40B4-BE49-F238E27FC236}">
                <a16:creationId xmlns:a16="http://schemas.microsoft.com/office/drawing/2014/main" id="{E1C0FC76-9427-3777-C05B-B658B3B4D636}"/>
              </a:ext>
            </a:extLst>
          </p:cNvPr>
          <p:cNvPicPr preferRelativeResize="0"/>
          <p:nvPr userDrawn="1"/>
        </p:nvPicPr>
        <p:blipFill>
          <a:blip r:embed="rId3"/>
          <a:srcRect l="5724" r="5724"/>
          <a:stretch/>
        </p:blipFill>
        <p:spPr>
          <a:xfrm>
            <a:off x="3629985" y="879414"/>
            <a:ext cx="4707400" cy="2990233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" name="Online Image Placeholder 23">
            <a:extLst>
              <a:ext uri="{FF2B5EF4-FFF2-40B4-BE49-F238E27FC236}">
                <a16:creationId xmlns:a16="http://schemas.microsoft.com/office/drawing/2014/main" id="{8110ACA6-CFBC-5762-0BCE-97F9AA9900AA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3630084" y="878418"/>
            <a:ext cx="4707467" cy="299084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92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0B4DBE-F407-4C36-8C8C-16DF4EA0B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F7AE2-240A-44B3-9439-7AC40E6D594D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391ECF-AAE7-4499-B9FF-E67E1717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9FE9B-85FB-4983-A2DD-C8E684ADF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0B4D-98C1-4222-ABAC-A08AD290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983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62759082-28BA-0F66-05C0-4A154C189FB6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8094E41-2D2F-BBC9-3B7D-2EB0132DBC19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4BD1051A-946B-78DF-1E72-F36A395A1E0E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86EBE365-D2FE-3259-49CC-C2AD64660794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00D1DA4-0A40-18D7-4706-CA9213EFC7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  <p:grpSp>
        <p:nvGrpSpPr>
          <p:cNvPr id="9" name="Google Shape;322;p31">
            <a:extLst>
              <a:ext uri="{FF2B5EF4-FFF2-40B4-BE49-F238E27FC236}">
                <a16:creationId xmlns:a16="http://schemas.microsoft.com/office/drawing/2014/main" id="{0440D4CC-2D30-4E9C-A696-42C7E25C31A1}"/>
              </a:ext>
            </a:extLst>
          </p:cNvPr>
          <p:cNvGrpSpPr/>
          <p:nvPr userDrawn="1"/>
        </p:nvGrpSpPr>
        <p:grpSpPr>
          <a:xfrm>
            <a:off x="7137600" y="498097"/>
            <a:ext cx="2826061" cy="5861812"/>
            <a:chOff x="2547150" y="238125"/>
            <a:chExt cx="2525675" cy="5238750"/>
          </a:xfrm>
        </p:grpSpPr>
        <p:sp>
          <p:nvSpPr>
            <p:cNvPr id="10" name="Google Shape;323;p31">
              <a:extLst>
                <a:ext uri="{FF2B5EF4-FFF2-40B4-BE49-F238E27FC236}">
                  <a16:creationId xmlns:a16="http://schemas.microsoft.com/office/drawing/2014/main" id="{E5F97A21-2DA8-37D9-8C6F-DC8715664894}"/>
                </a:ext>
              </a:extLst>
            </p:cNvPr>
            <p:cNvSpPr/>
            <p:nvPr/>
          </p:nvSpPr>
          <p:spPr>
            <a:xfrm>
              <a:off x="2547150" y="238125"/>
              <a:ext cx="2525675" cy="5238750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" name="Google Shape;324;p31">
              <a:extLst>
                <a:ext uri="{FF2B5EF4-FFF2-40B4-BE49-F238E27FC236}">
                  <a16:creationId xmlns:a16="http://schemas.microsoft.com/office/drawing/2014/main" id="{3834CB7F-664C-972C-7957-0F612B7DD3B0}"/>
                </a:ext>
              </a:extLst>
            </p:cNvPr>
            <p:cNvSpPr/>
            <p:nvPr/>
          </p:nvSpPr>
          <p:spPr>
            <a:xfrm>
              <a:off x="3557025" y="5147100"/>
              <a:ext cx="504050" cy="179900"/>
            </a:xfrm>
            <a:custGeom>
              <a:avLst/>
              <a:gdLst/>
              <a:ahLst/>
              <a:cxnLst/>
              <a:rect l="l" t="t" r="r" b="b"/>
              <a:pathLst>
                <a:path w="20162" h="7196" extrusionOk="0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" name="Google Shape;325;p31">
              <a:extLst>
                <a:ext uri="{FF2B5EF4-FFF2-40B4-BE49-F238E27FC236}">
                  <a16:creationId xmlns:a16="http://schemas.microsoft.com/office/drawing/2014/main" id="{F3A0ACC7-0DDF-AD29-6055-7AD0555890CE}"/>
                </a:ext>
              </a:extLst>
            </p:cNvPr>
            <p:cNvSpPr/>
            <p:nvPr/>
          </p:nvSpPr>
          <p:spPr>
            <a:xfrm>
              <a:off x="3008050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" name="Google Shape;326;p31">
              <a:extLst>
                <a:ext uri="{FF2B5EF4-FFF2-40B4-BE49-F238E27FC236}">
                  <a16:creationId xmlns:a16="http://schemas.microsoft.com/office/drawing/2014/main" id="{CAA7EDBA-19C5-B5CE-9A1F-36C4255E7440}"/>
                </a:ext>
              </a:extLst>
            </p:cNvPr>
            <p:cNvSpPr/>
            <p:nvPr/>
          </p:nvSpPr>
          <p:spPr>
            <a:xfrm>
              <a:off x="3566400" y="434850"/>
              <a:ext cx="487175" cy="76850"/>
            </a:xfrm>
            <a:custGeom>
              <a:avLst/>
              <a:gdLst/>
              <a:ahLst/>
              <a:cxnLst/>
              <a:rect l="l" t="t" r="r" b="b"/>
              <a:pathLst>
                <a:path w="19487" h="3074" extrusionOk="0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pic>
        <p:nvPicPr>
          <p:cNvPr id="14" name="Google Shape;327;p31">
            <a:extLst>
              <a:ext uri="{FF2B5EF4-FFF2-40B4-BE49-F238E27FC236}">
                <a16:creationId xmlns:a16="http://schemas.microsoft.com/office/drawing/2014/main" id="{390A52BB-DD40-AC31-D206-96D5CE6EB4FE}"/>
              </a:ext>
            </a:extLst>
          </p:cNvPr>
          <p:cNvPicPr preferRelativeResize="0"/>
          <p:nvPr userDrawn="1"/>
        </p:nvPicPr>
        <p:blipFill>
          <a:blip r:embed="rId3"/>
          <a:srcRect t="8598" b="8598"/>
          <a:stretch/>
        </p:blipFill>
        <p:spPr>
          <a:xfrm>
            <a:off x="7199367" y="1008116"/>
            <a:ext cx="2700700" cy="4842333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697A864-8D20-D6F1-CB5A-4303E8BC7C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98784" y="1007534"/>
            <a:ext cx="2700867" cy="484293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828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62759082-28BA-0F66-05C0-4A154C189FB6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58094E41-2D2F-BBC9-3B7D-2EB0132DBC19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4BD1051A-946B-78DF-1E72-F36A395A1E0E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rgbClr val="0E2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86EBE365-D2FE-3259-49CC-C2AD64660794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00D1DA4-0A40-18D7-4706-CA9213EFC7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289" y="6358916"/>
            <a:ext cx="863144" cy="26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106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 userDrawn="1">
  <p:cSld name="Blank color background">
    <p:bg>
      <p:bgPr>
        <a:solidFill>
          <a:srgbClr val="0E2533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F64F2D1C-B5D1-1D44-0C23-9189EC52FCE7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1A105B18-B315-C1B5-E9A1-E4408CC61377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2ABA019B-EE33-0C2A-28A2-2F96FD8943AB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3E143E42-671F-5B1E-127F-8F598452D69F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779C39-FF93-DFF9-7AE8-0FF43359B2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396268" y="6318728"/>
            <a:ext cx="911165" cy="278816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336CDD6-EC6B-7980-08AD-442180FAAC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2918" y="2194557"/>
            <a:ext cx="2451100" cy="2438444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Google Shape;63;p8">
            <a:extLst>
              <a:ext uri="{FF2B5EF4-FFF2-40B4-BE49-F238E27FC236}">
                <a16:creationId xmlns:a16="http://schemas.microsoft.com/office/drawing/2014/main" id="{21400FED-19A4-13D6-C3FF-F172CECD53A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322918" y="615832"/>
            <a:ext cx="6821068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7200" b="1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n-US"/>
              <a:t>Thank You!</a:t>
            </a:r>
            <a:endParaRPr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6A75675-ED42-433A-7A1A-2D90FD5F37E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50933" y="3430182"/>
            <a:ext cx="6866667" cy="2805513"/>
          </a:xfrm>
        </p:spPr>
        <p:txBody>
          <a:bodyPr/>
          <a:lstStyle>
            <a:lvl1pPr marL="609585" marR="0" indent="-507987" algn="l" defTabSz="1219170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None/>
              <a:tabLst/>
              <a:defRPr sz="2667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Title, phone, email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DC4B347-6F61-226C-7AEE-E592AD9706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50933" y="2567418"/>
            <a:ext cx="6866667" cy="946767"/>
          </a:xfrm>
        </p:spPr>
        <p:txBody>
          <a:bodyPr/>
          <a:lstStyle>
            <a:lvl1pPr>
              <a:buNone/>
              <a:defRPr sz="4267" b="1">
                <a:solidFill>
                  <a:srgbClr val="94C53D"/>
                </a:solidFill>
                <a:latin typeface="Arial Black" panose="020B0A040201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1740480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 preserve="1">
  <p:cSld name="1_Blank color background">
    <p:bg>
      <p:bgPr>
        <a:solidFill>
          <a:srgbClr val="0E2533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" name="Google Shape;49;p7">
            <a:extLst>
              <a:ext uri="{FF2B5EF4-FFF2-40B4-BE49-F238E27FC236}">
                <a16:creationId xmlns:a16="http://schemas.microsoft.com/office/drawing/2014/main" id="{F64F2D1C-B5D1-1D44-0C23-9189EC52FCE7}"/>
              </a:ext>
            </a:extLst>
          </p:cNvPr>
          <p:cNvSpPr/>
          <p:nvPr userDrawn="1"/>
        </p:nvSpPr>
        <p:spPr>
          <a:xfrm>
            <a:off x="5981830" y="6755099"/>
            <a:ext cx="3115279" cy="102901"/>
          </a:xfrm>
          <a:prstGeom prst="rect">
            <a:avLst/>
          </a:prstGeom>
          <a:solidFill>
            <a:srgbClr val="94C5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" name="Google Shape;50;p7">
            <a:extLst>
              <a:ext uri="{FF2B5EF4-FFF2-40B4-BE49-F238E27FC236}">
                <a16:creationId xmlns:a16="http://schemas.microsoft.com/office/drawing/2014/main" id="{1A105B18-B315-C1B5-E9A1-E4408CC61377}"/>
              </a:ext>
            </a:extLst>
          </p:cNvPr>
          <p:cNvSpPr/>
          <p:nvPr userDrawn="1"/>
        </p:nvSpPr>
        <p:spPr>
          <a:xfrm>
            <a:off x="9097109" y="6755100"/>
            <a:ext cx="3094908" cy="102800"/>
          </a:xfrm>
          <a:prstGeom prst="rect">
            <a:avLst/>
          </a:prstGeom>
          <a:solidFill>
            <a:srgbClr val="0A72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" name="Google Shape;51;p7">
            <a:extLst>
              <a:ext uri="{FF2B5EF4-FFF2-40B4-BE49-F238E27FC236}">
                <a16:creationId xmlns:a16="http://schemas.microsoft.com/office/drawing/2014/main" id="{2ABA019B-EE33-0C2A-28A2-2F96FD8943AB}"/>
              </a:ext>
            </a:extLst>
          </p:cNvPr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" name="Google Shape;52;p7">
            <a:extLst>
              <a:ext uri="{FF2B5EF4-FFF2-40B4-BE49-F238E27FC236}">
                <a16:creationId xmlns:a16="http://schemas.microsoft.com/office/drawing/2014/main" id="{3E143E42-671F-5B1E-127F-8F598452D69F}"/>
              </a:ext>
            </a:extLst>
          </p:cNvPr>
          <p:cNvSpPr/>
          <p:nvPr userDrawn="1"/>
        </p:nvSpPr>
        <p:spPr>
          <a:xfrm>
            <a:off x="1191614" y="6755099"/>
            <a:ext cx="4790215" cy="102901"/>
          </a:xfrm>
          <a:prstGeom prst="rect">
            <a:avLst/>
          </a:prstGeom>
          <a:solidFill>
            <a:srgbClr val="E35A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779C39-FF93-DFF9-7AE8-0FF43359B2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396268" y="6318728"/>
            <a:ext cx="911165" cy="2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65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49C17-82E1-424B-AF8E-1EFFEE89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08D24-D210-47D2-BBE0-FAD03733B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49780-20B5-4B21-A5B6-928AC65646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42C42-A8AE-4F2E-96BE-DED41D026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F7AE2-240A-44B3-9439-7AC40E6D594D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54DC3-0F15-41D4-9CC7-54CC4560E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25C8D0-52D9-4AF5-8DCF-05ACDF44B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0B4D-98C1-4222-ABAC-A08AD290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23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0A8C8-D557-4A7F-A8C7-C84359996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E5A9CC-F590-4A2E-A2CC-01ECF1F8AE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4DAC76-654B-47DF-9E12-465FC9C1A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8EAF66-181F-4C5D-BA91-A95F1F8B7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F7AE2-240A-44B3-9439-7AC40E6D594D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E9F80-CE8A-4C76-BE94-DB43808CA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14D1A-053E-40C7-A55C-6D39F4DE7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0B4D-98C1-4222-ABAC-A08AD290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3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31A553-CC76-4135-AA6D-9B89D8B43341}"/>
              </a:ext>
            </a:extLst>
          </p:cNvPr>
          <p:cNvSpPr/>
          <p:nvPr userDrawn="1"/>
        </p:nvSpPr>
        <p:spPr>
          <a:xfrm>
            <a:off x="0" y="0"/>
            <a:ext cx="2517058" cy="6941574"/>
          </a:xfrm>
          <a:prstGeom prst="rect">
            <a:avLst/>
          </a:prstGeom>
          <a:solidFill>
            <a:srgbClr val="DEEBF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B19505-7B76-4B32-9685-E279B9225D39}"/>
              </a:ext>
            </a:extLst>
          </p:cNvPr>
          <p:cNvSpPr/>
          <p:nvPr userDrawn="1"/>
        </p:nvSpPr>
        <p:spPr>
          <a:xfrm>
            <a:off x="4916" y="727587"/>
            <a:ext cx="2507226" cy="394776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58E4D90-B460-4B27-BC41-735720113FA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52" y="194198"/>
            <a:ext cx="1161154" cy="1213628"/>
          </a:xfrm>
          <a:prstGeom prst="rect">
            <a:avLst/>
          </a:prstGeom>
        </p:spPr>
      </p:pic>
      <p:pic>
        <p:nvPicPr>
          <p:cNvPr id="10" name="Picture 9" descr="A picture containing clock&#10;&#10;Description automatically generated">
            <a:extLst>
              <a:ext uri="{FF2B5EF4-FFF2-40B4-BE49-F238E27FC236}">
                <a16:creationId xmlns:a16="http://schemas.microsoft.com/office/drawing/2014/main" id="{83690759-4D5F-4431-A84A-219EE8109F5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44" y="5690878"/>
            <a:ext cx="869371" cy="66547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DF172-4B17-4701-B9FC-9C96CC216A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F7AE2-240A-44B3-9439-7AC40E6D594D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C22B2-B802-4A92-A014-DE508BFCD6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95CAA-3D6A-49AD-8D1C-9F03DF78E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10B4D-98C1-4222-ABAC-A08AD290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91600" y="1831451"/>
            <a:ext cx="86168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91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876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481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</p:sldLayoutIdLst>
  <p:txStyles>
    <p:titleStyle>
      <a:lvl1pPr algn="l" defTabSz="609585" rtl="0" eaLnBrk="1" latinLnBrk="0" hangingPunct="1">
        <a:spcBef>
          <a:spcPct val="0"/>
        </a:spcBef>
        <a:buNone/>
        <a:defRPr sz="5867" b="1" i="0" kern="1200">
          <a:solidFill>
            <a:schemeClr val="accent5"/>
          </a:solidFill>
          <a:latin typeface="+mj-lt"/>
          <a:ea typeface="+mj-ea"/>
          <a:cs typeface="Brandon Grotesque" panose="020B0503020203060202" pitchFamily="34" charset="77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sz="3733" b="0" i="0" kern="1200">
          <a:solidFill>
            <a:schemeClr val="accent5"/>
          </a:solidFill>
          <a:latin typeface="+mn-lt"/>
          <a:ea typeface="Roboto Condensed Light" panose="02000000000000000000" pitchFamily="2" charset="0"/>
          <a:cs typeface="Roboto Condensed Light" panose="02000000000000000000" pitchFamily="2" charset="0"/>
        </a:defRPr>
      </a:lvl1pPr>
      <a:lvl2pPr marL="990575" indent="-380990" algn="l" defTabSz="609585" rtl="0" eaLnBrk="1" latinLnBrk="0" hangingPunct="1">
        <a:spcBef>
          <a:spcPct val="20000"/>
        </a:spcBef>
        <a:buClr>
          <a:schemeClr val="accent3"/>
        </a:buClr>
        <a:buSzPct val="75000"/>
        <a:buFont typeface="Wingdings" panose="05000000000000000000" pitchFamily="2" charset="2"/>
        <a:buChar char="§"/>
        <a:defRPr sz="3200" b="0" i="0" kern="1200">
          <a:solidFill>
            <a:schemeClr val="accent5"/>
          </a:solidFill>
          <a:latin typeface="+mn-lt"/>
          <a:ea typeface="Roboto Condensed Light" panose="02000000000000000000" pitchFamily="2" charset="0"/>
          <a:cs typeface="Roboto Condensed Light" panose="02000000000000000000" pitchFamily="2" charset="0"/>
        </a:defRPr>
      </a:lvl2pPr>
      <a:lvl3pPr marL="1523962" indent="-304792" algn="l" defTabSz="609585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2667" b="0" i="0" kern="1200">
          <a:solidFill>
            <a:schemeClr val="accent5"/>
          </a:solidFill>
          <a:latin typeface="+mn-lt"/>
          <a:ea typeface="Roboto Condensed Light" panose="02000000000000000000" pitchFamily="2" charset="0"/>
          <a:cs typeface="Roboto Condensed Light" panose="02000000000000000000" pitchFamily="2" charset="0"/>
        </a:defRPr>
      </a:lvl3pPr>
      <a:lvl4pPr marL="2133547" indent="-304792" algn="l" defTabSz="609585" rtl="0" eaLnBrk="1" latinLnBrk="0" hangingPunct="1">
        <a:spcBef>
          <a:spcPct val="20000"/>
        </a:spcBef>
        <a:buClr>
          <a:schemeClr val="accent2"/>
        </a:buClr>
        <a:buSzPct val="75000"/>
        <a:buFont typeface="Wingdings" panose="05000000000000000000" pitchFamily="2" charset="2"/>
        <a:buChar char="§"/>
        <a:defRPr sz="2400" b="0" i="0" kern="1200">
          <a:solidFill>
            <a:schemeClr val="accent5"/>
          </a:solidFill>
          <a:latin typeface="+mn-lt"/>
          <a:ea typeface="Roboto Condensed Light" panose="02000000000000000000" pitchFamily="2" charset="0"/>
          <a:cs typeface="Roboto Condensed Light" panose="02000000000000000000" pitchFamily="2" charset="0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400" b="0" i="0" kern="1200">
          <a:solidFill>
            <a:schemeClr val="accent5"/>
          </a:solidFill>
          <a:latin typeface="+mn-lt"/>
          <a:ea typeface="Roboto Condensed Light" panose="02000000000000000000" pitchFamily="2" charset="0"/>
          <a:cs typeface="Roboto Condensed Light" panose="02000000000000000000" pitchFamily="2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91600" y="1831451"/>
            <a:ext cx="86168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err="1"/>
              <a:t>fvv</a:t>
            </a:r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9" r:id="rId2"/>
    <p:sldLayoutId id="2147483649" r:id="rId3"/>
    <p:sldLayoutId id="2147483650" r:id="rId4"/>
    <p:sldLayoutId id="2147483652" r:id="rId5"/>
    <p:sldLayoutId id="2147483662" r:id="rId6"/>
    <p:sldLayoutId id="2147483654" r:id="rId7"/>
    <p:sldLayoutId id="2147483660" r:id="rId8"/>
    <p:sldLayoutId id="2147483663" r:id="rId9"/>
    <p:sldLayoutId id="2147483661" r:id="rId10"/>
    <p:sldLayoutId id="2147483664" r:id="rId11"/>
    <p:sldLayoutId id="2147483666" r:id="rId12"/>
    <p:sldLayoutId id="2147483655" r:id="rId13"/>
    <p:sldLayoutId id="2147483669" r:id="rId14"/>
    <p:sldLayoutId id="2147483668" r:id="rId15"/>
    <p:sldLayoutId id="2147483656" r:id="rId16"/>
    <p:sldLayoutId id="2147483657" r:id="rId17"/>
    <p:sldLayoutId id="2147483665" r:id="rId1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A72BA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38100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defRPr sz="14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91600" y="1831451"/>
            <a:ext cx="86168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err="1"/>
              <a:t>fvv</a:t>
            </a:r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634789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1" i="0" u="none" strike="noStrike" cap="none">
          <a:solidFill>
            <a:srgbClr val="0A72BA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609585" marR="0" lvl="0" indent="-50798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defRPr sz="1867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91600" y="1831451"/>
            <a:ext cx="86168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err="1"/>
              <a:t>fvv</a:t>
            </a:r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01017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A72BA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38100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defRPr sz="14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7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>
            <a:spLocks noGrp="1"/>
          </p:cNvSpPr>
          <p:nvPr>
            <p:ph type="ctrTitle"/>
          </p:nvPr>
        </p:nvSpPr>
        <p:spPr>
          <a:xfrm>
            <a:off x="860300" y="3683633"/>
            <a:ext cx="8982000" cy="154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>
                <a:solidFill>
                  <a:schemeClr val="accent1"/>
                </a:solidFill>
                <a:latin typeface="Raleway" pitchFamily="2" charset="0"/>
              </a:rPr>
              <a:t>Board of Directors Meeting</a:t>
            </a:r>
            <a:br>
              <a:rPr lang="en" sz="6400"/>
            </a:br>
            <a:r>
              <a:rPr lang="en" sz="6400"/>
              <a:t> </a:t>
            </a:r>
            <a:r>
              <a:rPr lang="en" sz="2667">
                <a:solidFill>
                  <a:srgbClr val="94C53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March 9, 2026</a:t>
            </a:r>
            <a:endParaRPr sz="2133">
              <a:solidFill>
                <a:srgbClr val="94C53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 descr="A blue bus on a street&#10;&#10;Description automatically generated">
            <a:extLst>
              <a:ext uri="{FF2B5EF4-FFF2-40B4-BE49-F238E27FC236}">
                <a16:creationId xmlns:a16="http://schemas.microsoft.com/office/drawing/2014/main" id="{B47ADF2F-1EDD-BF43-463D-A5C512D27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741" b="18074"/>
          <a:stretch/>
        </p:blipFill>
        <p:spPr>
          <a:xfrm>
            <a:off x="860301" y="294948"/>
            <a:ext cx="8119444" cy="2879419"/>
          </a:xfrm>
          <a:prstGeom prst="rect">
            <a:avLst/>
          </a:prstGeom>
        </p:spPr>
      </p:pic>
      <p:sp>
        <p:nvSpPr>
          <p:cNvPr id="2" name="Google Shape;106;p14">
            <a:extLst>
              <a:ext uri="{FF2B5EF4-FFF2-40B4-BE49-F238E27FC236}">
                <a16:creationId xmlns:a16="http://schemas.microsoft.com/office/drawing/2014/main" id="{1CD45139-3A4C-5CB8-5E47-B6682FBEDE03}"/>
              </a:ext>
            </a:extLst>
          </p:cNvPr>
          <p:cNvSpPr txBox="1">
            <a:spLocks noGrp="1"/>
          </p:cNvSpPr>
          <p:nvPr/>
        </p:nvSpPr>
        <p:spPr>
          <a:xfrm>
            <a:off x="11460400" y="6306100"/>
            <a:ext cx="7316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en-US"/>
            </a:defPPr>
            <a:lvl1pPr marL="0" lvl="0" algn="r" defTabSz="457200" rtl="0" eaLnBrk="1" latinLnBrk="0" hangingPunct="1">
              <a:buNone/>
              <a:defRPr sz="1733" kern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lvl="1" algn="r" defTabSz="457200" rtl="0" eaLnBrk="1" latinLnBrk="0" hangingPunct="1">
              <a:buNone/>
              <a:defRPr sz="1733" kern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lvl="2" algn="r" defTabSz="457200" rtl="0" eaLnBrk="1" latinLnBrk="0" hangingPunct="1">
              <a:buNone/>
              <a:defRPr sz="1733" kern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lvl="3" algn="r" defTabSz="457200" rtl="0" eaLnBrk="1" latinLnBrk="0" hangingPunct="1">
              <a:buNone/>
              <a:defRPr sz="1733" kern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lvl="4" algn="r" defTabSz="457200" rtl="0" eaLnBrk="1" latinLnBrk="0" hangingPunct="1">
              <a:buNone/>
              <a:defRPr sz="1733" kern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lvl="5" algn="r" defTabSz="457200" rtl="0" eaLnBrk="1" latinLnBrk="0" hangingPunct="1">
              <a:buNone/>
              <a:defRPr sz="1733" kern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743200" lvl="6" algn="r" defTabSz="457200" rtl="0" eaLnBrk="1" latinLnBrk="0" hangingPunct="1">
              <a:buNone/>
              <a:defRPr sz="1733" kern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200400" lvl="7" algn="r" defTabSz="457200" rtl="0" eaLnBrk="1" latinLnBrk="0" hangingPunct="1">
              <a:buNone/>
              <a:defRPr sz="1733" kern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657600" lvl="8" algn="r" defTabSz="457200" rtl="0" eaLnBrk="1" latinLnBrk="0" hangingPunct="1">
              <a:buNone/>
              <a:defRPr sz="1733" kern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/>
              <a:t>1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01236-24DE-5F46-F57B-637C68B5A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C35EF-8414-4845-A46D-B13F0484A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96" y="2120293"/>
            <a:ext cx="12192000" cy="1143200"/>
          </a:xfr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-US">
                <a:solidFill>
                  <a:srgbClr val="0070C0"/>
                </a:solidFill>
                <a:latin typeface="Franklin Gothic Medium Cond" panose="020B0606030402020204" pitchFamily="34" charset="0"/>
              </a:rPr>
              <a:t>2. Operating Budget Structure</a:t>
            </a:r>
            <a:endParaRPr lang="en-US">
              <a:solidFill>
                <a:srgbClr val="0070C0"/>
              </a:solidFill>
              <a:latin typeface="Franklin Gothic Medium Cond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E3C07C-E0C7-AAF8-FC62-318C381707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10</a:t>
            </a:fld>
            <a:endParaRPr lang="en" kern="0">
              <a:solidFill>
                <a:srgbClr val="97ABBC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F4062C5-4140-82BD-7A63-F69D60CB6808}"/>
              </a:ext>
            </a:extLst>
          </p:cNvPr>
          <p:cNvCxnSpPr>
            <a:cxnSpLocks/>
          </p:cNvCxnSpPr>
          <p:nvPr/>
        </p:nvCxnSpPr>
        <p:spPr>
          <a:xfrm>
            <a:off x="283029" y="3263493"/>
            <a:ext cx="116259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56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2C9FDB79-74A8-7846-2F86-838D4FCCA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>
            <a:extLst>
              <a:ext uri="{FF2B5EF4-FFF2-40B4-BE49-F238E27FC236}">
                <a16:creationId xmlns:a16="http://schemas.microsoft.com/office/drawing/2014/main" id="{D5FD8E92-5DD6-09AE-0878-5F39A9D46E1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11</a:t>
            </a:fld>
            <a:endParaRPr kern="0">
              <a:solidFill>
                <a:srgbClr val="97ABBC"/>
              </a:solidFill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900F418B-9678-648F-9506-DDA7CE1DB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200"/>
          </a:xfrm>
        </p:spPr>
        <p:txBody>
          <a:bodyPr/>
          <a:lstStyle/>
          <a:p>
            <a:pPr algn="ctr"/>
            <a:r>
              <a:rPr lang="en-US">
                <a:solidFill>
                  <a:srgbClr val="0070C0"/>
                </a:solidFill>
                <a:latin typeface="Franklin Gothic Medium Cond"/>
              </a:rPr>
              <a:t>Operating Budget Structure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9F0564C-8F7E-B95F-0965-E2A52CAD7E35}"/>
              </a:ext>
            </a:extLst>
          </p:cNvPr>
          <p:cNvCxnSpPr>
            <a:cxnSpLocks/>
          </p:cNvCxnSpPr>
          <p:nvPr/>
        </p:nvCxnSpPr>
        <p:spPr>
          <a:xfrm>
            <a:off x="112019" y="1063297"/>
            <a:ext cx="1180783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9D45C84-FC04-B8B9-CD6D-A6725B108EA0}"/>
              </a:ext>
            </a:extLst>
          </p:cNvPr>
          <p:cNvSpPr txBox="1"/>
          <p:nvPr/>
        </p:nvSpPr>
        <p:spPr>
          <a:xfrm>
            <a:off x="1" y="115185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>
                <a:solidFill>
                  <a:srgbClr val="677480"/>
                </a:solidFill>
                <a:latin typeface="Franklin Gothic Medium Cond" panose="020B0606030402020204" pitchFamily="34" charset="0"/>
                <a:cs typeface="Arial"/>
                <a:sym typeface="Arial"/>
              </a:rPr>
              <a:t>SERVICES BY JURISDICTION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570D2A-2249-6519-E718-E1328F78B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41" y="1776053"/>
            <a:ext cx="10756992" cy="37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15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A6E7976C-0AB1-82B5-F340-2CFFFD76A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>
            <a:extLst>
              <a:ext uri="{FF2B5EF4-FFF2-40B4-BE49-F238E27FC236}">
                <a16:creationId xmlns:a16="http://schemas.microsoft.com/office/drawing/2014/main" id="{89A2F936-08F5-F8C2-9142-E96FD4587D5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12</a:t>
            </a:fld>
            <a:endParaRPr kern="0">
              <a:solidFill>
                <a:srgbClr val="97ABBC"/>
              </a:solidFill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326FCBBC-1376-1E71-D793-B5A3C6324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200"/>
          </a:xfrm>
        </p:spPr>
        <p:txBody>
          <a:bodyPr/>
          <a:lstStyle/>
          <a:p>
            <a:pPr algn="ctr"/>
            <a:r>
              <a:rPr lang="en-US">
                <a:solidFill>
                  <a:srgbClr val="0070C0"/>
                </a:solidFill>
                <a:latin typeface="Franklin Gothic Medium Cond"/>
              </a:rPr>
              <a:t>Operating Budget Structure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21AACD-9EFB-7A2A-54CF-0029064E449C}"/>
              </a:ext>
            </a:extLst>
          </p:cNvPr>
          <p:cNvGraphicFramePr>
            <a:graphicFrameLocks noGrp="1"/>
          </p:cNvGraphicFramePr>
          <p:nvPr/>
        </p:nvGraphicFramePr>
        <p:xfrm>
          <a:off x="508000" y="1935680"/>
          <a:ext cx="11120582" cy="3773029"/>
        </p:xfrm>
        <a:graphic>
          <a:graphicData uri="http://schemas.openxmlformats.org/drawingml/2006/table">
            <a:tbl>
              <a:tblPr firstRow="1" bandRow="1"/>
              <a:tblGrid>
                <a:gridCol w="2874547">
                  <a:extLst>
                    <a:ext uri="{9D8B030D-6E8A-4147-A177-3AD203B41FA5}">
                      <a16:colId xmlns:a16="http://schemas.microsoft.com/office/drawing/2014/main" val="447596767"/>
                    </a:ext>
                  </a:extLst>
                </a:gridCol>
                <a:gridCol w="1675359">
                  <a:extLst>
                    <a:ext uri="{9D8B030D-6E8A-4147-A177-3AD203B41FA5}">
                      <a16:colId xmlns:a16="http://schemas.microsoft.com/office/drawing/2014/main" val="1264685949"/>
                    </a:ext>
                  </a:extLst>
                </a:gridCol>
                <a:gridCol w="2457524">
                  <a:extLst>
                    <a:ext uri="{9D8B030D-6E8A-4147-A177-3AD203B41FA5}">
                      <a16:colId xmlns:a16="http://schemas.microsoft.com/office/drawing/2014/main" val="3544755043"/>
                    </a:ext>
                  </a:extLst>
                </a:gridCol>
                <a:gridCol w="2177625">
                  <a:extLst>
                    <a:ext uri="{9D8B030D-6E8A-4147-A177-3AD203B41FA5}">
                      <a16:colId xmlns:a16="http://schemas.microsoft.com/office/drawing/2014/main" val="2031683868"/>
                    </a:ext>
                  </a:extLst>
                </a:gridCol>
                <a:gridCol w="1935527">
                  <a:extLst>
                    <a:ext uri="{9D8B030D-6E8A-4147-A177-3AD203B41FA5}">
                      <a16:colId xmlns:a16="http://schemas.microsoft.com/office/drawing/2014/main" val="1278928817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algn="ctr"/>
                      <a:endParaRPr lang="en-US" sz="2100" b="1" i="0" u="none" strike="noStrike" cap="none">
                        <a:solidFill>
                          <a:schemeClr val="bg1"/>
                        </a:solidFill>
                        <a:latin typeface="Franklin Gothic Medium Cond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  <a:p>
                      <a:pPr algn="ctr"/>
                      <a:endParaRPr lang="en-US" sz="2100" b="1" i="0" u="none" strike="noStrike" cap="none">
                        <a:solidFill>
                          <a:schemeClr val="bg1"/>
                        </a:solidFill>
                        <a:latin typeface="Franklin Gothic Medium Cond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  <a:p>
                      <a:pPr algn="ctr"/>
                      <a:r>
                        <a:rPr lang="en-US" sz="2100" b="1" i="0" u="none" strike="noStrike" cap="none">
                          <a:solidFill>
                            <a:schemeClr val="bg1"/>
                          </a:solidFill>
                          <a:latin typeface="Franklin Gothic Medium Cond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COST AREA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solidFill>
                            <a:schemeClr val="bg1"/>
                          </a:solidFill>
                          <a:latin typeface="Franklin Gothic Medium Cond"/>
                          <a:ea typeface="Tahoma"/>
                          <a:cs typeface="Tahoma"/>
                        </a:rPr>
                        <a:t> </a:t>
                      </a:r>
                    </a:p>
                    <a:p>
                      <a:pPr algn="ctr"/>
                      <a:r>
                        <a:rPr lang="en-US" sz="2100" b="1">
                          <a:solidFill>
                            <a:schemeClr val="bg1"/>
                          </a:solidFill>
                          <a:latin typeface="Franklin Gothic Medium Cond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 OF </a:t>
                      </a:r>
                    </a:p>
                    <a:p>
                      <a:pPr algn="ctr"/>
                      <a:r>
                        <a:rPr lang="en-US" sz="2100" b="1">
                          <a:solidFill>
                            <a:schemeClr val="bg1"/>
                          </a:solidFill>
                          <a:latin typeface="Franklin Gothic Medium Cond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BUDGET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>
                        <a:solidFill>
                          <a:schemeClr val="bg1"/>
                        </a:solidFill>
                        <a:latin typeface="Franklin Gothic Medium Cond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100" b="1">
                        <a:solidFill>
                          <a:schemeClr val="bg1"/>
                        </a:solidFill>
                        <a:latin typeface="Franklin Gothic Medium Cond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en-US" sz="2100" b="1">
                          <a:solidFill>
                            <a:schemeClr val="bg1"/>
                          </a:solidFill>
                          <a:latin typeface="Franklin Gothic Medium Cond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#1 COST 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b="1">
                        <a:solidFill>
                          <a:schemeClr val="bg1"/>
                        </a:solidFill>
                        <a:latin typeface="Franklin Gothic Medium Cond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l"/>
                      <a:endParaRPr lang="en-US" sz="2100" b="1">
                        <a:solidFill>
                          <a:schemeClr val="bg1"/>
                        </a:solidFill>
                        <a:latin typeface="Franklin Gothic Medium Cond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en-US" sz="2100" b="1">
                          <a:solidFill>
                            <a:schemeClr val="bg1"/>
                          </a:solidFill>
                          <a:latin typeface="Franklin Gothic Medium Cond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#2 COST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>
                        <a:solidFill>
                          <a:schemeClr val="bg1"/>
                        </a:solidFill>
                        <a:latin typeface="Franklin Gothic Medium Cond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100" b="1">
                        <a:solidFill>
                          <a:schemeClr val="bg1"/>
                        </a:solidFill>
                        <a:latin typeface="Franklin Gothic Medium Cond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en-US" sz="2100" b="1">
                          <a:solidFill>
                            <a:schemeClr val="bg1"/>
                          </a:solidFill>
                          <a:latin typeface="Franklin Gothic Medium Cond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#3 COST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57464"/>
                  </a:ext>
                </a:extLst>
              </a:tr>
              <a:tr h="4953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b="1">
                          <a:solidFill>
                            <a:srgbClr val="00B050"/>
                          </a:solidFill>
                          <a:latin typeface="Franklin Gothic Medium Cond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Administration</a:t>
                      </a:r>
                    </a:p>
                  </a:txBody>
                  <a:tcPr marL="121920" marR="121920" marT="60960" marB="6096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Medium Cond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Medium Cond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Personnel (Sal &amp; Ben)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Medium Cond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Professional Services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Medium Cond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Utilities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098356273"/>
                  </a:ext>
                </a:extLst>
              </a:tr>
              <a:tr h="4801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b="1">
                          <a:solidFill>
                            <a:srgbClr val="0070C0"/>
                          </a:solidFill>
                          <a:latin typeface="Franklin Gothic Medium Cond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Fixed Route</a:t>
                      </a:r>
                    </a:p>
                  </a:txBody>
                  <a:tcPr marL="121920" marR="121920" marT="60960" marB="6096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Medium Cond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59%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Medium Cond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Contracted Transportation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Medium Cond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Insurance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Medium Cond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Fuel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593186386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b="1">
                          <a:solidFill>
                            <a:srgbClr val="FF6600"/>
                          </a:solidFill>
                          <a:latin typeface="Franklin Gothic Medium Cond"/>
                          <a:ea typeface="Tahoma"/>
                          <a:cs typeface="Tahoma"/>
                        </a:rPr>
                        <a:t>Microtransit</a:t>
                      </a:r>
                      <a:endParaRPr lang="en-US" sz="2100" b="1" err="1">
                        <a:solidFill>
                          <a:srgbClr val="FF6600"/>
                        </a:solidFill>
                        <a:latin typeface="Franklin Gothic Medium Cond"/>
                        <a:ea typeface="Tahoma"/>
                        <a:cs typeface="Tahoma"/>
                      </a:endParaRPr>
                    </a:p>
                  </a:txBody>
                  <a:tcPr marL="121920" marR="121920" marT="60960" marB="6096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Medium Cond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10%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Medium Cond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Contracted Transportation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900" b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Medium Cond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Insurance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900" b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Medium Cond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Fuel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652722448"/>
                  </a:ext>
                </a:extLst>
              </a:tr>
              <a:tr h="4952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 b="1" i="0" u="none" strike="noStrike" cap="none">
                          <a:solidFill>
                            <a:srgbClr val="FFCC00"/>
                          </a:solidFill>
                          <a:latin typeface="Franklin Gothic Medium Cond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Paratransit</a:t>
                      </a:r>
                    </a:p>
                  </a:txBody>
                  <a:tcPr marL="121920" marR="121920" marT="60960" marB="6096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Medium Cond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Medium Cond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Contracted Transportation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900" b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Medium Cond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Insurance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900" b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Medium Cond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Fuel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319271232"/>
                  </a:ext>
                </a:extLst>
              </a:tr>
              <a:tr h="758017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</a:pPr>
                      <a:r>
                        <a:rPr lang="en-US" sz="2100" b="1" i="0" u="none" strike="noStrike" cap="none">
                          <a:solidFill>
                            <a:srgbClr val="CC9900"/>
                          </a:solidFill>
                          <a:latin typeface="Franklin Gothic Medium Cond"/>
                          <a:ea typeface="Tahoma"/>
                          <a:cs typeface="Tahoma"/>
                          <a:sym typeface="Arial"/>
                        </a:rPr>
                        <a:t>Multimodal</a:t>
                      </a:r>
                    </a:p>
                  </a:txBody>
                  <a:tcPr marL="121920" marR="121920" marT="60960" marB="6096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Medium Cond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Op/Cap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900" b="1" i="0" u="none" strike="noStrike" cap="none">
                          <a:solidFill>
                            <a:schemeClr val="accent4">
                              <a:lumMod val="50000"/>
                              <a:lumOff val="50000"/>
                            </a:schemeClr>
                          </a:solidFill>
                          <a:latin typeface="Franklin Gothic Medium Cond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Local Match: </a:t>
                      </a:r>
                      <a:r>
                        <a:rPr lang="en-US" sz="1900" b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Medium Cond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Professional Services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</a:pPr>
                      <a:r>
                        <a:rPr lang="en-US" sz="1900" b="1" i="0" u="none" strike="noStrike" cap="none">
                          <a:solidFill>
                            <a:schemeClr val="accent4">
                              <a:lumMod val="50000"/>
                              <a:lumOff val="50000"/>
                            </a:schemeClr>
                          </a:solidFill>
                          <a:latin typeface="Franklin Gothic Medium Cond"/>
                          <a:ea typeface="Tahoma"/>
                          <a:cs typeface="Tahoma"/>
                          <a:sym typeface="Arial"/>
                        </a:rPr>
                        <a:t>Local Match</a:t>
                      </a:r>
                      <a:r>
                        <a:rPr lang="en-US" sz="1900" b="1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Medium Cond"/>
                          <a:ea typeface="Tahoma"/>
                          <a:cs typeface="Tahoma"/>
                          <a:sym typeface="Arial"/>
                        </a:rPr>
                        <a:t>:</a:t>
                      </a:r>
                      <a:r>
                        <a:rPr lang="en-US" sz="1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Medium Cond"/>
                          <a:ea typeface="Tahoma"/>
                          <a:cs typeface="Tahoma"/>
                          <a:sym typeface="Arial"/>
                        </a:rPr>
                        <a:t> </a:t>
                      </a:r>
                      <a:endParaRPr lang="en-US" sz="1900" b="0">
                        <a:solidFill>
                          <a:schemeClr val="tx2">
                            <a:lumMod val="50000"/>
                          </a:schemeClr>
                        </a:solidFill>
                        <a:latin typeface="Franklin Gothic Medium Cond"/>
                        <a:ea typeface="Tahoma"/>
                        <a:cs typeface="Tahoma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900" b="0" i="0" u="none" strike="noStrike" cap="none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Medium Cond"/>
                          <a:ea typeface="Tahoma"/>
                          <a:cs typeface="Tahoma"/>
                          <a:sym typeface="Arial"/>
                        </a:rPr>
                        <a:t>Staff Time</a:t>
                      </a:r>
                      <a:endParaRPr lang="en-US" sz="1900" b="0">
                        <a:solidFill>
                          <a:schemeClr val="tx2">
                            <a:lumMod val="50000"/>
                          </a:schemeClr>
                        </a:solidFill>
                        <a:latin typeface="Franklin Gothic Medium Cond"/>
                        <a:ea typeface="Tahoma"/>
                        <a:cs typeface="Tahoma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900" b="0">
                        <a:solidFill>
                          <a:schemeClr val="tx2">
                            <a:lumMod val="50000"/>
                          </a:schemeClr>
                        </a:solidFill>
                        <a:latin typeface="Franklin Gothic Medium Cond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900" b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ranklin Gothic Medium Cond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N/A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317673020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EFE1E86-1BCB-258B-81E3-F8A78DBEF554}"/>
              </a:ext>
            </a:extLst>
          </p:cNvPr>
          <p:cNvCxnSpPr>
            <a:cxnSpLocks/>
          </p:cNvCxnSpPr>
          <p:nvPr/>
        </p:nvCxnSpPr>
        <p:spPr>
          <a:xfrm>
            <a:off x="112019" y="1063297"/>
            <a:ext cx="1180783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81EB083-57BB-A620-7AA2-60A26A52D5FE}"/>
              </a:ext>
            </a:extLst>
          </p:cNvPr>
          <p:cNvSpPr txBox="1"/>
          <p:nvPr/>
        </p:nvSpPr>
        <p:spPr>
          <a:xfrm>
            <a:off x="1" y="115185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>
                <a:solidFill>
                  <a:srgbClr val="677480"/>
                </a:solidFill>
                <a:latin typeface="Franklin Gothic Medium Cond" panose="020B0606030402020204" pitchFamily="34" charset="0"/>
                <a:cs typeface="Arial"/>
                <a:sym typeface="Arial"/>
              </a:rPr>
              <a:t>COST AREAS &amp; MAJOR COSTS </a:t>
            </a:r>
          </a:p>
        </p:txBody>
      </p:sp>
    </p:spTree>
    <p:extLst>
      <p:ext uri="{BB962C8B-B14F-4D97-AF65-F5344CB8AC3E}">
        <p14:creationId xmlns:p14="http://schemas.microsoft.com/office/powerpoint/2010/main" val="60145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6E43D41B-0099-5F5B-47E0-251110281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>
            <a:extLst>
              <a:ext uri="{FF2B5EF4-FFF2-40B4-BE49-F238E27FC236}">
                <a16:creationId xmlns:a16="http://schemas.microsoft.com/office/drawing/2014/main" id="{2810C1E0-48FA-31B8-F823-63620FA8854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13</a:t>
            </a:fld>
            <a:endParaRPr kern="0">
              <a:solidFill>
                <a:srgbClr val="97ABBC"/>
              </a:solidFill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3A52E793-AB07-33DF-8FDE-AC9CCCE15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200"/>
          </a:xfrm>
        </p:spPr>
        <p:txBody>
          <a:bodyPr/>
          <a:lstStyle/>
          <a:p>
            <a:pPr algn="ctr"/>
            <a:r>
              <a:rPr lang="en-US">
                <a:solidFill>
                  <a:srgbClr val="0070C0"/>
                </a:solidFill>
                <a:latin typeface="Franklin Gothic Medium Cond"/>
              </a:rPr>
              <a:t>Operating Budget Structure 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37A19C5-FE68-5C93-3D8C-2BA8569CC4DA}"/>
              </a:ext>
            </a:extLst>
          </p:cNvPr>
          <p:cNvCxnSpPr>
            <a:cxnSpLocks/>
          </p:cNvCxnSpPr>
          <p:nvPr/>
        </p:nvCxnSpPr>
        <p:spPr>
          <a:xfrm>
            <a:off x="112019" y="1063297"/>
            <a:ext cx="1180783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6BB0236-F93F-C031-F55D-8C330260D712}"/>
              </a:ext>
            </a:extLst>
          </p:cNvPr>
          <p:cNvSpPr txBox="1"/>
          <p:nvPr/>
        </p:nvSpPr>
        <p:spPr>
          <a:xfrm>
            <a:off x="1" y="122356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>
                <a:solidFill>
                  <a:srgbClr val="677480"/>
                </a:solidFill>
                <a:latin typeface="Franklin Gothic Medium Cond" panose="020B0606030402020204" pitchFamily="34" charset="0"/>
                <a:cs typeface="Arial"/>
                <a:sym typeface="Arial"/>
              </a:rPr>
              <a:t> ALLOCATION OF OPERATING EXPENSES BY JURISDICTION – </a:t>
            </a:r>
            <a:r>
              <a:rPr lang="en-US" sz="3200" kern="0">
                <a:solidFill>
                  <a:srgbClr val="E35A25">
                    <a:lumMod val="50000"/>
                  </a:srgbClr>
                </a:solidFill>
                <a:latin typeface="Franklin Gothic Medium Cond" panose="020B0606030402020204" pitchFamily="34" charset="0"/>
                <a:cs typeface="Arial"/>
                <a:sym typeface="Arial"/>
              </a:rPr>
              <a:t>FY25-26 EXAMPLE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FEF2F9-B48C-EB12-C6E3-F39997CAB674}"/>
              </a:ext>
            </a:extLst>
          </p:cNvPr>
          <p:cNvSpPr txBox="1"/>
          <p:nvPr/>
        </p:nvSpPr>
        <p:spPr>
          <a:xfrm>
            <a:off x="112019" y="6352284"/>
            <a:ext cx="980860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333" kern="0">
                <a:solidFill>
                  <a:srgbClr val="000000"/>
                </a:solidFill>
                <a:latin typeface="Franklin Gothic Medium Cond" panose="020B0606030402020204" pitchFamily="34" charset="0"/>
                <a:cs typeface="Arial" panose="020B0604020202020204" pitchFamily="34" charset="0"/>
                <a:sym typeface="Arial"/>
              </a:rPr>
              <a:t>*Other- Systemwide revenues that support the YoloTD transit system as a whole or not allocated to one specific jurisdiction.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4FB5E9-AB54-170D-DD80-A658DC797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36" y="2149236"/>
            <a:ext cx="11666621" cy="282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47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96DBF-B183-D65C-FB59-E835AE94A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2651E-77F6-4B42-5EC8-01BC704B2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96" y="2120293"/>
            <a:ext cx="12192000" cy="1143200"/>
          </a:xfr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-US">
                <a:solidFill>
                  <a:srgbClr val="0070C0"/>
                </a:solidFill>
                <a:latin typeface="Franklin Gothic Medium Cond" panose="020B0606030402020204" pitchFamily="34" charset="0"/>
              </a:rPr>
              <a:t>3. Budget Development Process</a:t>
            </a:r>
            <a:endParaRPr lang="en-US">
              <a:solidFill>
                <a:srgbClr val="0070C0"/>
              </a:solidFill>
              <a:latin typeface="Franklin Gothic Medium Cond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CD37A8-3BDF-43D5-462E-F9CC42F7A6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14</a:t>
            </a:fld>
            <a:endParaRPr lang="en" kern="0">
              <a:solidFill>
                <a:srgbClr val="97ABBC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BA7690-EF7F-77A2-6A05-C74AA67D84A8}"/>
              </a:ext>
            </a:extLst>
          </p:cNvPr>
          <p:cNvCxnSpPr>
            <a:cxnSpLocks/>
          </p:cNvCxnSpPr>
          <p:nvPr/>
        </p:nvCxnSpPr>
        <p:spPr>
          <a:xfrm>
            <a:off x="283029" y="3263493"/>
            <a:ext cx="116259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081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6466F1F3-7FFC-BCD1-ABC0-EC3709437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>
            <a:extLst>
              <a:ext uri="{FF2B5EF4-FFF2-40B4-BE49-F238E27FC236}">
                <a16:creationId xmlns:a16="http://schemas.microsoft.com/office/drawing/2014/main" id="{9EF90EAF-93D2-CDAE-63C0-1819CBA1C6C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15</a:t>
            </a:fld>
            <a:endParaRPr kern="0">
              <a:solidFill>
                <a:srgbClr val="97ABBC"/>
              </a:solidFill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484AF730-60B5-4688-6393-B24A015CD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969"/>
            <a:ext cx="12192000" cy="1055620"/>
          </a:xfrm>
        </p:spPr>
        <p:txBody>
          <a:bodyPr/>
          <a:lstStyle/>
          <a:p>
            <a:pPr algn="ctr"/>
            <a:br>
              <a:rPr lang="en-US">
                <a:solidFill>
                  <a:schemeClr val="accent5">
                    <a:lumMod val="50000"/>
                  </a:schemeClr>
                </a:solidFill>
                <a:latin typeface="Franklin Gothic Medium Cond"/>
              </a:rPr>
            </a:br>
            <a:br>
              <a:rPr lang="en-US">
                <a:solidFill>
                  <a:schemeClr val="accent5">
                    <a:lumMod val="50000"/>
                  </a:schemeClr>
                </a:solidFill>
                <a:latin typeface="Franklin Gothic Medium Cond"/>
              </a:rPr>
            </a:br>
            <a:br>
              <a:rPr lang="en-US">
                <a:solidFill>
                  <a:schemeClr val="accent5">
                    <a:lumMod val="50000"/>
                  </a:schemeClr>
                </a:solidFill>
                <a:latin typeface="Franklin Gothic Medium Cond"/>
              </a:rPr>
            </a:br>
            <a:r>
              <a:rPr lang="en-US">
                <a:solidFill>
                  <a:schemeClr val="accent5">
                    <a:lumMod val="50000"/>
                  </a:schemeClr>
                </a:solidFill>
                <a:latin typeface="Franklin Gothic Medium Cond"/>
              </a:rPr>
              <a:t>Budget Development Process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B3CFF6A-A7FF-AB94-AE4D-D1BB315ED3AC}"/>
              </a:ext>
            </a:extLst>
          </p:cNvPr>
          <p:cNvGrpSpPr/>
          <p:nvPr/>
        </p:nvGrpSpPr>
        <p:grpSpPr>
          <a:xfrm>
            <a:off x="225715" y="2004883"/>
            <a:ext cx="11343795" cy="1905885"/>
            <a:chOff x="327415" y="1338661"/>
            <a:chExt cx="8507846" cy="1429414"/>
          </a:xfrm>
        </p:grpSpPr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D66A82E5-F70E-B28B-0078-CAC56151967E}"/>
                </a:ext>
              </a:extLst>
            </p:cNvPr>
            <p:cNvSpPr/>
            <p:nvPr/>
          </p:nvSpPr>
          <p:spPr>
            <a:xfrm>
              <a:off x="7001276" y="2145771"/>
              <a:ext cx="1833985" cy="601230"/>
            </a:xfrm>
            <a:prstGeom prst="chevron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kern="0">
                  <a:solidFill>
                    <a:srgbClr val="FFFFFF"/>
                  </a:solidFill>
                  <a:latin typeface="Franklin Gothic Medium Cond"/>
                  <a:sym typeface="Arial"/>
                </a:rPr>
                <a:t>Budget Finalization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2249A67-6502-70DE-0272-C1B1BACB5614}"/>
                </a:ext>
              </a:extLst>
            </p:cNvPr>
            <p:cNvGrpSpPr/>
            <p:nvPr/>
          </p:nvGrpSpPr>
          <p:grpSpPr>
            <a:xfrm>
              <a:off x="327415" y="1338661"/>
              <a:ext cx="7896117" cy="1429414"/>
              <a:chOff x="359660" y="1296366"/>
              <a:chExt cx="7896117" cy="1429414"/>
            </a:xfrm>
          </p:grpSpPr>
          <p:sp>
            <p:nvSpPr>
              <p:cNvPr id="16" name="Arrow: Chevron 15">
                <a:extLst>
                  <a:ext uri="{FF2B5EF4-FFF2-40B4-BE49-F238E27FC236}">
                    <a16:creationId xmlns:a16="http://schemas.microsoft.com/office/drawing/2014/main" id="{656869C3-D50C-6B26-F8F0-F243A916678F}"/>
                  </a:ext>
                </a:extLst>
              </p:cNvPr>
              <p:cNvSpPr/>
              <p:nvPr/>
            </p:nvSpPr>
            <p:spPr>
              <a:xfrm>
                <a:off x="359660" y="2096933"/>
                <a:ext cx="1579142" cy="60910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kern="0">
                    <a:solidFill>
                      <a:srgbClr val="FFFFFF"/>
                    </a:solidFill>
                    <a:latin typeface="Franklin Gothic Medium Cond"/>
                    <a:sym typeface="Arial"/>
                  </a:rPr>
                  <a:t>Position Review</a:t>
                </a:r>
              </a:p>
            </p:txBody>
          </p:sp>
          <p:sp>
            <p:nvSpPr>
              <p:cNvPr id="17" name="Arrow: Chevron 16">
                <a:extLst>
                  <a:ext uri="{FF2B5EF4-FFF2-40B4-BE49-F238E27FC236}">
                    <a16:creationId xmlns:a16="http://schemas.microsoft.com/office/drawing/2014/main" id="{B4582B51-CFFA-6D0D-B52E-2292E824A1E6}"/>
                  </a:ext>
                </a:extLst>
              </p:cNvPr>
              <p:cNvSpPr/>
              <p:nvPr/>
            </p:nvSpPr>
            <p:spPr>
              <a:xfrm>
                <a:off x="1671000" y="2090058"/>
                <a:ext cx="1893307" cy="635722"/>
              </a:xfrm>
              <a:prstGeom prst="chevron">
                <a:avLst/>
              </a:prstGeom>
              <a:solidFill>
                <a:srgbClr val="33CC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kern="0">
                    <a:solidFill>
                      <a:srgbClr val="FFFFFF"/>
                    </a:solidFill>
                    <a:latin typeface="Franklin Gothic Medium Cond"/>
                    <a:sym typeface="Arial"/>
                  </a:rPr>
                  <a:t>Salary 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867" kern="0">
                    <a:solidFill>
                      <a:srgbClr val="FFFFFF"/>
                    </a:solidFill>
                    <a:latin typeface="Franklin Gothic Medium Cond"/>
                    <a:sym typeface="Arial"/>
                  </a:rPr>
                  <a:t>Projections</a:t>
                </a:r>
              </a:p>
            </p:txBody>
          </p:sp>
          <p:sp>
            <p:nvSpPr>
              <p:cNvPr id="18" name="Arrow: Chevron 17">
                <a:extLst>
                  <a:ext uri="{FF2B5EF4-FFF2-40B4-BE49-F238E27FC236}">
                    <a16:creationId xmlns:a16="http://schemas.microsoft.com/office/drawing/2014/main" id="{C5ADF028-D9AF-5A2B-F0D1-74155A2F5A46}"/>
                  </a:ext>
                </a:extLst>
              </p:cNvPr>
              <p:cNvSpPr/>
              <p:nvPr/>
            </p:nvSpPr>
            <p:spPr>
              <a:xfrm>
                <a:off x="3277646" y="2083183"/>
                <a:ext cx="1686106" cy="642480"/>
              </a:xfrm>
              <a:prstGeom prst="chevron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>
                    <a:solidFill>
                      <a:srgbClr val="FFFFFF"/>
                    </a:solidFill>
                    <a:latin typeface="Franklin Gothic Medium Cond"/>
                    <a:sym typeface="Arial"/>
                  </a:rPr>
                  <a:t>Benefits &amp; Taxes</a:t>
                </a:r>
              </a:p>
            </p:txBody>
          </p:sp>
          <p:sp>
            <p:nvSpPr>
              <p:cNvPr id="19" name="Arrow: Chevron 18">
                <a:extLst>
                  <a:ext uri="{FF2B5EF4-FFF2-40B4-BE49-F238E27FC236}">
                    <a16:creationId xmlns:a16="http://schemas.microsoft.com/office/drawing/2014/main" id="{B974DE14-EDE0-3319-8286-174139FF65B1}"/>
                  </a:ext>
                </a:extLst>
              </p:cNvPr>
              <p:cNvSpPr/>
              <p:nvPr/>
            </p:nvSpPr>
            <p:spPr>
              <a:xfrm>
                <a:off x="4694685" y="2090058"/>
                <a:ext cx="1492983" cy="628730"/>
              </a:xfrm>
              <a:prstGeom prst="chevron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>
                    <a:solidFill>
                      <a:srgbClr val="FFFFFF"/>
                    </a:solidFill>
                    <a:latin typeface="Franklin Gothic Medium Cond"/>
                    <a:sym typeface="Arial"/>
                  </a:rPr>
                  <a:t>CPI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>
                    <a:solidFill>
                      <a:srgbClr val="FFFFFF"/>
                    </a:solidFill>
                    <a:latin typeface="Franklin Gothic Medium Cond"/>
                    <a:sym typeface="Arial"/>
                  </a:rPr>
                  <a:t>Review</a:t>
                </a:r>
              </a:p>
            </p:txBody>
          </p:sp>
          <p:sp>
            <p:nvSpPr>
              <p:cNvPr id="20" name="Arrow: Chevron 19">
                <a:extLst>
                  <a:ext uri="{FF2B5EF4-FFF2-40B4-BE49-F238E27FC236}">
                    <a16:creationId xmlns:a16="http://schemas.microsoft.com/office/drawing/2014/main" id="{DCA25345-0D79-8F86-6AAE-6F04F65C166A}"/>
                  </a:ext>
                </a:extLst>
              </p:cNvPr>
              <p:cNvSpPr/>
              <p:nvPr/>
            </p:nvSpPr>
            <p:spPr>
              <a:xfrm>
                <a:off x="5915373" y="2083183"/>
                <a:ext cx="1375167" cy="628730"/>
              </a:xfrm>
              <a:prstGeom prst="chevro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>
                    <a:solidFill>
                      <a:srgbClr val="FFFFFF"/>
                    </a:solidFill>
                    <a:latin typeface="Franklin Gothic Medium Cond"/>
                    <a:sym typeface="Arial"/>
                  </a:rPr>
                  <a:t>COLA</a:t>
                </a:r>
                <a:r>
                  <a:rPr lang="en-US" sz="2133" b="1" kern="0">
                    <a:solidFill>
                      <a:srgbClr val="FFFFFF"/>
                    </a:solidFill>
                    <a:latin typeface="Franklin Gothic Medium Cond"/>
                    <a:sym typeface="Arial"/>
                  </a:rPr>
                  <a:t> 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>
                    <a:solidFill>
                      <a:srgbClr val="FFFFFF"/>
                    </a:solidFill>
                    <a:latin typeface="Franklin Gothic Medium Cond"/>
                    <a:sym typeface="Arial"/>
                  </a:rPr>
                  <a:t>Calc</a:t>
                </a:r>
              </a:p>
            </p:txBody>
          </p:sp>
          <p:pic>
            <p:nvPicPr>
              <p:cNvPr id="24" name="Graphic 23" descr="Clipboard Checked with solid fill">
                <a:extLst>
                  <a:ext uri="{FF2B5EF4-FFF2-40B4-BE49-F238E27FC236}">
                    <a16:creationId xmlns:a16="http://schemas.microsoft.com/office/drawing/2014/main" id="{B7C5BA5E-4C5F-E5D7-7E5D-709802F2DC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82987" y="1337013"/>
                <a:ext cx="740177" cy="740177"/>
              </a:xfrm>
              <a:prstGeom prst="rect">
                <a:avLst/>
              </a:prstGeom>
            </p:spPr>
          </p:pic>
          <p:pic>
            <p:nvPicPr>
              <p:cNvPr id="26" name="Graphic 25" descr="Bar graph with upward trend with solid fill">
                <a:extLst>
                  <a:ext uri="{FF2B5EF4-FFF2-40B4-BE49-F238E27FC236}">
                    <a16:creationId xmlns:a16="http://schemas.microsoft.com/office/drawing/2014/main" id="{A299D188-D869-1C5D-E68B-FDEE46F4C6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183453" y="1363631"/>
                <a:ext cx="740177" cy="740177"/>
              </a:xfrm>
              <a:prstGeom prst="rect">
                <a:avLst/>
              </a:prstGeom>
            </p:spPr>
          </p:pic>
          <p:pic>
            <p:nvPicPr>
              <p:cNvPr id="28" name="Graphic 27" descr="Tax outline">
                <a:extLst>
                  <a:ext uri="{FF2B5EF4-FFF2-40B4-BE49-F238E27FC236}">
                    <a16:creationId xmlns:a16="http://schemas.microsoft.com/office/drawing/2014/main" id="{11D0DE18-24CA-4B2D-74EA-DC70704FA8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683919" y="1321046"/>
                <a:ext cx="791716" cy="791716"/>
              </a:xfrm>
              <a:prstGeom prst="rect">
                <a:avLst/>
              </a:prstGeom>
            </p:spPr>
          </p:pic>
          <p:pic>
            <p:nvPicPr>
              <p:cNvPr id="30" name="Graphic 29" descr="Target Audience outline">
                <a:extLst>
                  <a:ext uri="{FF2B5EF4-FFF2-40B4-BE49-F238E27FC236}">
                    <a16:creationId xmlns:a16="http://schemas.microsoft.com/office/drawing/2014/main" id="{2432DD17-EC2A-071B-745C-CF5CE3FD7D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905335" y="1296366"/>
                <a:ext cx="869823" cy="869823"/>
              </a:xfrm>
              <a:prstGeom prst="rect">
                <a:avLst/>
              </a:prstGeom>
            </p:spPr>
          </p:pic>
          <p:pic>
            <p:nvPicPr>
              <p:cNvPr id="32" name="Graphic 31" descr="Calculator with solid fill">
                <a:extLst>
                  <a:ext uri="{FF2B5EF4-FFF2-40B4-BE49-F238E27FC236}">
                    <a16:creationId xmlns:a16="http://schemas.microsoft.com/office/drawing/2014/main" id="{27418E4E-B4D4-09F2-B4BE-80EA250CF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267025" y="1416912"/>
                <a:ext cx="628730" cy="628730"/>
              </a:xfrm>
              <a:prstGeom prst="rect">
                <a:avLst/>
              </a:prstGeom>
            </p:spPr>
          </p:pic>
          <p:pic>
            <p:nvPicPr>
              <p:cNvPr id="36" name="Graphic 35" descr="Checkbox Checked outline">
                <a:extLst>
                  <a:ext uri="{FF2B5EF4-FFF2-40B4-BE49-F238E27FC236}">
                    <a16:creationId xmlns:a16="http://schemas.microsoft.com/office/drawing/2014/main" id="{F7F20459-A73F-DE5B-C276-27E13A78B8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341377" y="1296366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971AEB09-2B94-56FE-71FB-0D72E41C1A39}"/>
              </a:ext>
            </a:extLst>
          </p:cNvPr>
          <p:cNvSpPr txBox="1"/>
          <p:nvPr/>
        </p:nvSpPr>
        <p:spPr>
          <a:xfrm>
            <a:off x="1" y="115185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>
                <a:solidFill>
                  <a:srgbClr val="677480"/>
                </a:solidFill>
                <a:latin typeface="Franklin Gothic Medium Cond" panose="020B0606030402020204" pitchFamily="34" charset="0"/>
                <a:cs typeface="Arial"/>
                <a:sym typeface="Arial"/>
              </a:rPr>
              <a:t>ADMINISTRATION: </a:t>
            </a:r>
            <a:r>
              <a:rPr lang="en-US" sz="3200" kern="0">
                <a:solidFill>
                  <a:srgbClr val="E35A25">
                    <a:lumMod val="60000"/>
                    <a:lumOff val="40000"/>
                  </a:srgbClr>
                </a:solidFill>
                <a:latin typeface="Franklin Gothic Medium Cond" panose="020B0606030402020204" pitchFamily="34" charset="0"/>
                <a:cs typeface="Arial"/>
                <a:sym typeface="Arial"/>
              </a:rPr>
              <a:t>PERSONNEL BUDGET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29F2B87-0715-A693-4763-B8CF2767C55C}"/>
              </a:ext>
            </a:extLst>
          </p:cNvPr>
          <p:cNvSpPr/>
          <p:nvPr/>
        </p:nvSpPr>
        <p:spPr>
          <a:xfrm>
            <a:off x="256496" y="3937093"/>
            <a:ext cx="1833384" cy="4033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kern="0">
                <a:solidFill>
                  <a:srgbClr val="0070C0"/>
                </a:solidFill>
                <a:latin typeface="Arial"/>
                <a:sym typeface="Arial"/>
              </a:rPr>
              <a:t>JAN-FEB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A813B4B-7B0B-8592-4BF4-872E29CDA8F9}"/>
              </a:ext>
            </a:extLst>
          </p:cNvPr>
          <p:cNvSpPr/>
          <p:nvPr/>
        </p:nvSpPr>
        <p:spPr>
          <a:xfrm>
            <a:off x="2020001" y="3937093"/>
            <a:ext cx="1833384" cy="4033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kern="0">
                <a:solidFill>
                  <a:srgbClr val="33CCCC"/>
                </a:solidFill>
                <a:latin typeface="Arial"/>
                <a:sym typeface="Arial"/>
              </a:rPr>
              <a:t>FEB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B33F747-798E-5B72-A4F4-F184C463C28B}"/>
              </a:ext>
            </a:extLst>
          </p:cNvPr>
          <p:cNvSpPr/>
          <p:nvPr/>
        </p:nvSpPr>
        <p:spPr>
          <a:xfrm>
            <a:off x="4172364" y="3937093"/>
            <a:ext cx="1833384" cy="4033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kern="0">
                <a:solidFill>
                  <a:srgbClr val="92D050"/>
                </a:solidFill>
                <a:latin typeface="Arial"/>
                <a:sym typeface="Arial"/>
              </a:rPr>
              <a:t>FEB - MAR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3381C1D-232D-2194-3BCC-5556E3BF2279}"/>
              </a:ext>
            </a:extLst>
          </p:cNvPr>
          <p:cNvSpPr/>
          <p:nvPr/>
        </p:nvSpPr>
        <p:spPr>
          <a:xfrm>
            <a:off x="5958971" y="3935917"/>
            <a:ext cx="1833384" cy="4033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kern="0">
                <a:solidFill>
                  <a:srgbClr val="FF9900"/>
                </a:solidFill>
                <a:latin typeface="Arial"/>
                <a:sym typeface="Arial"/>
              </a:rPr>
              <a:t>MAR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1BC3A0E-8362-8DA4-CA76-8E964B9308FB}"/>
              </a:ext>
            </a:extLst>
          </p:cNvPr>
          <p:cNvSpPr/>
          <p:nvPr/>
        </p:nvSpPr>
        <p:spPr>
          <a:xfrm>
            <a:off x="7504425" y="3933721"/>
            <a:ext cx="1833384" cy="4033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kern="0">
                <a:solidFill>
                  <a:srgbClr val="FF0000"/>
                </a:solidFill>
                <a:latin typeface="Arial"/>
                <a:sym typeface="Arial"/>
              </a:rPr>
              <a:t>APRIL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6C8779A-C91C-1F37-FC78-20FBBC891540}"/>
              </a:ext>
            </a:extLst>
          </p:cNvPr>
          <p:cNvSpPr/>
          <p:nvPr/>
        </p:nvSpPr>
        <p:spPr>
          <a:xfrm>
            <a:off x="9389532" y="3917582"/>
            <a:ext cx="1833384" cy="4033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kern="0">
                <a:solidFill>
                  <a:srgbClr val="7030A0"/>
                </a:solidFill>
                <a:latin typeface="Arial"/>
                <a:sym typeface="Arial"/>
              </a:rPr>
              <a:t>MAY - JUNE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87F7677-0A47-7ADE-FC9A-E720BAC5C730}"/>
              </a:ext>
            </a:extLst>
          </p:cNvPr>
          <p:cNvCxnSpPr>
            <a:cxnSpLocks/>
          </p:cNvCxnSpPr>
          <p:nvPr/>
        </p:nvCxnSpPr>
        <p:spPr>
          <a:xfrm>
            <a:off x="256497" y="4320927"/>
            <a:ext cx="11050937" cy="161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5060592-C5C1-4831-404D-0D5B80E6248E}"/>
              </a:ext>
            </a:extLst>
          </p:cNvPr>
          <p:cNvSpPr txBox="1"/>
          <p:nvPr/>
        </p:nvSpPr>
        <p:spPr>
          <a:xfrm>
            <a:off x="327578" y="4415918"/>
            <a:ext cx="1765757" cy="1816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>
                <a:solidFill>
                  <a:srgbClr val="97ABBC">
                    <a:lumMod val="75000"/>
                  </a:srgbClr>
                </a:solidFill>
                <a:latin typeface="Franklin Gothic Medium Cond" panose="020B0606030402020204" pitchFamily="34" charset="0"/>
                <a:cs typeface="Arial"/>
                <a:sym typeface="Arial"/>
              </a:rPr>
              <a:t>Review salary scales for </a:t>
            </a:r>
          </a:p>
          <a:p>
            <a:pPr defTabSz="1219170">
              <a:buClr>
                <a:srgbClr val="000000"/>
              </a:buClr>
            </a:pPr>
            <a:r>
              <a:rPr lang="en-US" sz="1867" kern="0">
                <a:solidFill>
                  <a:srgbClr val="97ABBC">
                    <a:lumMod val="75000"/>
                  </a:srgbClr>
                </a:solidFill>
                <a:latin typeface="Franklin Gothic Medium Cond" panose="020B0606030402020204" pitchFamily="34" charset="0"/>
                <a:cs typeface="Arial"/>
                <a:sym typeface="Arial"/>
              </a:rPr>
              <a:t>15 FTES </a:t>
            </a:r>
          </a:p>
          <a:p>
            <a:pPr defTabSz="1219170">
              <a:buClr>
                <a:srgbClr val="000000"/>
              </a:buClr>
            </a:pPr>
            <a:r>
              <a:rPr lang="en-US" sz="1867" kern="0">
                <a:solidFill>
                  <a:srgbClr val="97ABBC">
                    <a:lumMod val="75000"/>
                  </a:srgbClr>
                </a:solidFill>
                <a:latin typeface="Franklin Gothic Medium Cond" panose="020B0606030402020204" pitchFamily="34" charset="0"/>
                <a:cs typeface="Arial"/>
                <a:sym typeface="Arial"/>
              </a:rPr>
              <a:t>and </a:t>
            </a:r>
          </a:p>
          <a:p>
            <a:pPr defTabSz="1219170">
              <a:buClr>
                <a:srgbClr val="000000"/>
              </a:buClr>
            </a:pPr>
            <a:r>
              <a:rPr lang="en-US" sz="1867" kern="0">
                <a:solidFill>
                  <a:srgbClr val="97ABBC">
                    <a:lumMod val="75000"/>
                  </a:srgbClr>
                </a:solidFill>
                <a:latin typeface="Franklin Gothic Medium Cond" panose="020B0606030402020204" pitchFamily="34" charset="0"/>
                <a:cs typeface="Arial"/>
                <a:sym typeface="Arial"/>
              </a:rPr>
              <a:t>Part-time </a:t>
            </a:r>
          </a:p>
          <a:p>
            <a:pPr defTabSz="1219170">
              <a:buClr>
                <a:srgbClr val="000000"/>
              </a:buClr>
            </a:pPr>
            <a:r>
              <a:rPr lang="en-US" sz="1867" kern="0">
                <a:solidFill>
                  <a:srgbClr val="97ABBC">
                    <a:lumMod val="75000"/>
                  </a:srgbClr>
                </a:solidFill>
                <a:latin typeface="Franklin Gothic Medium Cond" panose="020B0606030402020204" pitchFamily="34" charset="0"/>
                <a:cs typeface="Arial"/>
                <a:sym typeface="Arial"/>
              </a:rPr>
              <a:t>staff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FC64F21-D072-B826-106B-6664B510F7B2}"/>
              </a:ext>
            </a:extLst>
          </p:cNvPr>
          <p:cNvSpPr txBox="1"/>
          <p:nvPr/>
        </p:nvSpPr>
        <p:spPr>
          <a:xfrm>
            <a:off x="2190714" y="4415917"/>
            <a:ext cx="1765757" cy="697755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>
                <a:solidFill>
                  <a:srgbClr val="97ABBC">
                    <a:lumMod val="75000"/>
                  </a:srgbClr>
                </a:solidFill>
                <a:latin typeface="Franklin Gothic Medium Cond"/>
                <a:cs typeface="Arial"/>
                <a:sym typeface="Arial"/>
              </a:rPr>
              <a:t>Review potential step increase.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A061096-F744-9F9B-9523-875A16CC55C2}"/>
              </a:ext>
            </a:extLst>
          </p:cNvPr>
          <p:cNvSpPr txBox="1"/>
          <p:nvPr/>
        </p:nvSpPr>
        <p:spPr>
          <a:xfrm>
            <a:off x="4119875" y="4386739"/>
            <a:ext cx="1765757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>
                <a:solidFill>
                  <a:srgbClr val="97ABBC">
                    <a:lumMod val="75000"/>
                  </a:srgbClr>
                </a:solidFill>
                <a:latin typeface="Franklin Gothic Medium Cond" panose="020B0606030402020204" pitchFamily="34" charset="0"/>
                <a:cs typeface="Arial"/>
                <a:sym typeface="Arial"/>
              </a:rPr>
              <a:t>Update health, dental, OPEB, pension &amp; ER taxes.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AF52E87-2A59-3EBE-F2E4-A8A7D1DC3325}"/>
              </a:ext>
            </a:extLst>
          </p:cNvPr>
          <p:cNvSpPr txBox="1"/>
          <p:nvPr/>
        </p:nvSpPr>
        <p:spPr>
          <a:xfrm>
            <a:off x="6005748" y="4386738"/>
            <a:ext cx="1765757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>
                <a:solidFill>
                  <a:srgbClr val="97ABBC">
                    <a:lumMod val="75000"/>
                  </a:srgbClr>
                </a:solidFill>
                <a:latin typeface="Franklin Gothic Medium Cond" panose="020B0606030402020204" pitchFamily="34" charset="0"/>
                <a:cs typeface="Arial"/>
                <a:sym typeface="Arial"/>
              </a:rPr>
              <a:t>Track Inflation trends to project potential salary changes.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C6C2700-168B-BB28-1BF1-D445155ED912}"/>
              </a:ext>
            </a:extLst>
          </p:cNvPr>
          <p:cNvSpPr txBox="1"/>
          <p:nvPr/>
        </p:nvSpPr>
        <p:spPr>
          <a:xfrm>
            <a:off x="7789839" y="4359309"/>
            <a:ext cx="1857197" cy="1847044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>
                <a:solidFill>
                  <a:srgbClr val="97ABBC">
                    <a:lumMod val="75000"/>
                  </a:srgbClr>
                </a:solidFill>
                <a:latin typeface="Franklin Gothic Medium Cond"/>
                <a:cs typeface="Arial"/>
                <a:sym typeface="Arial"/>
              </a:rPr>
              <a:t>Apply COLA </a:t>
            </a:r>
            <a:endParaRPr lang="en-US" sz="1867" kern="0">
              <a:solidFill>
                <a:srgbClr val="97ABBC">
                  <a:lumMod val="75000"/>
                </a:srgbClr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1867" kern="0">
                <a:solidFill>
                  <a:srgbClr val="97ABBC">
                    <a:lumMod val="75000"/>
                  </a:srgbClr>
                </a:solidFill>
                <a:latin typeface="Franklin Gothic Medium Cond"/>
                <a:cs typeface="Arial"/>
                <a:sym typeface="Arial"/>
              </a:rPr>
              <a:t>based on April CPI.  </a:t>
            </a:r>
            <a:endParaRPr lang="en-US" sz="1867" kern="0">
              <a:solidFill>
                <a:srgbClr val="97ABBC">
                  <a:lumMod val="75000"/>
                </a:srgbClr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97ABBC">
                  <a:lumMod val="75000"/>
                </a:srgbClr>
              </a:solidFill>
              <a:latin typeface="Franklin Gothic Medium Cond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1867" kern="0">
                <a:solidFill>
                  <a:srgbClr val="97ABBC">
                    <a:lumMod val="75000"/>
                  </a:srgbClr>
                </a:solidFill>
                <a:latin typeface="Franklin Gothic Medium Cond"/>
                <a:cs typeface="Arial"/>
                <a:sym typeface="Arial"/>
              </a:rPr>
              <a:t>Minimum 2% </a:t>
            </a:r>
            <a:endParaRPr lang="en-US" sz="1867" kern="0">
              <a:solidFill>
                <a:srgbClr val="97ABBC">
                  <a:lumMod val="75000"/>
                </a:srgbClr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1867" kern="0">
                <a:solidFill>
                  <a:srgbClr val="97ABBC">
                    <a:lumMod val="75000"/>
                  </a:srgbClr>
                </a:solidFill>
                <a:latin typeface="Franklin Gothic Medium Cond"/>
                <a:cs typeface="Arial"/>
                <a:sym typeface="Arial"/>
              </a:rPr>
              <a:t>Maximum 4%</a:t>
            </a:r>
            <a:endParaRPr lang="en-US" sz="1867" kern="0">
              <a:solidFill>
                <a:srgbClr val="97ABBC">
                  <a:lumMod val="75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96188B5-52B0-283E-3112-7A5772B88234}"/>
              </a:ext>
            </a:extLst>
          </p:cNvPr>
          <p:cNvSpPr txBox="1"/>
          <p:nvPr/>
        </p:nvSpPr>
        <p:spPr>
          <a:xfrm>
            <a:off x="9541676" y="4320928"/>
            <a:ext cx="1765757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>
                <a:solidFill>
                  <a:srgbClr val="97ABBC">
                    <a:lumMod val="75000"/>
                  </a:srgbClr>
                </a:solidFill>
                <a:latin typeface="Franklin Gothic Medium Cond" panose="020B0606030402020204" pitchFamily="34" charset="0"/>
                <a:cs typeface="Arial"/>
                <a:sym typeface="Arial"/>
              </a:rPr>
              <a:t>Finalize personnel budget as approved by Board.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FBF40C-0938-60B9-B873-949034773F54}"/>
              </a:ext>
            </a:extLst>
          </p:cNvPr>
          <p:cNvCxnSpPr>
            <a:cxnSpLocks/>
          </p:cNvCxnSpPr>
          <p:nvPr/>
        </p:nvCxnSpPr>
        <p:spPr>
          <a:xfrm>
            <a:off x="112019" y="1083617"/>
            <a:ext cx="1180783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329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6AD6DF34-38CE-8F93-0850-D05D16F14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>
            <a:extLst>
              <a:ext uri="{FF2B5EF4-FFF2-40B4-BE49-F238E27FC236}">
                <a16:creationId xmlns:a16="http://schemas.microsoft.com/office/drawing/2014/main" id="{84038A23-59BB-2911-BE69-207FCD8F819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16</a:t>
            </a:fld>
            <a:endParaRPr kern="0">
              <a:solidFill>
                <a:srgbClr val="97ABBC"/>
              </a:solidFill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3651FAA7-09A2-E899-76C8-0EA7B882C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3675"/>
            <a:ext cx="12192000" cy="1055620"/>
          </a:xfrm>
        </p:spPr>
        <p:txBody>
          <a:bodyPr/>
          <a:lstStyle/>
          <a:p>
            <a:pPr algn="ctr"/>
            <a:br>
              <a:rPr lang="en-US">
                <a:solidFill>
                  <a:schemeClr val="accent5">
                    <a:lumMod val="50000"/>
                  </a:schemeClr>
                </a:solidFill>
                <a:latin typeface="Franklin Gothic Medium Cond"/>
              </a:rPr>
            </a:br>
            <a:br>
              <a:rPr lang="en-US">
                <a:solidFill>
                  <a:schemeClr val="accent5">
                    <a:lumMod val="50000"/>
                  </a:schemeClr>
                </a:solidFill>
                <a:latin typeface="Franklin Gothic Medium Cond"/>
              </a:rPr>
            </a:br>
            <a:br>
              <a:rPr lang="en-US">
                <a:solidFill>
                  <a:schemeClr val="accent5">
                    <a:lumMod val="50000"/>
                  </a:schemeClr>
                </a:solidFill>
                <a:latin typeface="Franklin Gothic Medium Cond"/>
              </a:rPr>
            </a:br>
            <a:r>
              <a:rPr lang="en-US">
                <a:solidFill>
                  <a:schemeClr val="accent5">
                    <a:lumMod val="50000"/>
                  </a:schemeClr>
                </a:solidFill>
                <a:latin typeface="Franklin Gothic Medium Cond"/>
              </a:rPr>
              <a:t>Budget Development Process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3E42A8D-BF33-B6B4-1DA1-D616E8190B1F}"/>
              </a:ext>
            </a:extLst>
          </p:cNvPr>
          <p:cNvSpPr txBox="1"/>
          <p:nvPr/>
        </p:nvSpPr>
        <p:spPr>
          <a:xfrm>
            <a:off x="0" y="113767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>
                <a:solidFill>
                  <a:srgbClr val="677480"/>
                </a:solidFill>
                <a:latin typeface="Franklin Gothic Medium Cond" panose="020B0606030402020204" pitchFamily="34" charset="0"/>
                <a:cs typeface="Arial"/>
                <a:sym typeface="Arial"/>
              </a:rPr>
              <a:t>ADMINISTRATION: </a:t>
            </a:r>
            <a:r>
              <a:rPr lang="en-US" sz="3200" kern="0">
                <a:solidFill>
                  <a:srgbClr val="E35A25">
                    <a:lumMod val="60000"/>
                    <a:lumOff val="40000"/>
                  </a:srgbClr>
                </a:solidFill>
                <a:latin typeface="Franklin Gothic Medium Cond" panose="020B0606030402020204" pitchFamily="34" charset="0"/>
                <a:cs typeface="Arial"/>
                <a:sym typeface="Arial"/>
              </a:rPr>
              <a:t>OTHER MAJOR COSTS </a:t>
            </a:r>
          </a:p>
        </p:txBody>
      </p:sp>
      <p:pic>
        <p:nvPicPr>
          <p:cNvPr id="3" name="Graphic 2" descr="Customer review outline">
            <a:extLst>
              <a:ext uri="{FF2B5EF4-FFF2-40B4-BE49-F238E27FC236}">
                <a16:creationId xmlns:a16="http://schemas.microsoft.com/office/drawing/2014/main" id="{2D33E353-7096-6AE3-5A65-6F2AA68ED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517" y="2293810"/>
            <a:ext cx="1219201" cy="1219201"/>
          </a:xfrm>
          <a:prstGeom prst="rect">
            <a:avLst/>
          </a:prstGeom>
        </p:spPr>
      </p:pic>
      <p:pic>
        <p:nvPicPr>
          <p:cNvPr id="5" name="Graphic 4" descr="City outline">
            <a:extLst>
              <a:ext uri="{FF2B5EF4-FFF2-40B4-BE49-F238E27FC236}">
                <a16:creationId xmlns:a16="http://schemas.microsoft.com/office/drawing/2014/main" id="{54D54D5B-45A9-4BA1-60AF-9FE2E6BD9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5928" y="4366407"/>
            <a:ext cx="1219200" cy="1219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37C99D-FB40-C4A2-8B8D-F9D477271567}"/>
              </a:ext>
            </a:extLst>
          </p:cNvPr>
          <p:cNvSpPr txBox="1"/>
          <p:nvPr/>
        </p:nvSpPr>
        <p:spPr>
          <a:xfrm>
            <a:off x="1915129" y="2456885"/>
            <a:ext cx="299834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>
                <a:solidFill>
                  <a:srgbClr val="94C53D">
                    <a:lumMod val="50000"/>
                  </a:srgbClr>
                </a:solidFill>
                <a:latin typeface="Arial"/>
                <a:cs typeface="Arial"/>
                <a:sym typeface="Arial"/>
              </a:rPr>
              <a:t>PROFESSIONAL SERVICES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8FC490-6001-CBE0-D789-63C2927149CF}"/>
              </a:ext>
            </a:extLst>
          </p:cNvPr>
          <p:cNvSpPr txBox="1"/>
          <p:nvPr/>
        </p:nvSpPr>
        <p:spPr>
          <a:xfrm>
            <a:off x="1915128" y="4709267"/>
            <a:ext cx="250307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>
                <a:solidFill>
                  <a:srgbClr val="33CCCC"/>
                </a:solidFill>
                <a:latin typeface="Arial"/>
                <a:cs typeface="Arial"/>
                <a:sym typeface="Arial"/>
              </a:rPr>
              <a:t>UTILITIES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26AFFB7-E3CE-1571-DD0D-5B09CF57B0AE}"/>
              </a:ext>
            </a:extLst>
          </p:cNvPr>
          <p:cNvGraphicFramePr>
            <a:graphicFrameLocks noGrp="1"/>
          </p:cNvGraphicFramePr>
          <p:nvPr/>
        </p:nvGraphicFramePr>
        <p:xfrm>
          <a:off x="5170141" y="1986639"/>
          <a:ext cx="6595307" cy="2182611"/>
        </p:xfrm>
        <a:graphic>
          <a:graphicData uri="http://schemas.openxmlformats.org/drawingml/2006/table">
            <a:tbl>
              <a:tblPr firstRow="1" bandRow="1"/>
              <a:tblGrid>
                <a:gridCol w="3630099">
                  <a:extLst>
                    <a:ext uri="{9D8B030D-6E8A-4147-A177-3AD203B41FA5}">
                      <a16:colId xmlns:a16="http://schemas.microsoft.com/office/drawing/2014/main" val="1405459711"/>
                    </a:ext>
                  </a:extLst>
                </a:gridCol>
                <a:gridCol w="2965208">
                  <a:extLst>
                    <a:ext uri="{9D8B030D-6E8A-4147-A177-3AD203B41FA5}">
                      <a16:colId xmlns:a16="http://schemas.microsoft.com/office/drawing/2014/main" val="517054328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Legal Counsel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Audit  &amp; Actuarial Services</a:t>
                      </a: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4435984"/>
                  </a:ext>
                </a:extLst>
              </a:tr>
              <a:tr h="516371"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Human Resources Support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IT Support</a:t>
                      </a: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2478971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Facilities Maintenance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Marketing &amp; Communications</a:t>
                      </a: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741496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Pest Control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Janitorial Services</a:t>
                      </a: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3400804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988216F-861E-2936-166E-7FF7ADE89304}"/>
              </a:ext>
            </a:extLst>
          </p:cNvPr>
          <p:cNvGraphicFramePr>
            <a:graphicFrameLocks noGrp="1"/>
          </p:cNvGraphicFramePr>
          <p:nvPr/>
        </p:nvGraphicFramePr>
        <p:xfrm>
          <a:off x="5186259" y="4540246"/>
          <a:ext cx="6579189" cy="1564121"/>
        </p:xfrm>
        <a:graphic>
          <a:graphicData uri="http://schemas.openxmlformats.org/drawingml/2006/table">
            <a:tbl>
              <a:tblPr firstRow="1" bandRow="1"/>
              <a:tblGrid>
                <a:gridCol w="3595648">
                  <a:extLst>
                    <a:ext uri="{9D8B030D-6E8A-4147-A177-3AD203B41FA5}">
                      <a16:colId xmlns:a16="http://schemas.microsoft.com/office/drawing/2014/main" val="1405459711"/>
                    </a:ext>
                  </a:extLst>
                </a:gridCol>
                <a:gridCol w="2983541">
                  <a:extLst>
                    <a:ext uri="{9D8B030D-6E8A-4147-A177-3AD203B41FA5}">
                      <a16:colId xmlns:a16="http://schemas.microsoft.com/office/drawing/2014/main" val="517054328"/>
                    </a:ext>
                  </a:extLst>
                </a:gridCol>
              </a:tblGrid>
              <a:tr h="472519"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rgbClr val="33CCCC"/>
                          </a:solidFill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Landlines/Cell Phones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rgbClr val="33CCCC"/>
                          </a:solidFill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Water/Sewer</a:t>
                      </a: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4435984"/>
                  </a:ext>
                </a:extLst>
              </a:tr>
              <a:tr h="545801"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rgbClr val="33CCCC"/>
                          </a:solidFill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Electricity/Gas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rgbClr val="33CCCC"/>
                          </a:solidFill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Internet</a:t>
                      </a: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2478971"/>
                  </a:ext>
                </a:extLst>
              </a:tr>
              <a:tr h="545801"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rgbClr val="33CCCC"/>
                          </a:solidFill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Garbage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rgbClr val="33CCCC"/>
                          </a:solidFill>
                          <a:latin typeface="Franklin Gothic Medium Cond" panose="020B060603040202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Security Systems</a:t>
                      </a: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2159827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74FE907-66E1-1B5B-FFC9-ACCB219F66ED}"/>
              </a:ext>
            </a:extLst>
          </p:cNvPr>
          <p:cNvCxnSpPr>
            <a:cxnSpLocks/>
          </p:cNvCxnSpPr>
          <p:nvPr/>
        </p:nvCxnSpPr>
        <p:spPr>
          <a:xfrm>
            <a:off x="112019" y="1022657"/>
            <a:ext cx="1180783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011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C2A0DA48-B7A2-D8E0-A4E1-73EB27662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>
            <a:extLst>
              <a:ext uri="{FF2B5EF4-FFF2-40B4-BE49-F238E27FC236}">
                <a16:creationId xmlns:a16="http://schemas.microsoft.com/office/drawing/2014/main" id="{9436FCFD-C372-ABA1-DF91-CC0DC8959DF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17</a:t>
            </a:fld>
            <a:endParaRPr kern="0">
              <a:solidFill>
                <a:srgbClr val="97ABBC"/>
              </a:solidFill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14F67290-10DC-8ACA-ED4D-171A6FA58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9631"/>
            <a:ext cx="12192000" cy="1055620"/>
          </a:xfrm>
        </p:spPr>
        <p:txBody>
          <a:bodyPr/>
          <a:lstStyle/>
          <a:p>
            <a:pPr algn="ctr"/>
            <a:br>
              <a:rPr lang="en-US">
                <a:solidFill>
                  <a:schemeClr val="accent5">
                    <a:lumMod val="50000"/>
                  </a:schemeClr>
                </a:solidFill>
                <a:latin typeface="Franklin Gothic Medium Cond"/>
              </a:rPr>
            </a:br>
            <a:br>
              <a:rPr lang="en-US">
                <a:solidFill>
                  <a:schemeClr val="accent5">
                    <a:lumMod val="50000"/>
                  </a:schemeClr>
                </a:solidFill>
                <a:latin typeface="Franklin Gothic Medium Cond"/>
              </a:rPr>
            </a:br>
            <a:br>
              <a:rPr lang="en-US">
                <a:solidFill>
                  <a:schemeClr val="accent5">
                    <a:lumMod val="50000"/>
                  </a:schemeClr>
                </a:solidFill>
                <a:latin typeface="Franklin Gothic Medium Cond"/>
              </a:rPr>
            </a:br>
            <a:r>
              <a:rPr lang="en-US">
                <a:solidFill>
                  <a:schemeClr val="accent5">
                    <a:lumMod val="50000"/>
                  </a:schemeClr>
                </a:solidFill>
                <a:latin typeface="Franklin Gothic Medium Cond"/>
              </a:rPr>
              <a:t>Budget Development Process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D1B6BD-80DE-D405-78AD-0CCE150101A9}"/>
              </a:ext>
            </a:extLst>
          </p:cNvPr>
          <p:cNvCxnSpPr>
            <a:cxnSpLocks/>
          </p:cNvCxnSpPr>
          <p:nvPr/>
        </p:nvCxnSpPr>
        <p:spPr>
          <a:xfrm>
            <a:off x="112019" y="804217"/>
            <a:ext cx="1180783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48AE429-C93B-9FF4-9433-4D8D2F833F27}"/>
              </a:ext>
            </a:extLst>
          </p:cNvPr>
          <p:cNvSpPr txBox="1"/>
          <p:nvPr/>
        </p:nvSpPr>
        <p:spPr>
          <a:xfrm>
            <a:off x="0" y="90679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>
                <a:solidFill>
                  <a:srgbClr val="677480"/>
                </a:solidFill>
                <a:latin typeface="Franklin Gothic Medium Cond" panose="020B0606030402020204" pitchFamily="34" charset="0"/>
                <a:cs typeface="Arial"/>
                <a:sym typeface="Arial"/>
              </a:rPr>
              <a:t>TRANSIT SERVICE COST DEVELOPMENT PROCESS</a:t>
            </a:r>
          </a:p>
        </p:txBody>
      </p:sp>
      <p:sp>
        <p:nvSpPr>
          <p:cNvPr id="23" name="Rectangle: Top Corners Rounded 22">
            <a:extLst>
              <a:ext uri="{FF2B5EF4-FFF2-40B4-BE49-F238E27FC236}">
                <a16:creationId xmlns:a16="http://schemas.microsoft.com/office/drawing/2014/main" id="{9D2CD7F8-413C-81E3-9F1C-373E1B3766BC}"/>
              </a:ext>
            </a:extLst>
          </p:cNvPr>
          <p:cNvSpPr/>
          <p:nvPr/>
        </p:nvSpPr>
        <p:spPr>
          <a:xfrm>
            <a:off x="431801" y="1668941"/>
            <a:ext cx="3568699" cy="559593"/>
          </a:xfrm>
          <a:prstGeom prst="round2SameRect">
            <a:avLst/>
          </a:prstGeom>
          <a:solidFill>
            <a:srgbClr val="6666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b="1" kern="0">
                <a:solidFill>
                  <a:srgbClr val="FFFFFF"/>
                </a:solidFill>
                <a:latin typeface="Arial"/>
                <a:sym typeface="Arial"/>
              </a:rPr>
              <a:t>ESTABLISH SERVICES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3BED745-B951-B5C6-0887-8092D37662B6}"/>
              </a:ext>
            </a:extLst>
          </p:cNvPr>
          <p:cNvSpPr/>
          <p:nvPr/>
        </p:nvSpPr>
        <p:spPr>
          <a:xfrm>
            <a:off x="628652" y="2389078"/>
            <a:ext cx="2762248" cy="39497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1733" b="1" kern="0">
                <a:solidFill>
                  <a:srgbClr val="677480"/>
                </a:solidFill>
                <a:latin typeface="Arial"/>
                <a:sym typeface="Arial"/>
              </a:rPr>
              <a:t>FIXED ROUTE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>
                <a:solidFill>
                  <a:srgbClr val="666699"/>
                </a:solidFill>
                <a:latin typeface="Arial"/>
                <a:sym typeface="Arial"/>
              </a:rPr>
              <a:t>Routes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>
                <a:solidFill>
                  <a:srgbClr val="666699"/>
                </a:solidFill>
                <a:latin typeface="Arial"/>
                <a:sym typeface="Arial"/>
              </a:rPr>
              <a:t>Days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>
                <a:solidFill>
                  <a:srgbClr val="666699"/>
                </a:solidFill>
                <a:latin typeface="Arial"/>
                <a:sym typeface="Arial"/>
              </a:rPr>
              <a:t>Times</a:t>
            </a:r>
          </a:p>
          <a:p>
            <a:pPr defTabSz="1219170">
              <a:buClr>
                <a:srgbClr val="000000"/>
              </a:buClr>
            </a:pPr>
            <a:endParaRPr lang="en-US" sz="1733" kern="0">
              <a:solidFill>
                <a:srgbClr val="677480"/>
              </a:solidFill>
              <a:latin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1733" b="1" kern="0">
                <a:solidFill>
                  <a:srgbClr val="677480"/>
                </a:solidFill>
                <a:latin typeface="Arial"/>
                <a:sym typeface="Arial"/>
              </a:rPr>
              <a:t>MICROTRANSIT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>
                <a:solidFill>
                  <a:srgbClr val="666699"/>
                </a:solidFill>
                <a:latin typeface="Arial"/>
                <a:sym typeface="Arial"/>
              </a:rPr>
              <a:t>Service Areas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>
                <a:solidFill>
                  <a:srgbClr val="666699"/>
                </a:solidFill>
                <a:latin typeface="Arial"/>
                <a:sym typeface="Arial"/>
              </a:rPr>
              <a:t>Days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>
                <a:solidFill>
                  <a:srgbClr val="666699"/>
                </a:solidFill>
                <a:latin typeface="Arial"/>
                <a:sym typeface="Arial"/>
              </a:rPr>
              <a:t>Times</a:t>
            </a:r>
          </a:p>
          <a:p>
            <a:pPr defTabSz="1219170">
              <a:buClr>
                <a:srgbClr val="000000"/>
              </a:buClr>
            </a:pPr>
            <a:endParaRPr lang="en-US" sz="1733" kern="0">
              <a:solidFill>
                <a:srgbClr val="677480"/>
              </a:solidFill>
              <a:latin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1733" b="1" kern="0">
                <a:solidFill>
                  <a:srgbClr val="677480"/>
                </a:solidFill>
                <a:latin typeface="Arial"/>
                <a:sym typeface="Arial"/>
              </a:rPr>
              <a:t>PARATRANSIT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>
                <a:solidFill>
                  <a:srgbClr val="666699"/>
                </a:solidFill>
                <a:latin typeface="Arial"/>
                <a:sym typeface="Arial"/>
              </a:rPr>
              <a:t>Routes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>
                <a:solidFill>
                  <a:srgbClr val="666699"/>
                </a:solidFill>
                <a:latin typeface="Arial"/>
                <a:sym typeface="Arial"/>
              </a:rPr>
              <a:t>Days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>
                <a:solidFill>
                  <a:srgbClr val="666699"/>
                </a:solidFill>
                <a:latin typeface="Arial"/>
                <a:sym typeface="Arial"/>
              </a:rPr>
              <a:t>Times</a:t>
            </a:r>
          </a:p>
          <a:p>
            <a:pPr defTabSz="1219170">
              <a:buClr>
                <a:srgbClr val="000000"/>
              </a:buClr>
            </a:pPr>
            <a:endParaRPr lang="en-US" sz="1733" kern="0">
              <a:solidFill>
                <a:srgbClr val="677480">
                  <a:lumMod val="75000"/>
                </a:srgbClr>
              </a:solidFill>
              <a:latin typeface="Arial"/>
              <a:sym typeface="Arial"/>
            </a:endParaRPr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92CA5C08-C98A-7698-CF75-0B61E9080887}"/>
              </a:ext>
            </a:extLst>
          </p:cNvPr>
          <p:cNvSpPr/>
          <p:nvPr/>
        </p:nvSpPr>
        <p:spPr>
          <a:xfrm>
            <a:off x="4184651" y="1656240"/>
            <a:ext cx="3568699" cy="559593"/>
          </a:xfrm>
          <a:prstGeom prst="round2SameRect">
            <a:avLst/>
          </a:prstGeom>
          <a:solidFill>
            <a:srgbClr val="9933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b="1" kern="0">
                <a:solidFill>
                  <a:srgbClr val="FFFFFF"/>
                </a:solidFill>
                <a:latin typeface="Arial"/>
                <a:sym typeface="Arial"/>
              </a:rPr>
              <a:t>SERVICE COST UNITS</a:t>
            </a:r>
          </a:p>
        </p:txBody>
      </p:sp>
      <p:sp>
        <p:nvSpPr>
          <p:cNvPr id="29" name="Rectangle: Top Corners Rounded 28">
            <a:extLst>
              <a:ext uri="{FF2B5EF4-FFF2-40B4-BE49-F238E27FC236}">
                <a16:creationId xmlns:a16="http://schemas.microsoft.com/office/drawing/2014/main" id="{5A355CD4-851C-ECD5-9964-DDD049E02DFC}"/>
              </a:ext>
            </a:extLst>
          </p:cNvPr>
          <p:cNvSpPr/>
          <p:nvPr/>
        </p:nvSpPr>
        <p:spPr>
          <a:xfrm>
            <a:off x="7918449" y="1643540"/>
            <a:ext cx="3568699" cy="559593"/>
          </a:xfrm>
          <a:prstGeom prst="round2Same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b="1" kern="0">
                <a:solidFill>
                  <a:srgbClr val="FFFFFF"/>
                </a:solidFill>
                <a:latin typeface="Arial"/>
                <a:sym typeface="Arial"/>
              </a:rPr>
              <a:t>SERVICE COSTS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F99AC17-85DD-74C9-2C52-A33E6E4E388D}"/>
              </a:ext>
            </a:extLst>
          </p:cNvPr>
          <p:cNvSpPr/>
          <p:nvPr/>
        </p:nvSpPr>
        <p:spPr>
          <a:xfrm>
            <a:off x="4397376" y="2463345"/>
            <a:ext cx="2762248" cy="39497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endParaRPr lang="en-US" sz="1733" b="1" kern="0">
              <a:solidFill>
                <a:srgbClr val="677480"/>
              </a:solidFill>
              <a:latin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1733" b="1" kern="0">
                <a:solidFill>
                  <a:srgbClr val="677480"/>
                </a:solidFill>
                <a:latin typeface="Arial"/>
                <a:sym typeface="Arial"/>
              </a:rPr>
              <a:t>FIXED ROUTE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>
                <a:solidFill>
                  <a:srgbClr val="993366"/>
                </a:solidFill>
                <a:latin typeface="Arial"/>
                <a:sym typeface="Arial"/>
              </a:rPr>
              <a:t>Billable Hours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>
                <a:solidFill>
                  <a:srgbClr val="993366"/>
                </a:solidFill>
                <a:latin typeface="Arial"/>
                <a:sym typeface="Arial"/>
              </a:rPr>
              <a:t>Billable Miles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>
                <a:solidFill>
                  <a:srgbClr val="993366"/>
                </a:solidFill>
                <a:latin typeface="Arial"/>
                <a:sym typeface="Arial"/>
              </a:rPr>
              <a:t>Number of Vehicles</a:t>
            </a:r>
            <a:endParaRPr lang="en-US" sz="1733" kern="0">
              <a:solidFill>
                <a:srgbClr val="677480"/>
              </a:solidFill>
              <a:latin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US" sz="1733" b="1" kern="0">
              <a:solidFill>
                <a:srgbClr val="677480"/>
              </a:solidFill>
              <a:latin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1733" b="1" kern="0">
                <a:solidFill>
                  <a:srgbClr val="677480"/>
                </a:solidFill>
                <a:latin typeface="Arial"/>
                <a:sym typeface="Arial"/>
              </a:rPr>
              <a:t>MICROTRANSIT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>
                <a:solidFill>
                  <a:srgbClr val="993366"/>
                </a:solidFill>
                <a:latin typeface="Arial"/>
                <a:sym typeface="Arial"/>
              </a:rPr>
              <a:t>Revenue Hours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>
                <a:solidFill>
                  <a:srgbClr val="993366"/>
                </a:solidFill>
                <a:latin typeface="Arial"/>
                <a:sym typeface="Arial"/>
              </a:rPr>
              <a:t>Number of Vehicles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1733" kern="0">
              <a:solidFill>
                <a:srgbClr val="677480"/>
              </a:solidFill>
              <a:latin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US" sz="1733" b="1" kern="0">
              <a:solidFill>
                <a:srgbClr val="677480"/>
              </a:solidFill>
              <a:latin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1733" b="1" kern="0">
                <a:solidFill>
                  <a:srgbClr val="677480"/>
                </a:solidFill>
                <a:latin typeface="Arial"/>
                <a:sym typeface="Arial"/>
              </a:rPr>
              <a:t>PARATRANSIT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>
                <a:solidFill>
                  <a:srgbClr val="993366"/>
                </a:solidFill>
                <a:latin typeface="Arial"/>
                <a:sym typeface="Arial"/>
              </a:rPr>
              <a:t>Billable Hours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>
                <a:solidFill>
                  <a:srgbClr val="993366"/>
                </a:solidFill>
                <a:latin typeface="Arial"/>
                <a:sym typeface="Arial"/>
              </a:rPr>
              <a:t>Number of Vehicles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1733" kern="0">
              <a:solidFill>
                <a:srgbClr val="677480"/>
              </a:solidFill>
              <a:latin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1733" kern="0">
              <a:solidFill>
                <a:srgbClr val="677480"/>
              </a:solidFill>
              <a:latin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US" sz="1733" kern="0">
              <a:solidFill>
                <a:srgbClr val="677480">
                  <a:lumMod val="75000"/>
                </a:srgbClr>
              </a:solidFill>
              <a:latin typeface="Arial"/>
              <a:sym typeface="Arial"/>
            </a:endParaRPr>
          </a:p>
        </p:txBody>
      </p:sp>
      <p:sp>
        <p:nvSpPr>
          <p:cNvPr id="35" name="Arrow: Notched Right 34">
            <a:extLst>
              <a:ext uri="{FF2B5EF4-FFF2-40B4-BE49-F238E27FC236}">
                <a16:creationId xmlns:a16="http://schemas.microsoft.com/office/drawing/2014/main" id="{6E172E69-D2D1-155D-EB20-C9E4EBA242BC}"/>
              </a:ext>
            </a:extLst>
          </p:cNvPr>
          <p:cNvSpPr/>
          <p:nvPr/>
        </p:nvSpPr>
        <p:spPr>
          <a:xfrm>
            <a:off x="3340100" y="3898900"/>
            <a:ext cx="660400" cy="330200"/>
          </a:xfrm>
          <a:prstGeom prst="notchedRightArrow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noFill/>
              <a:latin typeface="Arial"/>
              <a:sym typeface="Arial"/>
            </a:endParaRPr>
          </a:p>
        </p:txBody>
      </p:sp>
      <p:sp>
        <p:nvSpPr>
          <p:cNvPr id="57" name="Arrow: Notched Right 56">
            <a:extLst>
              <a:ext uri="{FF2B5EF4-FFF2-40B4-BE49-F238E27FC236}">
                <a16:creationId xmlns:a16="http://schemas.microsoft.com/office/drawing/2014/main" id="{7570029B-E379-0127-7786-EA6386EF8A09}"/>
              </a:ext>
            </a:extLst>
          </p:cNvPr>
          <p:cNvSpPr/>
          <p:nvPr/>
        </p:nvSpPr>
        <p:spPr>
          <a:xfrm>
            <a:off x="7050719" y="3898899"/>
            <a:ext cx="660400" cy="330200"/>
          </a:xfrm>
          <a:prstGeom prst="notchedRightArrow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noFill/>
              <a:latin typeface="Arial"/>
              <a:sym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DF21E8B-3B23-285C-E472-F13B0C0EF15B}"/>
              </a:ext>
            </a:extLst>
          </p:cNvPr>
          <p:cNvSpPr/>
          <p:nvPr/>
        </p:nvSpPr>
        <p:spPr>
          <a:xfrm>
            <a:off x="8211812" y="2740047"/>
            <a:ext cx="3786515" cy="39497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1733" b="1" kern="0">
                <a:solidFill>
                  <a:srgbClr val="677480"/>
                </a:solidFill>
                <a:latin typeface="Arial"/>
                <a:sym typeface="Arial"/>
              </a:rPr>
              <a:t>FIXED ROUTE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>
                <a:solidFill>
                  <a:srgbClr val="94C53D">
                    <a:lumMod val="75000"/>
                  </a:srgbClr>
                </a:solidFill>
                <a:latin typeface="Arial"/>
                <a:sym typeface="Arial"/>
              </a:rPr>
              <a:t>Hourly rate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>
                <a:solidFill>
                  <a:srgbClr val="94C53D">
                    <a:lumMod val="75000"/>
                  </a:srgbClr>
                </a:solidFill>
                <a:latin typeface="Arial"/>
                <a:sym typeface="Arial"/>
              </a:rPr>
              <a:t>Per Mile rate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>
                <a:solidFill>
                  <a:srgbClr val="94C53D">
                    <a:lumMod val="75000"/>
                  </a:srgbClr>
                </a:solidFill>
                <a:latin typeface="Arial"/>
                <a:sym typeface="Arial"/>
              </a:rPr>
              <a:t>Fixed Fee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>
                <a:solidFill>
                  <a:srgbClr val="94C53D">
                    <a:lumMod val="75000"/>
                  </a:srgbClr>
                </a:solidFill>
                <a:latin typeface="Arial"/>
                <a:sym typeface="Arial"/>
              </a:rPr>
              <a:t>Fuel, Insurance &amp; Maint, etc</a:t>
            </a:r>
            <a:r>
              <a:rPr lang="en-US" sz="1733" kern="0">
                <a:solidFill>
                  <a:srgbClr val="677480"/>
                </a:solidFill>
                <a:latin typeface="Arial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endParaRPr lang="en-US" sz="1733" kern="0">
              <a:solidFill>
                <a:srgbClr val="677480"/>
              </a:solidFill>
              <a:latin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1733" b="1" kern="0">
                <a:solidFill>
                  <a:srgbClr val="677480"/>
                </a:solidFill>
                <a:latin typeface="Arial"/>
                <a:sym typeface="Arial"/>
              </a:rPr>
              <a:t>MICROTRANSIT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>
                <a:solidFill>
                  <a:srgbClr val="94C53D">
                    <a:lumMod val="75000"/>
                  </a:srgbClr>
                </a:solidFill>
                <a:latin typeface="Arial"/>
                <a:sym typeface="Arial"/>
              </a:rPr>
              <a:t>Hourly rate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>
                <a:solidFill>
                  <a:srgbClr val="94C53D">
                    <a:lumMod val="75000"/>
                  </a:srgbClr>
                </a:solidFill>
                <a:latin typeface="Arial"/>
                <a:sym typeface="Arial"/>
              </a:rPr>
              <a:t>Fuel, Insurance &amp; Maint, etc</a:t>
            </a:r>
            <a:r>
              <a:rPr lang="en-US" sz="1733" kern="0">
                <a:solidFill>
                  <a:srgbClr val="677480"/>
                </a:solidFill>
                <a:latin typeface="Arial"/>
                <a:sym typeface="Arial"/>
              </a:rPr>
              <a:t>.</a:t>
            </a:r>
            <a:endParaRPr lang="en-US" sz="1733" b="1" kern="0">
              <a:solidFill>
                <a:srgbClr val="677480"/>
              </a:solidFill>
              <a:latin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US" sz="1733" b="1" kern="0">
              <a:solidFill>
                <a:srgbClr val="677480"/>
              </a:solidFill>
              <a:latin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1733" b="1" kern="0">
                <a:solidFill>
                  <a:srgbClr val="677480"/>
                </a:solidFill>
                <a:latin typeface="Arial"/>
                <a:sym typeface="Arial"/>
              </a:rPr>
              <a:t>PARATRANSIT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>
                <a:solidFill>
                  <a:srgbClr val="94C53D">
                    <a:lumMod val="75000"/>
                  </a:srgbClr>
                </a:solidFill>
                <a:latin typeface="Arial"/>
                <a:sym typeface="Arial"/>
              </a:rPr>
              <a:t>Hourly rate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>
                <a:solidFill>
                  <a:srgbClr val="94C53D">
                    <a:lumMod val="75000"/>
                  </a:srgbClr>
                </a:solidFill>
                <a:latin typeface="Arial"/>
                <a:sym typeface="Arial"/>
              </a:rPr>
              <a:t>Fixed Fee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33" kern="0">
                <a:solidFill>
                  <a:srgbClr val="94C53D">
                    <a:lumMod val="75000"/>
                  </a:srgbClr>
                </a:solidFill>
                <a:latin typeface="Arial"/>
                <a:sym typeface="Arial"/>
              </a:rPr>
              <a:t>Fuel, Insurance &amp; Maint, etc.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1733" kern="0">
              <a:solidFill>
                <a:srgbClr val="677480"/>
              </a:solidFill>
              <a:latin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US" sz="1733" kern="0">
              <a:solidFill>
                <a:srgbClr val="677480"/>
              </a:solidFill>
              <a:latin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1733" kern="0">
              <a:solidFill>
                <a:srgbClr val="677480"/>
              </a:solidFill>
              <a:latin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US" sz="1733" kern="0">
              <a:solidFill>
                <a:srgbClr val="677480">
                  <a:lumMod val="75000"/>
                </a:srgbClr>
              </a:solidFill>
              <a:latin typeface="Arial"/>
              <a:sym typeface="Arial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38A47D3-4FF1-F42B-30C2-2F8B0B6B029F}"/>
              </a:ext>
            </a:extLst>
          </p:cNvPr>
          <p:cNvCxnSpPr/>
          <p:nvPr/>
        </p:nvCxnSpPr>
        <p:spPr>
          <a:xfrm>
            <a:off x="4064001" y="2389078"/>
            <a:ext cx="0" cy="38735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4517E9E-F2EF-D55D-6F1C-0B10FFCD876A}"/>
              </a:ext>
            </a:extLst>
          </p:cNvPr>
          <p:cNvCxnSpPr>
            <a:cxnSpLocks/>
          </p:cNvCxnSpPr>
          <p:nvPr/>
        </p:nvCxnSpPr>
        <p:spPr>
          <a:xfrm>
            <a:off x="7816849" y="2343150"/>
            <a:ext cx="0" cy="39702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140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2868CF00-5A28-7541-E1E7-AC2F25F68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000E8A70-1C29-B11A-38DC-05BC9B5C2009}"/>
              </a:ext>
            </a:extLst>
          </p:cNvPr>
          <p:cNvSpPr/>
          <p:nvPr/>
        </p:nvSpPr>
        <p:spPr>
          <a:xfrm>
            <a:off x="111757" y="4930972"/>
            <a:ext cx="11901033" cy="4543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6C0A519-DBD6-76A1-5191-9762F47C9B50}"/>
              </a:ext>
            </a:extLst>
          </p:cNvPr>
          <p:cNvSpPr/>
          <p:nvPr/>
        </p:nvSpPr>
        <p:spPr>
          <a:xfrm>
            <a:off x="137993" y="4167289"/>
            <a:ext cx="11901039" cy="424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6" name="Google Shape;126;p17">
            <a:extLst>
              <a:ext uri="{FF2B5EF4-FFF2-40B4-BE49-F238E27FC236}">
                <a16:creationId xmlns:a16="http://schemas.microsoft.com/office/drawing/2014/main" id="{3EEA21BE-E8D8-F04C-C065-75843A2D889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18</a:t>
            </a:fld>
            <a:endParaRPr kern="0">
              <a:solidFill>
                <a:srgbClr val="97ABBC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93E946-C944-35AC-A30A-33BD18B6AFC5}"/>
              </a:ext>
            </a:extLst>
          </p:cNvPr>
          <p:cNvSpPr txBox="1"/>
          <p:nvPr/>
        </p:nvSpPr>
        <p:spPr>
          <a:xfrm>
            <a:off x="-97552" y="808222"/>
            <a:ext cx="12192000" cy="61555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>
                <a:solidFill>
                  <a:srgbClr val="677480"/>
                </a:solidFill>
                <a:latin typeface="Franklin Gothic Medium Cond" panose="020B0606030402020204" pitchFamily="34" charset="0"/>
                <a:cs typeface="Arial"/>
                <a:sym typeface="Arial"/>
              </a:rPr>
              <a:t>FIXED ROUTE: </a:t>
            </a:r>
            <a:r>
              <a:rPr lang="en-US" sz="3200" kern="0">
                <a:solidFill>
                  <a:srgbClr val="E35A25">
                    <a:lumMod val="60000"/>
                    <a:lumOff val="40000"/>
                  </a:srgbClr>
                </a:solidFill>
                <a:latin typeface="Franklin Gothic Medium Cond" panose="020B0606030402020204" pitchFamily="34" charset="0"/>
                <a:cs typeface="Arial"/>
                <a:sym typeface="Arial"/>
              </a:rPr>
              <a:t>CONTRACTED TRANSPORTATION - EXAMPLE 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968AEB4-B724-A95A-A5FB-318D60B805CF}"/>
              </a:ext>
            </a:extLst>
          </p:cNvPr>
          <p:cNvSpPr/>
          <p:nvPr/>
        </p:nvSpPr>
        <p:spPr>
          <a:xfrm>
            <a:off x="134043" y="5690167"/>
            <a:ext cx="11901039" cy="424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70C0"/>
              </a:solidFill>
              <a:latin typeface="Arial"/>
              <a:sym typeface="Arial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6B45672-C163-E036-AF9F-DF51FC311E84}"/>
              </a:ext>
            </a:extLst>
          </p:cNvPr>
          <p:cNvGrpSpPr/>
          <p:nvPr/>
        </p:nvGrpSpPr>
        <p:grpSpPr>
          <a:xfrm>
            <a:off x="40141" y="1512327"/>
            <a:ext cx="12054308" cy="4556562"/>
            <a:chOff x="-11457" y="1367999"/>
            <a:chExt cx="9040731" cy="341742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EB830F4-8D87-BAF2-9A74-1BF8E0201A8E}"/>
                </a:ext>
              </a:extLst>
            </p:cNvPr>
            <p:cNvSpPr/>
            <p:nvPr/>
          </p:nvSpPr>
          <p:spPr>
            <a:xfrm>
              <a:off x="103495" y="2761083"/>
              <a:ext cx="8925779" cy="31816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9F9AC2C-7125-D1B7-6467-BA86D99D9CF3}"/>
                </a:ext>
              </a:extLst>
            </p:cNvPr>
            <p:cNvSpPr/>
            <p:nvPr/>
          </p:nvSpPr>
          <p:spPr>
            <a:xfrm>
              <a:off x="82200" y="1367999"/>
              <a:ext cx="1473542" cy="676658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FFFFFF"/>
                  </a:solidFill>
                  <a:latin typeface="Arial"/>
                  <a:sym typeface="Arial"/>
                </a:rPr>
                <a:t>  # Hours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E27639D-44A9-E7C0-ACEF-072CF42A6B72}"/>
                </a:ext>
              </a:extLst>
            </p:cNvPr>
            <p:cNvSpPr/>
            <p:nvPr/>
          </p:nvSpPr>
          <p:spPr>
            <a:xfrm>
              <a:off x="1659454" y="1367999"/>
              <a:ext cx="1367281" cy="67665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FFFFFF"/>
                  </a:solidFill>
                  <a:latin typeface="Arial"/>
                  <a:sym typeface="Arial"/>
                </a:rPr>
                <a:t># Miles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1548B20-D022-3A4E-58D5-2AAC845796A9}"/>
                </a:ext>
              </a:extLst>
            </p:cNvPr>
            <p:cNvSpPr/>
            <p:nvPr/>
          </p:nvSpPr>
          <p:spPr>
            <a:xfrm>
              <a:off x="3152324" y="1374177"/>
              <a:ext cx="1410102" cy="670479"/>
            </a:xfrm>
            <a:prstGeom prst="roundRect">
              <a:avLst/>
            </a:prstGeom>
            <a:solidFill>
              <a:srgbClr val="33CC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FFFFFF"/>
                  </a:solidFill>
                  <a:latin typeface="Arial"/>
                  <a:sym typeface="Arial"/>
                </a:rPr>
                <a:t># Days</a:t>
              </a:r>
            </a:p>
          </p:txBody>
        </p:sp>
        <p:sp>
          <p:nvSpPr>
            <p:cNvPr id="11" name="Plus Sign 10">
              <a:extLst>
                <a:ext uri="{FF2B5EF4-FFF2-40B4-BE49-F238E27FC236}">
                  <a16:creationId xmlns:a16="http://schemas.microsoft.com/office/drawing/2014/main" id="{11498A86-5491-ED58-5811-D08CD0BD27AF}"/>
                </a:ext>
              </a:extLst>
            </p:cNvPr>
            <p:cNvSpPr/>
            <p:nvPr/>
          </p:nvSpPr>
          <p:spPr>
            <a:xfrm>
              <a:off x="4677422" y="1549455"/>
              <a:ext cx="254380" cy="280114"/>
            </a:xfrm>
            <a:prstGeom prst="mathPlu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97ABBC">
                    <a:lumMod val="75000"/>
                  </a:srgbClr>
                </a:solidFill>
                <a:latin typeface="Arial"/>
                <a:sym typeface="Arial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89EEA5F-4CE1-7B69-052D-3FAAD76E12F6}"/>
                </a:ext>
              </a:extLst>
            </p:cNvPr>
            <p:cNvSpPr/>
            <p:nvPr/>
          </p:nvSpPr>
          <p:spPr>
            <a:xfrm>
              <a:off x="5023008" y="1374178"/>
              <a:ext cx="1457814" cy="669684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000" b="1" kern="0">
                  <a:solidFill>
                    <a:srgbClr val="FFFFFF"/>
                  </a:solidFill>
                  <a:latin typeface="Arial"/>
                  <a:sym typeface="Arial"/>
                </a:rPr>
                <a:t> Annual Fixed Fee</a:t>
              </a:r>
            </a:p>
          </p:txBody>
        </p:sp>
        <p:sp>
          <p:nvSpPr>
            <p:cNvPr id="15" name="Equals 14">
              <a:extLst>
                <a:ext uri="{FF2B5EF4-FFF2-40B4-BE49-F238E27FC236}">
                  <a16:creationId xmlns:a16="http://schemas.microsoft.com/office/drawing/2014/main" id="{49413786-BA7C-19E8-661B-EA241FC59210}"/>
                </a:ext>
              </a:extLst>
            </p:cNvPr>
            <p:cNvSpPr/>
            <p:nvPr/>
          </p:nvSpPr>
          <p:spPr>
            <a:xfrm>
              <a:off x="6728330" y="1531511"/>
              <a:ext cx="355407" cy="306702"/>
            </a:xfrm>
            <a:prstGeom prst="mathEqual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677480"/>
                </a:solidFill>
                <a:latin typeface="Arial"/>
                <a:sym typeface="Arial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7985DD7-05B1-98A2-7E39-563DAAAA9D19}"/>
                </a:ext>
              </a:extLst>
            </p:cNvPr>
            <p:cNvSpPr/>
            <p:nvPr/>
          </p:nvSpPr>
          <p:spPr>
            <a:xfrm>
              <a:off x="7319601" y="1374973"/>
              <a:ext cx="1608390" cy="669684"/>
            </a:xfrm>
            <a:prstGeom prst="roundRect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000" b="1" kern="0">
                  <a:solidFill>
                    <a:srgbClr val="FFFFFF"/>
                  </a:solidFill>
                  <a:latin typeface="Arial"/>
                  <a:sym typeface="Arial"/>
                </a:rPr>
                <a:t> Contracted Transportation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FCD461A-882A-F4D0-47EE-DD700224CF7C}"/>
                </a:ext>
              </a:extLst>
            </p:cNvPr>
            <p:cNvSpPr/>
            <p:nvPr/>
          </p:nvSpPr>
          <p:spPr>
            <a:xfrm>
              <a:off x="-11457" y="2160485"/>
              <a:ext cx="1375038" cy="3025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kern="0">
                  <a:solidFill>
                    <a:srgbClr val="677480"/>
                  </a:solidFill>
                  <a:latin typeface="Arial"/>
                  <a:sym typeface="Arial"/>
                </a:rPr>
                <a:t>Start to End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1867" kern="0">
                  <a:solidFill>
                    <a:srgbClr val="677480"/>
                  </a:solidFill>
                  <a:latin typeface="Arial"/>
                  <a:sym typeface="Arial"/>
                </a:rPr>
                <a:t>Rev &amp; DH*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A9D8AFF-1793-E144-67E7-101CCC297B37}"/>
                </a:ext>
              </a:extLst>
            </p:cNvPr>
            <p:cNvSpPr/>
            <p:nvPr/>
          </p:nvSpPr>
          <p:spPr>
            <a:xfrm>
              <a:off x="1586418" y="2153612"/>
              <a:ext cx="1375038" cy="3025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kern="0">
                  <a:solidFill>
                    <a:srgbClr val="677480"/>
                  </a:solidFill>
                  <a:latin typeface="Arial"/>
                  <a:sym typeface="Arial"/>
                </a:rPr>
                <a:t>Stop to Stop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1867" kern="0">
                  <a:solidFill>
                    <a:srgbClr val="677480"/>
                  </a:solidFill>
                  <a:latin typeface="Arial"/>
                  <a:sym typeface="Arial"/>
                </a:rPr>
                <a:t>Rev &amp; DH*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09D86D1-6431-B941-B401-458B626D209A}"/>
                </a:ext>
              </a:extLst>
            </p:cNvPr>
            <p:cNvSpPr/>
            <p:nvPr/>
          </p:nvSpPr>
          <p:spPr>
            <a:xfrm>
              <a:off x="3054755" y="2013305"/>
              <a:ext cx="1594091" cy="3934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kern="0">
                  <a:solidFill>
                    <a:srgbClr val="677480"/>
                  </a:solidFill>
                  <a:latin typeface="Arial"/>
                  <a:sym typeface="Arial"/>
                </a:rPr>
                <a:t>Weekdays Only*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4F4395F-E4D2-E04C-4B85-CEAD12EC89FC}"/>
                </a:ext>
              </a:extLst>
            </p:cNvPr>
            <p:cNvSpPr/>
            <p:nvPr/>
          </p:nvSpPr>
          <p:spPr>
            <a:xfrm>
              <a:off x="5043201" y="2013147"/>
              <a:ext cx="1470337" cy="3934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kern="0">
                  <a:solidFill>
                    <a:srgbClr val="677480"/>
                  </a:solidFill>
                  <a:latin typeface="Arial"/>
                  <a:sym typeface="Arial"/>
                </a:rPr>
                <a:t>Contractor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6968E7B-BA45-6504-5FB0-890F8B2B2FF8}"/>
                </a:ext>
              </a:extLst>
            </p:cNvPr>
            <p:cNvSpPr/>
            <p:nvPr/>
          </p:nvSpPr>
          <p:spPr>
            <a:xfrm>
              <a:off x="7410807" y="1991285"/>
              <a:ext cx="1470337" cy="3934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kern="0">
                  <a:solidFill>
                    <a:srgbClr val="677480"/>
                  </a:solidFill>
                  <a:latin typeface="Arial"/>
                  <a:sym typeface="Arial"/>
                </a:rPr>
                <a:t>Annual Cost  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999821D-8E90-C73F-D146-C38CA26EABC3}"/>
                </a:ext>
              </a:extLst>
            </p:cNvPr>
            <p:cNvCxnSpPr>
              <a:cxnSpLocks/>
            </p:cNvCxnSpPr>
            <p:nvPr/>
          </p:nvCxnSpPr>
          <p:spPr>
            <a:xfrm>
              <a:off x="614185" y="2515199"/>
              <a:ext cx="0" cy="226503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49D20A0-28EC-D8FA-BC43-16F5A9F926BD}"/>
                </a:ext>
              </a:extLst>
            </p:cNvPr>
            <p:cNvSpPr txBox="1"/>
            <p:nvPr/>
          </p:nvSpPr>
          <p:spPr>
            <a:xfrm>
              <a:off x="103495" y="2759225"/>
              <a:ext cx="1375037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00B05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5:52A – 9:00P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B06CF83-33E3-D6E5-9E6A-E8CDF3768E1E}"/>
                </a:ext>
              </a:extLst>
            </p:cNvPr>
            <p:cNvSpPr txBox="1"/>
            <p:nvPr/>
          </p:nvSpPr>
          <p:spPr>
            <a:xfrm>
              <a:off x="1560665" y="2766098"/>
              <a:ext cx="1546912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FF66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13.09 x 15 Trips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B1F22A6-9476-90B8-A664-F1DE6B5680D2}"/>
                </a:ext>
              </a:extLst>
            </p:cNvPr>
            <p:cNvSpPr txBox="1"/>
            <p:nvPr/>
          </p:nvSpPr>
          <p:spPr>
            <a:xfrm>
              <a:off x="3038831" y="2751343"/>
              <a:ext cx="1993805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33CCCC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5 Days x 50.2 Weeks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888FC16-5991-5138-3EA0-3AB55CC7DE8F}"/>
                </a:ext>
              </a:extLst>
            </p:cNvPr>
            <p:cNvSpPr txBox="1"/>
            <p:nvPr/>
          </p:nvSpPr>
          <p:spPr>
            <a:xfrm>
              <a:off x="116586" y="3322656"/>
              <a:ext cx="1244702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00B05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15.9 per Day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45C4431-4929-54A2-1669-05747449137E}"/>
                </a:ext>
              </a:extLst>
            </p:cNvPr>
            <p:cNvSpPr txBox="1"/>
            <p:nvPr/>
          </p:nvSpPr>
          <p:spPr>
            <a:xfrm>
              <a:off x="1550362" y="3360872"/>
              <a:ext cx="1375038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FF66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196.35 per Day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B62C39B-FBAC-CF19-030B-F95C3EEB226C}"/>
                </a:ext>
              </a:extLst>
            </p:cNvPr>
            <p:cNvSpPr txBox="1"/>
            <p:nvPr/>
          </p:nvSpPr>
          <p:spPr>
            <a:xfrm>
              <a:off x="2960373" y="3346476"/>
              <a:ext cx="1683764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33CCCC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251 Days per Year 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2F2AC93-3593-52EB-F96A-E3AAAF3506A5}"/>
                </a:ext>
              </a:extLst>
            </p:cNvPr>
            <p:cNvSpPr txBox="1"/>
            <p:nvPr/>
          </p:nvSpPr>
          <p:spPr>
            <a:xfrm>
              <a:off x="100533" y="3928632"/>
              <a:ext cx="1375038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00B05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$48.64 Hour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80F1223-2F24-6512-4303-7CC5F3040509}"/>
                </a:ext>
              </a:extLst>
            </p:cNvPr>
            <p:cNvCxnSpPr>
              <a:cxnSpLocks/>
            </p:cNvCxnSpPr>
            <p:nvPr/>
          </p:nvCxnSpPr>
          <p:spPr>
            <a:xfrm>
              <a:off x="2179343" y="2516597"/>
              <a:ext cx="0" cy="226503"/>
            </a:xfrm>
            <a:prstGeom prst="straightConnector1">
              <a:avLst/>
            </a:prstGeom>
            <a:ln w="28575"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0E8DB84-2397-F21C-B1BF-D5ED31F7E475}"/>
                </a:ext>
              </a:extLst>
            </p:cNvPr>
            <p:cNvCxnSpPr>
              <a:cxnSpLocks/>
            </p:cNvCxnSpPr>
            <p:nvPr/>
          </p:nvCxnSpPr>
          <p:spPr>
            <a:xfrm>
              <a:off x="3784848" y="2511120"/>
              <a:ext cx="0" cy="226503"/>
            </a:xfrm>
            <a:prstGeom prst="straightConnector1">
              <a:avLst/>
            </a:prstGeom>
            <a:ln w="28575">
              <a:solidFill>
                <a:srgbClr val="33CC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813CFD4C-B9DB-2E5C-17E0-708CF5FBBFA6}"/>
                </a:ext>
              </a:extLst>
            </p:cNvPr>
            <p:cNvCxnSpPr>
              <a:cxnSpLocks/>
            </p:cNvCxnSpPr>
            <p:nvPr/>
          </p:nvCxnSpPr>
          <p:spPr>
            <a:xfrm>
              <a:off x="600359" y="3071661"/>
              <a:ext cx="0" cy="226503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69926A4D-A6A5-25B2-8ACB-06391A6F816E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22" y="3070277"/>
              <a:ext cx="0" cy="226503"/>
            </a:xfrm>
            <a:prstGeom prst="straightConnector1">
              <a:avLst/>
            </a:prstGeom>
            <a:ln w="28575"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60C416C4-9FE0-EB17-041E-82FE098AB2A5}"/>
                </a:ext>
              </a:extLst>
            </p:cNvPr>
            <p:cNvCxnSpPr>
              <a:cxnSpLocks/>
            </p:cNvCxnSpPr>
            <p:nvPr/>
          </p:nvCxnSpPr>
          <p:spPr>
            <a:xfrm>
              <a:off x="587755" y="3691936"/>
              <a:ext cx="0" cy="226503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0FE20F55-0B99-3C29-9EEE-4B0D2CF87C88}"/>
                </a:ext>
              </a:extLst>
            </p:cNvPr>
            <p:cNvCxnSpPr>
              <a:cxnSpLocks/>
            </p:cNvCxnSpPr>
            <p:nvPr/>
          </p:nvCxnSpPr>
          <p:spPr>
            <a:xfrm>
              <a:off x="3772248" y="3076030"/>
              <a:ext cx="0" cy="226503"/>
            </a:xfrm>
            <a:prstGeom prst="straightConnector1">
              <a:avLst/>
            </a:prstGeom>
            <a:ln w="28575">
              <a:solidFill>
                <a:srgbClr val="33CC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6F9AD1B-5B2C-59B3-C052-EB29F816EA6C}"/>
                </a:ext>
              </a:extLst>
            </p:cNvPr>
            <p:cNvCxnSpPr>
              <a:cxnSpLocks/>
            </p:cNvCxnSpPr>
            <p:nvPr/>
          </p:nvCxnSpPr>
          <p:spPr>
            <a:xfrm>
              <a:off x="2179343" y="3697426"/>
              <a:ext cx="0" cy="226503"/>
            </a:xfrm>
            <a:prstGeom prst="straightConnector1">
              <a:avLst/>
            </a:prstGeom>
            <a:ln w="28575"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4A814F0-31EC-75D4-E8B5-1EF654E1DA8A}"/>
                </a:ext>
              </a:extLst>
            </p:cNvPr>
            <p:cNvSpPr txBox="1"/>
            <p:nvPr/>
          </p:nvSpPr>
          <p:spPr>
            <a:xfrm>
              <a:off x="1574074" y="3904454"/>
              <a:ext cx="1375038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FF66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$0.99 Mile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78A91DFE-A63F-08A8-4179-8FEC1408D7D4}"/>
                </a:ext>
              </a:extLst>
            </p:cNvPr>
            <p:cNvCxnSpPr>
              <a:cxnSpLocks/>
            </p:cNvCxnSpPr>
            <p:nvPr/>
          </p:nvCxnSpPr>
          <p:spPr>
            <a:xfrm>
              <a:off x="568276" y="4270599"/>
              <a:ext cx="0" cy="226503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9F1E5A60-1961-3E44-0205-AEB7098D2732}"/>
                </a:ext>
              </a:extLst>
            </p:cNvPr>
            <p:cNvCxnSpPr>
              <a:cxnSpLocks/>
            </p:cNvCxnSpPr>
            <p:nvPr/>
          </p:nvCxnSpPr>
          <p:spPr>
            <a:xfrm>
              <a:off x="2187365" y="4269263"/>
              <a:ext cx="0" cy="226503"/>
            </a:xfrm>
            <a:prstGeom prst="straightConnector1">
              <a:avLst/>
            </a:prstGeom>
            <a:ln w="28575"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EC94FC0-C3F8-EACC-156D-6AEB44D1CA04}"/>
                </a:ext>
              </a:extLst>
            </p:cNvPr>
            <p:cNvSpPr txBox="1"/>
            <p:nvPr/>
          </p:nvSpPr>
          <p:spPr>
            <a:xfrm>
              <a:off x="83817" y="4460691"/>
              <a:ext cx="1214635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00B05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$773 per Day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933F5A8-E8AC-AB4E-3334-2B293C1CD7C8}"/>
                </a:ext>
              </a:extLst>
            </p:cNvPr>
            <p:cNvSpPr txBox="1"/>
            <p:nvPr/>
          </p:nvSpPr>
          <p:spPr>
            <a:xfrm>
              <a:off x="1652317" y="4453488"/>
              <a:ext cx="1214634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FF66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$194 per Day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F7D76F8-6384-E551-05D5-3DB276E074B8}"/>
                </a:ext>
              </a:extLst>
            </p:cNvPr>
            <p:cNvSpPr txBox="1"/>
            <p:nvPr/>
          </p:nvSpPr>
          <p:spPr>
            <a:xfrm>
              <a:off x="2943887" y="3913665"/>
              <a:ext cx="2143749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000" b="1" kern="0">
                  <a:solidFill>
                    <a:srgbClr val="67748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(</a:t>
              </a:r>
              <a:r>
                <a:rPr lang="en-US" sz="2000" b="1" kern="0">
                  <a:solidFill>
                    <a:srgbClr val="00B05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$773 </a:t>
              </a:r>
              <a:r>
                <a:rPr lang="en-US" sz="2000" b="1" kern="0">
                  <a:solidFill>
                    <a:srgbClr val="67748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+</a:t>
              </a:r>
              <a:r>
                <a:rPr lang="en-US" sz="2000" b="1" kern="0">
                  <a:solidFill>
                    <a:srgbClr val="33CCCC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 </a:t>
              </a:r>
              <a:r>
                <a:rPr lang="en-US" sz="2000" b="1" kern="0">
                  <a:solidFill>
                    <a:srgbClr val="FF66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$194</a:t>
              </a:r>
              <a:r>
                <a:rPr lang="en-US" sz="2000" b="1" kern="0">
                  <a:solidFill>
                    <a:srgbClr val="67748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)</a:t>
              </a:r>
              <a:r>
                <a:rPr lang="en-US" sz="2000" b="1" kern="0">
                  <a:solidFill>
                    <a:srgbClr val="FF66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 </a:t>
              </a:r>
              <a:r>
                <a:rPr lang="en-US" sz="2000" b="1" kern="0">
                  <a:solidFill>
                    <a:srgbClr val="33CCCC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x</a:t>
              </a:r>
              <a:r>
                <a:rPr lang="en-US" sz="2000" b="1" kern="0">
                  <a:solidFill>
                    <a:srgbClr val="0070C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 </a:t>
              </a:r>
              <a:r>
                <a:rPr lang="en-US" sz="2000" b="1" kern="0">
                  <a:solidFill>
                    <a:srgbClr val="33CCCC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251 Days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D582A0D6-D87C-ADED-CA7C-20AE96A2215F}"/>
                </a:ext>
              </a:extLst>
            </p:cNvPr>
            <p:cNvCxnSpPr>
              <a:cxnSpLocks/>
            </p:cNvCxnSpPr>
            <p:nvPr/>
          </p:nvCxnSpPr>
          <p:spPr>
            <a:xfrm>
              <a:off x="3774539" y="4255565"/>
              <a:ext cx="0" cy="248645"/>
            </a:xfrm>
            <a:prstGeom prst="straightConnector1">
              <a:avLst/>
            </a:prstGeom>
            <a:ln w="28575">
              <a:solidFill>
                <a:srgbClr val="33CC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21DEFAA-894A-0715-81AF-9AAA9E9C7734}"/>
                </a:ext>
              </a:extLst>
            </p:cNvPr>
            <p:cNvSpPr txBox="1"/>
            <p:nvPr/>
          </p:nvSpPr>
          <p:spPr>
            <a:xfrm>
              <a:off x="2925398" y="4469998"/>
              <a:ext cx="1947294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33CCCC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$242,717 per Year</a:t>
              </a: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5BB02CFB-6373-0FF2-CA78-36490DBEFE46}"/>
                </a:ext>
              </a:extLst>
            </p:cNvPr>
            <p:cNvCxnSpPr>
              <a:cxnSpLocks/>
            </p:cNvCxnSpPr>
            <p:nvPr/>
          </p:nvCxnSpPr>
          <p:spPr>
            <a:xfrm>
              <a:off x="5766051" y="2512262"/>
              <a:ext cx="0" cy="226503"/>
            </a:xfrm>
            <a:prstGeom prst="straightConnector1">
              <a:avLst/>
            </a:prstGeom>
            <a:ln w="28575">
              <a:solidFill>
                <a:schemeClr val="bg2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8846241-DDCB-BAE3-D6BD-7C5327C579F0}"/>
                </a:ext>
              </a:extLst>
            </p:cNvPr>
            <p:cNvSpPr txBox="1"/>
            <p:nvPr/>
          </p:nvSpPr>
          <p:spPr>
            <a:xfrm>
              <a:off x="4874794" y="2743312"/>
              <a:ext cx="1785907" cy="3154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0E2533">
                      <a:lumMod val="50000"/>
                      <a:lumOff val="50000"/>
                    </a:srgbClr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$2,877,533 per Year</a:t>
              </a:r>
              <a:r>
                <a:rPr lang="en-US" sz="2133" b="1" kern="0">
                  <a:solidFill>
                    <a:srgbClr val="33CCCC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 </a:t>
              </a: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425E1E7E-F546-5898-A8B4-2587FE9E76B3}"/>
                </a:ext>
              </a:extLst>
            </p:cNvPr>
            <p:cNvCxnSpPr>
              <a:cxnSpLocks/>
            </p:cNvCxnSpPr>
            <p:nvPr/>
          </p:nvCxnSpPr>
          <p:spPr>
            <a:xfrm>
              <a:off x="5760322" y="3118733"/>
              <a:ext cx="0" cy="226503"/>
            </a:xfrm>
            <a:prstGeom prst="straightConnector1">
              <a:avLst/>
            </a:prstGeom>
            <a:ln w="28575">
              <a:solidFill>
                <a:schemeClr val="bg2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5A761CE-522D-AA5F-2A1B-4DE8BCF6EC32}"/>
                </a:ext>
              </a:extLst>
            </p:cNvPr>
            <p:cNvSpPr txBox="1"/>
            <p:nvPr/>
          </p:nvSpPr>
          <p:spPr>
            <a:xfrm>
              <a:off x="4530750" y="3356752"/>
              <a:ext cx="2777571" cy="2923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933" b="1" kern="0">
                  <a:solidFill>
                    <a:srgbClr val="0E2533">
                      <a:lumMod val="50000"/>
                      <a:lumOff val="50000"/>
                    </a:srgbClr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3,990 Route Hrs/ 148,188 Total Hrs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9433E76-C325-4EA5-8233-036AAC11E63B}"/>
                </a:ext>
              </a:extLst>
            </p:cNvPr>
            <p:cNvSpPr txBox="1"/>
            <p:nvPr/>
          </p:nvSpPr>
          <p:spPr>
            <a:xfrm>
              <a:off x="5027194" y="3926993"/>
              <a:ext cx="1929441" cy="307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067" b="1" kern="0">
                  <a:solidFill>
                    <a:srgbClr val="0E2533">
                      <a:lumMod val="50000"/>
                      <a:lumOff val="50000"/>
                    </a:srgbClr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2.7% of Total FR Hrs</a:t>
              </a:r>
              <a:r>
                <a:rPr lang="en-US" sz="2067" b="1" kern="0">
                  <a:solidFill>
                    <a:srgbClr val="33CCCC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 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9C58C67-263D-65FB-53BD-DB8A67BAC597}"/>
                </a:ext>
              </a:extLst>
            </p:cNvPr>
            <p:cNvSpPr txBox="1"/>
            <p:nvPr/>
          </p:nvSpPr>
          <p:spPr>
            <a:xfrm>
              <a:off x="4851398" y="4469729"/>
              <a:ext cx="1929441" cy="3154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0E2533">
                      <a:lumMod val="50000"/>
                      <a:lumOff val="50000"/>
                    </a:srgbClr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$77,693 per Year </a:t>
              </a:r>
              <a:r>
                <a:rPr lang="en-US" sz="2133" b="1" kern="0">
                  <a:solidFill>
                    <a:srgbClr val="33CCCC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 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72EDB715-1F2D-AA96-2EFE-E21A88D74E8D}"/>
                </a:ext>
              </a:extLst>
            </p:cNvPr>
            <p:cNvSpPr/>
            <p:nvPr/>
          </p:nvSpPr>
          <p:spPr>
            <a:xfrm>
              <a:off x="7498202" y="2462993"/>
              <a:ext cx="1320840" cy="2233939"/>
            </a:xfrm>
            <a:prstGeom prst="rect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FFFFFF"/>
                  </a:solidFill>
                  <a:latin typeface="Arial"/>
                  <a:sym typeface="Arial"/>
                </a:rPr>
                <a:t>Woodland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FFFFFF"/>
                  </a:solidFill>
                  <a:latin typeface="Arial"/>
                  <a:sym typeface="Arial"/>
                </a:rPr>
                <a:t>Route 211</a:t>
              </a:r>
              <a:endParaRPr lang="en-US" sz="2667" b="1" kern="0">
                <a:solidFill>
                  <a:srgbClr val="FFFFFF"/>
                </a:solidFill>
                <a:latin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endParaRPr lang="en-US" sz="2667" b="1" kern="0">
                <a:solidFill>
                  <a:srgbClr val="FFFFFF"/>
                </a:solidFill>
                <a:latin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en-US" sz="2800" b="1" kern="0">
                  <a:solidFill>
                    <a:srgbClr val="FFFFFF"/>
                  </a:solidFill>
                  <a:latin typeface="Arial"/>
                  <a:sym typeface="Arial"/>
                </a:rPr>
                <a:t>$319,657</a:t>
              </a:r>
            </a:p>
            <a:p>
              <a:pPr algn="ctr" defTabSz="1219170">
                <a:buClr>
                  <a:srgbClr val="000000"/>
                </a:buClr>
              </a:pPr>
              <a:endParaRPr lang="en-US" sz="2800" b="1" kern="0">
                <a:solidFill>
                  <a:srgbClr val="FFFFFF"/>
                </a:solidFill>
                <a:latin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FFFFFF"/>
                  </a:solidFill>
                  <a:latin typeface="Arial"/>
                  <a:sym typeface="Arial"/>
                </a:rPr>
                <a:t>Weekdays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D7C6A3FB-C570-FB8D-2021-2A1CF96B648C}"/>
                </a:ext>
              </a:extLst>
            </p:cNvPr>
            <p:cNvCxnSpPr>
              <a:cxnSpLocks/>
            </p:cNvCxnSpPr>
            <p:nvPr/>
          </p:nvCxnSpPr>
          <p:spPr>
            <a:xfrm>
              <a:off x="5747716" y="3683747"/>
              <a:ext cx="0" cy="226503"/>
            </a:xfrm>
            <a:prstGeom prst="straightConnector1">
              <a:avLst/>
            </a:prstGeom>
            <a:ln w="28575">
              <a:solidFill>
                <a:schemeClr val="bg2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625F310D-0200-D51F-9D5A-5E6701CBBA3D}"/>
                </a:ext>
              </a:extLst>
            </p:cNvPr>
            <p:cNvCxnSpPr>
              <a:cxnSpLocks/>
            </p:cNvCxnSpPr>
            <p:nvPr/>
          </p:nvCxnSpPr>
          <p:spPr>
            <a:xfrm>
              <a:off x="5741987" y="4269232"/>
              <a:ext cx="0" cy="226503"/>
            </a:xfrm>
            <a:prstGeom prst="straightConnector1">
              <a:avLst/>
            </a:prstGeom>
            <a:ln w="28575">
              <a:solidFill>
                <a:schemeClr val="bg2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8B256C6F-1BF5-67B2-249F-0759C634E4E0}"/>
              </a:ext>
            </a:extLst>
          </p:cNvPr>
          <p:cNvSpPr/>
          <p:nvPr/>
        </p:nvSpPr>
        <p:spPr>
          <a:xfrm>
            <a:off x="104193" y="6350493"/>
            <a:ext cx="9340791" cy="524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933" kern="0">
                <a:solidFill>
                  <a:srgbClr val="677480"/>
                </a:solidFill>
                <a:latin typeface="Arial"/>
                <a:sym typeface="Arial"/>
              </a:rPr>
              <a:t>* DH = Dead Head time is when the bus is operating without carrying passengers while moving between locations needed to begin or end the service. </a:t>
            </a:r>
          </a:p>
          <a:p>
            <a:pPr defTabSz="1219170">
              <a:buClr>
                <a:srgbClr val="000000"/>
              </a:buClr>
            </a:pPr>
            <a:r>
              <a:rPr lang="en-US" sz="933" kern="0">
                <a:solidFill>
                  <a:srgbClr val="677480"/>
                </a:solidFill>
                <a:latin typeface="Arial"/>
                <a:sym typeface="Arial"/>
              </a:rPr>
              <a:t>* To simplify the example, the calculation includes weekday service only. Woodland Route 211 also includes weekend service.</a:t>
            </a:r>
          </a:p>
          <a:p>
            <a:pPr defTabSz="1219170">
              <a:buClr>
                <a:srgbClr val="000000"/>
              </a:buClr>
            </a:pPr>
            <a:r>
              <a:rPr lang="en-US" sz="1067" kern="0">
                <a:solidFill>
                  <a:srgbClr val="677480"/>
                </a:solidFill>
                <a:latin typeface="Arial"/>
                <a:sym typeface="Arial"/>
              </a:rPr>
              <a:t> </a:t>
            </a:r>
          </a:p>
        </p:txBody>
      </p:sp>
      <p:sp>
        <p:nvSpPr>
          <p:cNvPr id="2" name="Title 20">
            <a:extLst>
              <a:ext uri="{FF2B5EF4-FFF2-40B4-BE49-F238E27FC236}">
                <a16:creationId xmlns:a16="http://schemas.microsoft.com/office/drawing/2014/main" id="{1220940C-2DB5-1D41-1EFA-9FA205453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89" y="256205"/>
            <a:ext cx="12155612" cy="589107"/>
          </a:xfrm>
        </p:spPr>
        <p:txBody>
          <a:bodyPr/>
          <a:lstStyle/>
          <a:p>
            <a:pPr algn="ctr"/>
            <a:r>
              <a:rPr lang="en-US">
                <a:solidFill>
                  <a:schemeClr val="accent5">
                    <a:lumMod val="50000"/>
                  </a:schemeClr>
                </a:solidFill>
                <a:latin typeface="Franklin Gothic Medium Cond"/>
              </a:rPr>
              <a:t>Budget Development Process </a:t>
            </a: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4C8300CC-0383-8A88-E2D7-37B7C5CCE0DC}"/>
              </a:ext>
            </a:extLst>
          </p:cNvPr>
          <p:cNvCxnSpPr>
            <a:cxnSpLocks/>
          </p:cNvCxnSpPr>
          <p:nvPr/>
        </p:nvCxnSpPr>
        <p:spPr>
          <a:xfrm>
            <a:off x="5088136" y="4605031"/>
            <a:ext cx="0" cy="331527"/>
          </a:xfrm>
          <a:prstGeom prst="straightConnector1">
            <a:avLst/>
          </a:prstGeom>
          <a:ln w="28575">
            <a:solidFill>
              <a:srgbClr val="33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C863196B-A6D4-13DD-4DD1-51F529F4BED0}"/>
              </a:ext>
            </a:extLst>
          </p:cNvPr>
          <p:cNvCxnSpPr>
            <a:cxnSpLocks/>
          </p:cNvCxnSpPr>
          <p:nvPr/>
        </p:nvCxnSpPr>
        <p:spPr>
          <a:xfrm>
            <a:off x="151566" y="780660"/>
            <a:ext cx="1180783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215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F25D2C-6122-0488-A1C0-EE33F8E9C7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19</a:t>
            </a:fld>
            <a:endParaRPr lang="en" kern="0">
              <a:solidFill>
                <a:srgbClr val="97ABBC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3C61BD1-8F55-5F98-3B84-B1BBBCFDF8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312" y="836998"/>
            <a:ext cx="12198312" cy="67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>
                <a:solidFill>
                  <a:schemeClr val="tx1"/>
                </a:solidFill>
                <a:latin typeface="Franklin Gothic Medium Cond" panose="020B0606030402020204" pitchFamily="34" charset="0"/>
              </a:rPr>
              <a:t>FIXED ROUTE: </a:t>
            </a:r>
            <a:r>
              <a:rPr lang="en-US" b="0">
                <a:solidFill>
                  <a:schemeClr val="accent3">
                    <a:lumMod val="60000"/>
                    <a:lumOff val="40000"/>
                  </a:schemeClr>
                </a:solidFill>
                <a:latin typeface="Franklin Gothic Medium Cond" panose="020B0606030402020204" pitchFamily="34" charset="0"/>
              </a:rPr>
              <a:t>OTHER TRANSIT COSTS </a:t>
            </a:r>
          </a:p>
        </p:txBody>
      </p:sp>
      <p:sp>
        <p:nvSpPr>
          <p:cNvPr id="2" name="Title 20">
            <a:extLst>
              <a:ext uri="{FF2B5EF4-FFF2-40B4-BE49-F238E27FC236}">
                <a16:creationId xmlns:a16="http://schemas.microsoft.com/office/drawing/2014/main" id="{95F68E01-B444-1F01-139A-00FBD9F5A259}"/>
              </a:ext>
            </a:extLst>
          </p:cNvPr>
          <p:cNvSpPr txBox="1">
            <a:spLocks/>
          </p:cNvSpPr>
          <p:nvPr/>
        </p:nvSpPr>
        <p:spPr>
          <a:xfrm>
            <a:off x="0" y="-215515"/>
            <a:ext cx="12192000" cy="1055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1" i="0" u="none" strike="noStrike" cap="none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 defTabSz="1219170">
              <a:buClr>
                <a:srgbClr val="97ABBC"/>
              </a:buClr>
            </a:pPr>
            <a:br>
              <a:rPr lang="en-US" kern="0">
                <a:solidFill>
                  <a:srgbClr val="7ECEFD">
                    <a:lumMod val="50000"/>
                  </a:srgbClr>
                </a:solidFill>
                <a:latin typeface="Franklin Gothic Medium Cond"/>
              </a:rPr>
            </a:br>
            <a:br>
              <a:rPr lang="en-US" kern="0">
                <a:solidFill>
                  <a:srgbClr val="7ECEFD">
                    <a:lumMod val="50000"/>
                  </a:srgbClr>
                </a:solidFill>
                <a:latin typeface="Franklin Gothic Medium Cond"/>
              </a:rPr>
            </a:br>
            <a:br>
              <a:rPr lang="en-US" kern="0">
                <a:solidFill>
                  <a:srgbClr val="7ECEFD">
                    <a:lumMod val="50000"/>
                  </a:srgbClr>
                </a:solidFill>
                <a:latin typeface="Franklin Gothic Medium Cond"/>
              </a:rPr>
            </a:br>
            <a:endParaRPr lang="en-US" kern="0">
              <a:solidFill>
                <a:srgbClr val="7ECEFD">
                  <a:lumMod val="50000"/>
                </a:srgbClr>
              </a:solidFill>
              <a:latin typeface="Franklin Gothic Medium Cond"/>
            </a:endParaRPr>
          </a:p>
          <a:p>
            <a:pPr algn="ctr" defTabSz="1219170">
              <a:buClr>
                <a:srgbClr val="97ABBC"/>
              </a:buClr>
            </a:pPr>
            <a:r>
              <a:rPr lang="en-US" kern="0">
                <a:solidFill>
                  <a:srgbClr val="7ECEFD">
                    <a:lumMod val="50000"/>
                  </a:srgbClr>
                </a:solidFill>
                <a:latin typeface="Franklin Gothic Medium Cond"/>
              </a:rPr>
              <a:t>Budget Development Process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6E659F9-5756-9BA3-4BE6-38A0BB4CD44E}"/>
              </a:ext>
            </a:extLst>
          </p:cNvPr>
          <p:cNvCxnSpPr>
            <a:cxnSpLocks/>
          </p:cNvCxnSpPr>
          <p:nvPr/>
        </p:nvCxnSpPr>
        <p:spPr>
          <a:xfrm>
            <a:off x="112019" y="773277"/>
            <a:ext cx="1180783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F5E9D23-E0EF-2DD3-DA54-9DD13DA1285C}"/>
              </a:ext>
            </a:extLst>
          </p:cNvPr>
          <p:cNvGraphicFramePr>
            <a:graphicFrameLocks noGrp="1"/>
          </p:cNvGraphicFramePr>
          <p:nvPr/>
        </p:nvGraphicFramePr>
        <p:xfrm>
          <a:off x="283152" y="1514077"/>
          <a:ext cx="6014825" cy="5039257"/>
        </p:xfrm>
        <a:graphic>
          <a:graphicData uri="http://schemas.openxmlformats.org/drawingml/2006/table">
            <a:tbl>
              <a:tblPr firstRow="1" bandRow="1"/>
              <a:tblGrid>
                <a:gridCol w="1867089">
                  <a:extLst>
                    <a:ext uri="{9D8B030D-6E8A-4147-A177-3AD203B41FA5}">
                      <a16:colId xmlns:a16="http://schemas.microsoft.com/office/drawing/2014/main" val="1067282142"/>
                    </a:ext>
                  </a:extLst>
                </a:gridCol>
                <a:gridCol w="4147736">
                  <a:extLst>
                    <a:ext uri="{9D8B030D-6E8A-4147-A177-3AD203B41FA5}">
                      <a16:colId xmlns:a16="http://schemas.microsoft.com/office/drawing/2014/main" val="2882528307"/>
                    </a:ext>
                  </a:extLst>
                </a:gridCol>
              </a:tblGrid>
              <a:tr h="409029">
                <a:tc>
                  <a:txBody>
                    <a:bodyPr/>
                    <a:lstStyle/>
                    <a:p>
                      <a:pPr algn="ctr"/>
                      <a:r>
                        <a:rPr lang="en-US" sz="1700" b="1">
                          <a:solidFill>
                            <a:schemeClr val="bg1"/>
                          </a:solidFill>
                          <a:latin typeface="+mj-lt"/>
                        </a:rPr>
                        <a:t>Cost</a:t>
                      </a:r>
                    </a:p>
                  </a:txBody>
                  <a:tcPr marL="121920" marR="121920" marT="60960" marB="6096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>
                          <a:solidFill>
                            <a:schemeClr val="bg1"/>
                          </a:solidFill>
                          <a:latin typeface="+mj-lt"/>
                        </a:rPr>
                        <a:t>Cost Drivers</a:t>
                      </a:r>
                    </a:p>
                  </a:txBody>
                  <a:tcPr marL="121920" marR="121920" marT="60960" marB="6096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498769"/>
                  </a:ext>
                </a:extLst>
              </a:tr>
              <a:tr h="645836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Insurance (CalTIP)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Fleet size/value, claims history, vehicle age and pool rate changes 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013508"/>
                  </a:ext>
                </a:extLst>
              </a:tr>
              <a:tr h="678561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Fuel &amp; Charging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Market prices, electricity rates &amp; demand charges, service miles and fleet service mix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885109"/>
                  </a:ext>
                </a:extLst>
              </a:tr>
              <a:tr h="904171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Fleet &amp; Facilities Maintenance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Aging buses, parts &amp; labor costs, preventative maintenance cycles, and facility/shop upkeep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684596"/>
                  </a:ext>
                </a:extLst>
              </a:tr>
              <a:tr h="658544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Technology 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Onboard systems, software licenses, data plans, hardware replacement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116289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Services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Security service hours, transit planning service changes, number of vehicles for radio &amp; communications and outreach/advertising for service changes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755185"/>
                  </a:ext>
                </a:extLst>
              </a:tr>
              <a:tr h="645836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Contingency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Emergency repairs, major breakdowns, fuel/utility spikes, and regulatory changes 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754157"/>
                  </a:ext>
                </a:extLst>
              </a:tr>
            </a:tbl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4B30E1AE-0AA6-7287-0890-95E6B9C8F851}"/>
              </a:ext>
            </a:extLst>
          </p:cNvPr>
          <p:cNvGraphicFramePr>
            <a:graphicFrameLocks/>
          </p:cNvGraphicFramePr>
          <p:nvPr/>
        </p:nvGraphicFramePr>
        <p:xfrm>
          <a:off x="6468163" y="1112233"/>
          <a:ext cx="5126939" cy="4924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88665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>
            <a:spLocks noGrp="1"/>
          </p:cNvSpPr>
          <p:nvPr>
            <p:ph type="ctrTitle"/>
          </p:nvPr>
        </p:nvSpPr>
        <p:spPr>
          <a:xfrm>
            <a:off x="721360" y="3500420"/>
            <a:ext cx="10086070" cy="286870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200">
                <a:solidFill>
                  <a:schemeClr val="bg2"/>
                </a:solidFill>
                <a:latin typeface="Raleway"/>
              </a:rPr>
              <a:t>Agenda Item 1 : </a:t>
            </a:r>
            <a:r>
              <a:rPr lang="en-US" sz="2200">
                <a:solidFill>
                  <a:schemeClr val="accent1"/>
                </a:solidFill>
                <a:latin typeface="Raleway"/>
              </a:rPr>
              <a:t>Call to Order/Roll Call</a:t>
            </a:r>
            <a:br>
              <a:rPr lang="en-US" sz="2200">
                <a:latin typeface="Raleway"/>
              </a:rPr>
            </a:br>
            <a:r>
              <a:rPr lang="en-US" sz="2200">
                <a:solidFill>
                  <a:schemeClr val="bg2"/>
                </a:solidFill>
                <a:latin typeface="Raleway"/>
              </a:rPr>
              <a:t>Agenda Item 2:</a:t>
            </a:r>
            <a:r>
              <a:rPr lang="en-US" sz="2200">
                <a:solidFill>
                  <a:schemeClr val="accent1"/>
                </a:solidFill>
                <a:latin typeface="Raleway"/>
              </a:rPr>
              <a:t> Closed Session </a:t>
            </a:r>
            <a:br>
              <a:rPr lang="en-US" sz="2200">
                <a:latin typeface="Raleway"/>
              </a:rPr>
            </a:br>
            <a:r>
              <a:rPr lang="en-US" sz="2200">
                <a:solidFill>
                  <a:schemeClr val="bg2"/>
                </a:solidFill>
                <a:latin typeface="Raleway"/>
              </a:rPr>
              <a:t>Agenda Item 3:</a:t>
            </a:r>
            <a:r>
              <a:rPr lang="en-US" sz="2200">
                <a:solidFill>
                  <a:schemeClr val="accent1"/>
                </a:solidFill>
                <a:latin typeface="Raleway"/>
              </a:rPr>
              <a:t> Approve Agenda for Mar 9, 2026, Meeting</a:t>
            </a:r>
            <a:br>
              <a:rPr lang="en-US" sz="2200">
                <a:latin typeface="Raleway"/>
              </a:rPr>
            </a:br>
            <a:r>
              <a:rPr lang="en-US" sz="2200">
                <a:solidFill>
                  <a:schemeClr val="bg2"/>
                </a:solidFill>
                <a:latin typeface="Raleway"/>
              </a:rPr>
              <a:t>Agenda Item 4:</a:t>
            </a:r>
            <a:r>
              <a:rPr lang="en-US" sz="2200">
                <a:solidFill>
                  <a:schemeClr val="accent1"/>
                </a:solidFill>
                <a:latin typeface="Raleway"/>
              </a:rPr>
              <a:t> Report Back from Closed Session</a:t>
            </a:r>
            <a:br>
              <a:rPr lang="en-US" sz="2200">
                <a:latin typeface="Raleway"/>
              </a:rPr>
            </a:br>
            <a:r>
              <a:rPr lang="en-US" sz="2200">
                <a:solidFill>
                  <a:schemeClr val="bg2"/>
                </a:solidFill>
                <a:latin typeface="Raleway"/>
              </a:rPr>
              <a:t>Agenda Item 5:</a:t>
            </a:r>
            <a:r>
              <a:rPr lang="en-US" sz="2200">
                <a:solidFill>
                  <a:schemeClr val="accent1"/>
                </a:solidFill>
                <a:latin typeface="Raleway"/>
              </a:rPr>
              <a:t> General Public Comments </a:t>
            </a:r>
            <a:br>
              <a:rPr lang="en-US" sz="2200">
                <a:latin typeface="Raleway"/>
              </a:rPr>
            </a:br>
            <a:br>
              <a:rPr lang="en-US" sz="2200">
                <a:latin typeface="Arial Black"/>
              </a:rPr>
            </a:br>
            <a:br>
              <a:rPr lang="en-US" sz="2200">
                <a:latin typeface="Raleway" pitchFamily="2" charset="0"/>
              </a:rPr>
            </a:br>
            <a:br>
              <a:rPr lang="en-US" sz="2200">
                <a:latin typeface="Raleway"/>
              </a:rPr>
            </a:br>
            <a:endParaRPr lang="en-US" sz="2200">
              <a:solidFill>
                <a:schemeClr val="accent2"/>
              </a:solidFill>
            </a:endParaRPr>
          </a:p>
        </p:txBody>
      </p:sp>
      <p:pic>
        <p:nvPicPr>
          <p:cNvPr id="7" name="Picture 6" descr="A bus on the street&#10;&#10;Description automatically generated">
            <a:extLst>
              <a:ext uri="{FF2B5EF4-FFF2-40B4-BE49-F238E27FC236}">
                <a16:creationId xmlns:a16="http://schemas.microsoft.com/office/drawing/2014/main" id="{BE56AFC2-0819-D0DD-67B2-496C47E5AF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73" t="35111" b="21778"/>
          <a:stretch/>
        </p:blipFill>
        <p:spPr>
          <a:xfrm>
            <a:off x="721359" y="264160"/>
            <a:ext cx="9034780" cy="2956560"/>
          </a:xfrm>
          <a:prstGeom prst="rect">
            <a:avLst/>
          </a:prstGeom>
        </p:spPr>
      </p:pic>
      <p:sp>
        <p:nvSpPr>
          <p:cNvPr id="2" name="Google Shape;106;p14">
            <a:extLst>
              <a:ext uri="{FF2B5EF4-FFF2-40B4-BE49-F238E27FC236}">
                <a16:creationId xmlns:a16="http://schemas.microsoft.com/office/drawing/2014/main" id="{05AE4E31-0EC7-F725-9140-BF4DD7773A68}"/>
              </a:ext>
            </a:extLst>
          </p:cNvPr>
          <p:cNvSpPr txBox="1">
            <a:spLocks/>
          </p:cNvSpPr>
          <p:nvPr/>
        </p:nvSpPr>
        <p:spPr>
          <a:xfrm>
            <a:off x="11650333" y="6300677"/>
            <a:ext cx="731600" cy="41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mtClean="0"/>
              <a:pPr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91312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ED5FED2D-3914-04D5-29C2-711D6D825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319D3306-FBE0-C145-9C3B-4D87C7629A46}"/>
              </a:ext>
            </a:extLst>
          </p:cNvPr>
          <p:cNvSpPr/>
          <p:nvPr/>
        </p:nvSpPr>
        <p:spPr>
          <a:xfrm>
            <a:off x="111757" y="4930972"/>
            <a:ext cx="11901033" cy="4543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ADB0AD4-D047-30BD-760F-CF4184C277E7}"/>
              </a:ext>
            </a:extLst>
          </p:cNvPr>
          <p:cNvSpPr/>
          <p:nvPr/>
        </p:nvSpPr>
        <p:spPr>
          <a:xfrm>
            <a:off x="137993" y="4167289"/>
            <a:ext cx="11901039" cy="424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6" name="Google Shape;126;p17">
            <a:extLst>
              <a:ext uri="{FF2B5EF4-FFF2-40B4-BE49-F238E27FC236}">
                <a16:creationId xmlns:a16="http://schemas.microsoft.com/office/drawing/2014/main" id="{52897E38-6631-AAFB-09DE-337FFAA5095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20</a:t>
            </a:fld>
            <a:endParaRPr kern="0">
              <a:solidFill>
                <a:srgbClr val="97ABBC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A8D2D11-D8E7-30A6-DC4B-D0E82A4D34B1}"/>
              </a:ext>
            </a:extLst>
          </p:cNvPr>
          <p:cNvSpPr txBox="1"/>
          <p:nvPr/>
        </p:nvSpPr>
        <p:spPr>
          <a:xfrm>
            <a:off x="-97552" y="808221"/>
            <a:ext cx="12192000" cy="61555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>
                <a:solidFill>
                  <a:srgbClr val="677480"/>
                </a:solidFill>
                <a:latin typeface="Franklin Gothic Medium Cond" panose="020B0606030402020204" pitchFamily="34" charset="0"/>
                <a:cs typeface="Arial"/>
                <a:sym typeface="Arial"/>
              </a:rPr>
              <a:t>MICROTRANSIT: </a:t>
            </a:r>
            <a:r>
              <a:rPr lang="en-US" sz="3200" kern="0">
                <a:solidFill>
                  <a:srgbClr val="E35A25">
                    <a:lumMod val="60000"/>
                    <a:lumOff val="40000"/>
                  </a:srgbClr>
                </a:solidFill>
                <a:latin typeface="Franklin Gothic Medium Cond" panose="020B0606030402020204" pitchFamily="34" charset="0"/>
                <a:cs typeface="Arial"/>
                <a:sym typeface="Arial"/>
              </a:rPr>
              <a:t>CONTRACTED TRANSPORTATION - EXAMPLE 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CC2AFD3-5E22-BEC2-FC36-E7976CAA96FF}"/>
              </a:ext>
            </a:extLst>
          </p:cNvPr>
          <p:cNvSpPr/>
          <p:nvPr/>
        </p:nvSpPr>
        <p:spPr>
          <a:xfrm>
            <a:off x="134043" y="5690167"/>
            <a:ext cx="11901039" cy="424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70C0"/>
              </a:solidFill>
              <a:latin typeface="Arial"/>
              <a:sym typeface="Arial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F1929171-5B80-F3B7-B77F-3F9AD2CEBC7E}"/>
              </a:ext>
            </a:extLst>
          </p:cNvPr>
          <p:cNvGrpSpPr/>
          <p:nvPr/>
        </p:nvGrpSpPr>
        <p:grpSpPr>
          <a:xfrm>
            <a:off x="40141" y="1640663"/>
            <a:ext cx="12054308" cy="4443318"/>
            <a:chOff x="-11457" y="1464251"/>
            <a:chExt cx="9040731" cy="333248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411943D-BF93-B7F8-13D4-D4957F1024C2}"/>
                </a:ext>
              </a:extLst>
            </p:cNvPr>
            <p:cNvSpPr/>
            <p:nvPr/>
          </p:nvSpPr>
          <p:spPr>
            <a:xfrm>
              <a:off x="103495" y="2761083"/>
              <a:ext cx="8925779" cy="31816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CAC5643-DF63-6F5E-9DFD-031F2D925153}"/>
                </a:ext>
              </a:extLst>
            </p:cNvPr>
            <p:cNvSpPr/>
            <p:nvPr/>
          </p:nvSpPr>
          <p:spPr>
            <a:xfrm>
              <a:off x="61575" y="1464251"/>
              <a:ext cx="1473542" cy="676658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FFFFFF"/>
                  </a:solidFill>
                  <a:latin typeface="Arial"/>
                  <a:sym typeface="Arial"/>
                </a:rPr>
                <a:t>  # Hours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051047F-D118-173B-D9B1-63E1935CB82C}"/>
                </a:ext>
              </a:extLst>
            </p:cNvPr>
            <p:cNvSpPr/>
            <p:nvPr/>
          </p:nvSpPr>
          <p:spPr>
            <a:xfrm>
              <a:off x="1715811" y="1477302"/>
              <a:ext cx="1410102" cy="670479"/>
            </a:xfrm>
            <a:prstGeom prst="roundRect">
              <a:avLst/>
            </a:prstGeom>
            <a:solidFill>
              <a:srgbClr val="33CCCC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FFFFFF"/>
                  </a:solidFill>
                  <a:latin typeface="Arial"/>
                  <a:sym typeface="Arial"/>
                </a:rPr>
                <a:t># Days</a:t>
              </a:r>
            </a:p>
          </p:txBody>
        </p:sp>
        <p:sp>
          <p:nvSpPr>
            <p:cNvPr id="11" name="Plus Sign 10">
              <a:extLst>
                <a:ext uri="{FF2B5EF4-FFF2-40B4-BE49-F238E27FC236}">
                  <a16:creationId xmlns:a16="http://schemas.microsoft.com/office/drawing/2014/main" id="{69218F18-F909-4632-5272-8D2BAF1DC982}"/>
                </a:ext>
              </a:extLst>
            </p:cNvPr>
            <p:cNvSpPr/>
            <p:nvPr/>
          </p:nvSpPr>
          <p:spPr>
            <a:xfrm>
              <a:off x="4804015" y="1695451"/>
              <a:ext cx="254380" cy="280114"/>
            </a:xfrm>
            <a:prstGeom prst="mathPlu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97ABBC">
                    <a:lumMod val="75000"/>
                  </a:srgbClr>
                </a:solidFill>
                <a:latin typeface="Arial"/>
                <a:sym typeface="Arial"/>
              </a:endParaRPr>
            </a:p>
          </p:txBody>
        </p:sp>
        <p:sp>
          <p:nvSpPr>
            <p:cNvPr id="15" name="Equals 14">
              <a:extLst>
                <a:ext uri="{FF2B5EF4-FFF2-40B4-BE49-F238E27FC236}">
                  <a16:creationId xmlns:a16="http://schemas.microsoft.com/office/drawing/2014/main" id="{66802341-BAE7-206F-D9AA-433BF22F8387}"/>
                </a:ext>
              </a:extLst>
            </p:cNvPr>
            <p:cNvSpPr/>
            <p:nvPr/>
          </p:nvSpPr>
          <p:spPr>
            <a:xfrm>
              <a:off x="6611449" y="1666181"/>
              <a:ext cx="355407" cy="306702"/>
            </a:xfrm>
            <a:prstGeom prst="mathEqual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677480"/>
                </a:solidFill>
                <a:latin typeface="Arial"/>
                <a:sym typeface="Arial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3163D80-1DF2-0EA1-25B0-A424B23C321C}"/>
                </a:ext>
              </a:extLst>
            </p:cNvPr>
            <p:cNvSpPr/>
            <p:nvPr/>
          </p:nvSpPr>
          <p:spPr>
            <a:xfrm>
              <a:off x="7078972" y="1512881"/>
              <a:ext cx="1608390" cy="669684"/>
            </a:xfrm>
            <a:prstGeom prst="roundRect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000" b="1" kern="0">
                  <a:solidFill>
                    <a:srgbClr val="FFFFFF"/>
                  </a:solidFill>
                  <a:latin typeface="Arial"/>
                  <a:sym typeface="Arial"/>
                </a:rPr>
                <a:t> Contracted Transportation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9294A77-5C4D-F35D-1935-003DE9F9EB39}"/>
                </a:ext>
              </a:extLst>
            </p:cNvPr>
            <p:cNvSpPr/>
            <p:nvPr/>
          </p:nvSpPr>
          <p:spPr>
            <a:xfrm>
              <a:off x="-11457" y="2249860"/>
              <a:ext cx="1375038" cy="3025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kern="0">
                  <a:solidFill>
                    <a:srgbClr val="677480"/>
                  </a:solidFill>
                  <a:latin typeface="Arial"/>
                  <a:sym typeface="Arial"/>
                </a:rPr>
                <a:t>Start to End</a:t>
              </a:r>
            </a:p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677480"/>
                </a:solidFill>
                <a:latin typeface="Arial"/>
                <a:sym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6C10BC3-6B64-D3BB-5ED9-E26AC04CE49C}"/>
                </a:ext>
              </a:extLst>
            </p:cNvPr>
            <p:cNvSpPr/>
            <p:nvPr/>
          </p:nvSpPr>
          <p:spPr>
            <a:xfrm>
              <a:off x="1610963" y="2102681"/>
              <a:ext cx="1594091" cy="3934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kern="0">
                  <a:solidFill>
                    <a:srgbClr val="677480"/>
                  </a:solidFill>
                  <a:latin typeface="Arial"/>
                  <a:sym typeface="Arial"/>
                </a:rPr>
                <a:t>Mon-Thurs Only*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C339FD8-E5A3-A757-D667-3E467B40119B}"/>
                </a:ext>
              </a:extLst>
            </p:cNvPr>
            <p:cNvSpPr/>
            <p:nvPr/>
          </p:nvSpPr>
          <p:spPr>
            <a:xfrm>
              <a:off x="7039546" y="2129191"/>
              <a:ext cx="1470337" cy="3934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kern="0">
                  <a:solidFill>
                    <a:srgbClr val="677480"/>
                  </a:solidFill>
                  <a:latin typeface="Arial"/>
                  <a:sym typeface="Arial"/>
                </a:rPr>
                <a:t>Annual Cost  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042F210-FF2B-3047-0754-88AD5022333E}"/>
                </a:ext>
              </a:extLst>
            </p:cNvPr>
            <p:cNvCxnSpPr>
              <a:cxnSpLocks/>
            </p:cNvCxnSpPr>
            <p:nvPr/>
          </p:nvCxnSpPr>
          <p:spPr>
            <a:xfrm>
              <a:off x="614185" y="2515199"/>
              <a:ext cx="0" cy="226503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A1E3CB4-3BF1-8840-4A96-074E4F0EE5B6}"/>
                </a:ext>
              </a:extLst>
            </p:cNvPr>
            <p:cNvSpPr txBox="1"/>
            <p:nvPr/>
          </p:nvSpPr>
          <p:spPr>
            <a:xfrm>
              <a:off x="103495" y="2759225"/>
              <a:ext cx="1375037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00B05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7:00A – 7:00P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B69C2F2-446B-00CE-EC49-1DE328FB0BD9}"/>
                </a:ext>
              </a:extLst>
            </p:cNvPr>
            <p:cNvSpPr txBox="1"/>
            <p:nvPr/>
          </p:nvSpPr>
          <p:spPr>
            <a:xfrm>
              <a:off x="1643158" y="2751343"/>
              <a:ext cx="1993805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33CCCC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4 Days x 50.2 Weeks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2A478F5-5030-332E-777B-381281C19F32}"/>
                </a:ext>
              </a:extLst>
            </p:cNvPr>
            <p:cNvSpPr txBox="1"/>
            <p:nvPr/>
          </p:nvSpPr>
          <p:spPr>
            <a:xfrm>
              <a:off x="116586" y="3322656"/>
              <a:ext cx="1244702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00B05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12 per Day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AF1348F-3049-4543-1E58-A2BBF9206C4B}"/>
                </a:ext>
              </a:extLst>
            </p:cNvPr>
            <p:cNvSpPr txBox="1"/>
            <p:nvPr/>
          </p:nvSpPr>
          <p:spPr>
            <a:xfrm>
              <a:off x="1612833" y="3346476"/>
              <a:ext cx="1790067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33CCCC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200.8 Days per Yr 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A6DE906-2243-2DBC-8FF6-85163C8B80C4}"/>
                </a:ext>
              </a:extLst>
            </p:cNvPr>
            <p:cNvSpPr txBox="1"/>
            <p:nvPr/>
          </p:nvSpPr>
          <p:spPr>
            <a:xfrm>
              <a:off x="100533" y="3928632"/>
              <a:ext cx="1375038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00B05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$58.35 Hour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1AA8FFD2-B373-1274-220E-2F8AC51D43A6}"/>
                </a:ext>
              </a:extLst>
            </p:cNvPr>
            <p:cNvCxnSpPr>
              <a:cxnSpLocks/>
            </p:cNvCxnSpPr>
            <p:nvPr/>
          </p:nvCxnSpPr>
          <p:spPr>
            <a:xfrm>
              <a:off x="600359" y="3071661"/>
              <a:ext cx="0" cy="226503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5D3E770-99FA-C65F-8977-D47726059867}"/>
                </a:ext>
              </a:extLst>
            </p:cNvPr>
            <p:cNvCxnSpPr>
              <a:cxnSpLocks/>
            </p:cNvCxnSpPr>
            <p:nvPr/>
          </p:nvCxnSpPr>
          <p:spPr>
            <a:xfrm>
              <a:off x="587755" y="3691936"/>
              <a:ext cx="0" cy="226503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E430502E-92C5-3F6D-F9CA-D5DD04B4998A}"/>
                </a:ext>
              </a:extLst>
            </p:cNvPr>
            <p:cNvCxnSpPr>
              <a:cxnSpLocks/>
            </p:cNvCxnSpPr>
            <p:nvPr/>
          </p:nvCxnSpPr>
          <p:spPr>
            <a:xfrm>
              <a:off x="2355961" y="3076030"/>
              <a:ext cx="0" cy="226503"/>
            </a:xfrm>
            <a:prstGeom prst="straightConnector1">
              <a:avLst/>
            </a:prstGeom>
            <a:ln w="28575">
              <a:solidFill>
                <a:srgbClr val="33CC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47787221-A41C-B9AE-0D12-7C7F485DB887}"/>
                </a:ext>
              </a:extLst>
            </p:cNvPr>
            <p:cNvCxnSpPr>
              <a:cxnSpLocks/>
            </p:cNvCxnSpPr>
            <p:nvPr/>
          </p:nvCxnSpPr>
          <p:spPr>
            <a:xfrm>
              <a:off x="568276" y="4270599"/>
              <a:ext cx="0" cy="226503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B0FCCC2-5920-F542-25FC-3A2779EF6A5C}"/>
                </a:ext>
              </a:extLst>
            </p:cNvPr>
            <p:cNvSpPr txBox="1"/>
            <p:nvPr/>
          </p:nvSpPr>
          <p:spPr>
            <a:xfrm>
              <a:off x="83817" y="4481316"/>
              <a:ext cx="1214635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00B05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$700 per Day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F41F9AB-C969-2CC5-E559-70C76CA83431}"/>
                </a:ext>
              </a:extLst>
            </p:cNvPr>
            <p:cNvSpPr txBox="1"/>
            <p:nvPr/>
          </p:nvSpPr>
          <p:spPr>
            <a:xfrm>
              <a:off x="1355714" y="3961790"/>
              <a:ext cx="214374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000" b="1" kern="0">
                  <a:solidFill>
                    <a:srgbClr val="00B05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$700 </a:t>
              </a:r>
              <a:r>
                <a:rPr lang="en-US" sz="2000" b="1" kern="0">
                  <a:solidFill>
                    <a:srgbClr val="33CCCC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x</a:t>
              </a:r>
              <a:r>
                <a:rPr lang="en-US" sz="2000" b="1" kern="0">
                  <a:solidFill>
                    <a:srgbClr val="0070C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 </a:t>
              </a:r>
              <a:r>
                <a:rPr lang="en-US" sz="2000" b="1" kern="0">
                  <a:solidFill>
                    <a:srgbClr val="33CCCC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200.8 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3445A7B2-D2FD-0E6C-F43B-18DF1A9FFAB0}"/>
                </a:ext>
              </a:extLst>
            </p:cNvPr>
            <p:cNvCxnSpPr>
              <a:cxnSpLocks/>
            </p:cNvCxnSpPr>
            <p:nvPr/>
          </p:nvCxnSpPr>
          <p:spPr>
            <a:xfrm>
              <a:off x="2344499" y="4255565"/>
              <a:ext cx="0" cy="248645"/>
            </a:xfrm>
            <a:prstGeom prst="straightConnector1">
              <a:avLst/>
            </a:prstGeom>
            <a:ln w="28575">
              <a:solidFill>
                <a:srgbClr val="33CC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D46B1BD-D8AA-A200-ECF1-0E348B2459CE}"/>
                </a:ext>
              </a:extLst>
            </p:cNvPr>
            <p:cNvSpPr txBox="1"/>
            <p:nvPr/>
          </p:nvSpPr>
          <p:spPr>
            <a:xfrm>
              <a:off x="1431093" y="4478682"/>
              <a:ext cx="1947294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33CCCC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$140,600 per Yr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3522A61-BAC0-4FA0-4A44-B583ECD592F2}"/>
                </a:ext>
              </a:extLst>
            </p:cNvPr>
            <p:cNvSpPr/>
            <p:nvPr/>
          </p:nvSpPr>
          <p:spPr>
            <a:xfrm>
              <a:off x="7177089" y="2670273"/>
              <a:ext cx="1401324" cy="2088534"/>
            </a:xfrm>
            <a:prstGeom prst="rect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FFFFFF"/>
                  </a:solidFill>
                  <a:latin typeface="Arial"/>
                  <a:sym typeface="Arial"/>
                </a:rPr>
                <a:t>Winters</a:t>
              </a:r>
              <a:endParaRPr lang="en-US" sz="2667" b="1" kern="0">
                <a:solidFill>
                  <a:srgbClr val="FFFFFF"/>
                </a:solidFill>
                <a:latin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endParaRPr lang="en-US" sz="2667" b="1" kern="0">
                <a:solidFill>
                  <a:srgbClr val="FFFFFF"/>
                </a:solidFill>
                <a:latin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en-US" sz="2800" b="1" kern="0">
                  <a:solidFill>
                    <a:srgbClr val="FFFFFF"/>
                  </a:solidFill>
                  <a:latin typeface="Arial"/>
                  <a:sym typeface="Arial"/>
                </a:rPr>
                <a:t>$281,200</a:t>
              </a:r>
            </a:p>
            <a:p>
              <a:pPr algn="ctr" defTabSz="1219170">
                <a:buClr>
                  <a:srgbClr val="000000"/>
                </a:buClr>
              </a:pPr>
              <a:endParaRPr lang="en-US" sz="2800" b="1" kern="0">
                <a:solidFill>
                  <a:srgbClr val="FFFFFF"/>
                </a:solidFill>
                <a:latin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FFFFFF"/>
                  </a:solidFill>
                  <a:latin typeface="Arial"/>
                  <a:sym typeface="Arial"/>
                </a:rPr>
                <a:t>Mon-Thurs</a:t>
              </a:r>
            </a:p>
          </p:txBody>
        </p:sp>
      </p:grpSp>
      <p:sp>
        <p:nvSpPr>
          <p:cNvPr id="2" name="Title 20">
            <a:extLst>
              <a:ext uri="{FF2B5EF4-FFF2-40B4-BE49-F238E27FC236}">
                <a16:creationId xmlns:a16="http://schemas.microsoft.com/office/drawing/2014/main" id="{77935404-FF29-F0B4-E7CF-88B68F5B8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89" y="256205"/>
            <a:ext cx="12155612" cy="589107"/>
          </a:xfrm>
        </p:spPr>
        <p:txBody>
          <a:bodyPr/>
          <a:lstStyle/>
          <a:p>
            <a:pPr algn="ctr"/>
            <a:r>
              <a:rPr lang="en-US">
                <a:solidFill>
                  <a:schemeClr val="accent5">
                    <a:lumMod val="50000"/>
                  </a:schemeClr>
                </a:solidFill>
                <a:latin typeface="Franklin Gothic Medium Cond"/>
              </a:rPr>
              <a:t>Budget Development Process </a:t>
            </a: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FE3F0627-570C-C4A9-F668-F8462372C1E9}"/>
              </a:ext>
            </a:extLst>
          </p:cNvPr>
          <p:cNvCxnSpPr>
            <a:cxnSpLocks/>
          </p:cNvCxnSpPr>
          <p:nvPr/>
        </p:nvCxnSpPr>
        <p:spPr>
          <a:xfrm>
            <a:off x="3190585" y="4605031"/>
            <a:ext cx="0" cy="331527"/>
          </a:xfrm>
          <a:prstGeom prst="straightConnector1">
            <a:avLst/>
          </a:prstGeom>
          <a:ln w="28575">
            <a:solidFill>
              <a:srgbClr val="33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259574BB-E412-6688-83D3-6EBEA2016944}"/>
              </a:ext>
            </a:extLst>
          </p:cNvPr>
          <p:cNvCxnSpPr>
            <a:cxnSpLocks/>
          </p:cNvCxnSpPr>
          <p:nvPr/>
        </p:nvCxnSpPr>
        <p:spPr>
          <a:xfrm>
            <a:off x="151566" y="780660"/>
            <a:ext cx="1180783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317E11-43BD-658E-62BD-225579850C67}"/>
              </a:ext>
            </a:extLst>
          </p:cNvPr>
          <p:cNvSpPr/>
          <p:nvPr/>
        </p:nvSpPr>
        <p:spPr>
          <a:xfrm>
            <a:off x="6899059" y="1651593"/>
            <a:ext cx="1943752" cy="892912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FFFFFF"/>
                </a:solidFill>
                <a:latin typeface="Arial"/>
                <a:sym typeface="Arial"/>
              </a:rPr>
              <a:t> Annual Fixed Fee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71B6E39-DA1B-3285-D1A4-A52462877FC7}"/>
              </a:ext>
            </a:extLst>
          </p:cNvPr>
          <p:cNvCxnSpPr>
            <a:cxnSpLocks/>
          </p:cNvCxnSpPr>
          <p:nvPr/>
        </p:nvCxnSpPr>
        <p:spPr>
          <a:xfrm>
            <a:off x="3207396" y="2993705"/>
            <a:ext cx="0" cy="302004"/>
          </a:xfrm>
          <a:prstGeom prst="straightConnector1">
            <a:avLst/>
          </a:prstGeom>
          <a:ln w="28575">
            <a:solidFill>
              <a:srgbClr val="33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5122A9-EA40-1193-9611-923F3AEB5182}"/>
              </a:ext>
            </a:extLst>
          </p:cNvPr>
          <p:cNvSpPr/>
          <p:nvPr/>
        </p:nvSpPr>
        <p:spPr>
          <a:xfrm>
            <a:off x="4521383" y="1658065"/>
            <a:ext cx="1880136" cy="893972"/>
          </a:xfrm>
          <a:prstGeom prst="roundRect">
            <a:avLst/>
          </a:prstGeom>
          <a:solidFill>
            <a:srgbClr val="8989B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133" b="1" kern="0">
                <a:solidFill>
                  <a:srgbClr val="FFFFFF"/>
                </a:solidFill>
                <a:latin typeface="Arial"/>
                <a:sym typeface="Arial"/>
              </a:rPr>
              <a:t># of  Vehicles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8F9EA8-9C40-FF6D-3E12-715B6E76A5E1}"/>
              </a:ext>
            </a:extLst>
          </p:cNvPr>
          <p:cNvSpPr/>
          <p:nvPr/>
        </p:nvSpPr>
        <p:spPr>
          <a:xfrm>
            <a:off x="4418426" y="2491275"/>
            <a:ext cx="2125455" cy="524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>
                <a:solidFill>
                  <a:srgbClr val="677480"/>
                </a:solidFill>
                <a:latin typeface="Arial"/>
                <a:sym typeface="Arial"/>
              </a:rPr>
              <a:t>Mon-Thurs Only*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DB8F81-9FE1-1760-4190-DE26CFE7F831}"/>
              </a:ext>
            </a:extLst>
          </p:cNvPr>
          <p:cNvSpPr txBox="1"/>
          <p:nvPr/>
        </p:nvSpPr>
        <p:spPr>
          <a:xfrm>
            <a:off x="4316131" y="3405204"/>
            <a:ext cx="238675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133" b="1" kern="0">
                <a:solidFill>
                  <a:srgbClr val="8989B1"/>
                </a:solidFill>
                <a:latin typeface="Arial Narrow" panose="020B0606020202030204" pitchFamily="34" charset="0"/>
                <a:cs typeface="Arial"/>
                <a:sym typeface="Arial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45D8A7-1B5D-9D99-E00B-25CA84B829B2}"/>
              </a:ext>
            </a:extLst>
          </p:cNvPr>
          <p:cNvSpPr txBox="1"/>
          <p:nvPr/>
        </p:nvSpPr>
        <p:spPr>
          <a:xfrm>
            <a:off x="4277881" y="4952472"/>
            <a:ext cx="238675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133" b="1" kern="0">
                <a:solidFill>
                  <a:srgbClr val="33CCCC"/>
                </a:solidFill>
                <a:latin typeface="Arial Narrow" panose="020B0606020202030204" pitchFamily="34" charset="0"/>
                <a:cs typeface="Arial"/>
                <a:sym typeface="Arial"/>
              </a:rPr>
              <a:t>$140,600</a:t>
            </a:r>
            <a:r>
              <a:rPr lang="en-US" sz="2133" b="1" kern="0">
                <a:solidFill>
                  <a:srgbClr val="8989B1"/>
                </a:solidFill>
                <a:latin typeface="Arial Narrow" panose="020B0606020202030204" pitchFamily="34" charset="0"/>
                <a:cs typeface="Arial"/>
                <a:sym typeface="Arial"/>
              </a:rPr>
              <a:t> x 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318763-901C-FDCC-8763-97B0E5C0C4E6}"/>
              </a:ext>
            </a:extLst>
          </p:cNvPr>
          <p:cNvSpPr txBox="1"/>
          <p:nvPr/>
        </p:nvSpPr>
        <p:spPr>
          <a:xfrm>
            <a:off x="4261081" y="5652476"/>
            <a:ext cx="238675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133" b="1" kern="0">
                <a:solidFill>
                  <a:srgbClr val="8989B1"/>
                </a:solidFill>
                <a:latin typeface="Arial Narrow" panose="020B0606020202030204" pitchFamily="34" charset="0"/>
                <a:cs typeface="Arial"/>
                <a:sym typeface="Arial"/>
              </a:rPr>
              <a:t>$281,200 per Year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B6F0D3-AF58-9244-E7B7-24DA080C0BA4}"/>
              </a:ext>
            </a:extLst>
          </p:cNvPr>
          <p:cNvSpPr txBox="1"/>
          <p:nvPr/>
        </p:nvSpPr>
        <p:spPr>
          <a:xfrm>
            <a:off x="6408473" y="3355244"/>
            <a:ext cx="288983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133" b="1" kern="0">
                <a:solidFill>
                  <a:srgbClr val="0E2533">
                    <a:lumMod val="50000"/>
                    <a:lumOff val="50000"/>
                  </a:srgbClr>
                </a:solidFill>
                <a:latin typeface="Arial Narrow" panose="020B0606020202030204" pitchFamily="34" charset="0"/>
                <a:cs typeface="Arial"/>
                <a:sym typeface="Arial"/>
              </a:rPr>
              <a:t>$0 </a:t>
            </a:r>
          </a:p>
          <a:p>
            <a:pPr algn="ctr" defTabSz="1219170">
              <a:buClr>
                <a:srgbClr val="000000"/>
              </a:buClr>
            </a:pPr>
            <a:endParaRPr lang="en-US" sz="1867" b="1" kern="0">
              <a:solidFill>
                <a:srgbClr val="0E2533">
                  <a:lumMod val="50000"/>
                  <a:lumOff val="50000"/>
                </a:srgbClr>
              </a:solidFill>
              <a:latin typeface="Arial Narrow" panose="020B0606020202030204" pitchFamily="34" charset="0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BFF70F-7C53-635C-A03A-A9CD39A40560}"/>
              </a:ext>
            </a:extLst>
          </p:cNvPr>
          <p:cNvSpPr txBox="1"/>
          <p:nvPr/>
        </p:nvSpPr>
        <p:spPr>
          <a:xfrm>
            <a:off x="6414937" y="4175416"/>
            <a:ext cx="2889839" cy="4205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133" b="1" kern="0">
                <a:solidFill>
                  <a:srgbClr val="0E2533">
                    <a:lumMod val="50000"/>
                    <a:lumOff val="50000"/>
                  </a:srgbClr>
                </a:solidFill>
                <a:latin typeface="Arial Narrow" panose="020B0606020202030204" pitchFamily="34" charset="0"/>
                <a:cs typeface="Arial"/>
                <a:sym typeface="Arial"/>
              </a:rPr>
              <a:t>$0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FE71F3-310C-FF5A-73E4-E6B3F251015F}"/>
              </a:ext>
            </a:extLst>
          </p:cNvPr>
          <p:cNvSpPr txBox="1"/>
          <p:nvPr/>
        </p:nvSpPr>
        <p:spPr>
          <a:xfrm>
            <a:off x="6407623" y="4928025"/>
            <a:ext cx="2889839" cy="4205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133" b="1" kern="0">
                <a:solidFill>
                  <a:srgbClr val="0E2533">
                    <a:lumMod val="50000"/>
                    <a:lumOff val="50000"/>
                  </a:srgbClr>
                </a:solidFill>
                <a:latin typeface="Arial Narrow" panose="020B0606020202030204" pitchFamily="34" charset="0"/>
                <a:cs typeface="Arial"/>
                <a:sym typeface="Arial"/>
              </a:rPr>
              <a:t>$0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685000-E8AF-BE38-24A0-70CA4CF07E3A}"/>
              </a:ext>
            </a:extLst>
          </p:cNvPr>
          <p:cNvSpPr txBox="1"/>
          <p:nvPr/>
        </p:nvSpPr>
        <p:spPr>
          <a:xfrm>
            <a:off x="6427486" y="5681236"/>
            <a:ext cx="2889839" cy="4205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133" b="1" kern="0">
                <a:solidFill>
                  <a:srgbClr val="0E2533">
                    <a:lumMod val="50000"/>
                    <a:lumOff val="50000"/>
                  </a:srgbClr>
                </a:solidFill>
                <a:latin typeface="Arial Narrow" panose="020B0606020202030204" pitchFamily="34" charset="0"/>
                <a:cs typeface="Arial"/>
                <a:sym typeface="Arial"/>
              </a:rPr>
              <a:t>$0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EF3F6A-DA33-A58D-E8CA-5F12A94E0E98}"/>
              </a:ext>
            </a:extLst>
          </p:cNvPr>
          <p:cNvSpPr txBox="1"/>
          <p:nvPr/>
        </p:nvSpPr>
        <p:spPr>
          <a:xfrm>
            <a:off x="4326830" y="4185921"/>
            <a:ext cx="238675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133" b="1" kern="0">
                <a:solidFill>
                  <a:srgbClr val="8989B1"/>
                </a:solidFill>
                <a:latin typeface="Arial Narrow" panose="020B0606020202030204" pitchFamily="34" charset="0"/>
                <a:cs typeface="Arial"/>
                <a:sym typeface="Arial"/>
              </a:rPr>
              <a:t>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DDE7025-54CB-8907-9256-8481CAAD8008}"/>
              </a:ext>
            </a:extLst>
          </p:cNvPr>
          <p:cNvSpPr/>
          <p:nvPr/>
        </p:nvSpPr>
        <p:spPr>
          <a:xfrm>
            <a:off x="104193" y="6350493"/>
            <a:ext cx="9340791" cy="524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933" kern="0">
                <a:solidFill>
                  <a:srgbClr val="677480"/>
                </a:solidFill>
                <a:latin typeface="Arial"/>
                <a:sym typeface="Arial"/>
              </a:rPr>
              <a:t>* To simplify the example, the calculation includes Winters’s Mon-Thurs service only. Winters Microtransit also includes weekend service.</a:t>
            </a:r>
          </a:p>
          <a:p>
            <a:pPr defTabSz="1219170">
              <a:buClr>
                <a:srgbClr val="000000"/>
              </a:buClr>
            </a:pPr>
            <a:r>
              <a:rPr lang="en-US" sz="1067" kern="0">
                <a:solidFill>
                  <a:srgbClr val="677480"/>
                </a:solidFill>
                <a:latin typeface="Arial"/>
                <a:sym typeface="Arial"/>
              </a:rPr>
              <a:t>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4A60A91-0F3B-D0B3-A897-7C9C865071BF}"/>
              </a:ext>
            </a:extLst>
          </p:cNvPr>
          <p:cNvSpPr/>
          <p:nvPr/>
        </p:nvSpPr>
        <p:spPr>
          <a:xfrm>
            <a:off x="6800454" y="2574460"/>
            <a:ext cx="2125455" cy="524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>
                <a:solidFill>
                  <a:srgbClr val="677480"/>
                </a:solidFill>
                <a:latin typeface="Arial"/>
                <a:sym typeface="Arial"/>
              </a:rPr>
              <a:t>Current Contract</a:t>
            </a:r>
          </a:p>
          <a:p>
            <a:pPr algn="ctr" defTabSz="1219170">
              <a:buClr>
                <a:srgbClr val="000000"/>
              </a:buClr>
            </a:pPr>
            <a:r>
              <a:rPr lang="en-US" sz="1867" kern="0">
                <a:solidFill>
                  <a:srgbClr val="677480"/>
                </a:solidFill>
                <a:latin typeface="Arial"/>
                <a:sym typeface="Arial"/>
              </a:rPr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38274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F2E33-0DFD-17B4-9FE2-26888DEA9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DFEBA-E11B-8DA6-E145-35D09B2FBD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21</a:t>
            </a:fld>
            <a:endParaRPr lang="en" kern="0">
              <a:solidFill>
                <a:srgbClr val="97ABBC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96F7D5-C4B0-1C17-450D-B19C37F138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312" y="836998"/>
            <a:ext cx="12198312" cy="67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>
                <a:solidFill>
                  <a:schemeClr val="tx1"/>
                </a:solidFill>
                <a:latin typeface="Franklin Gothic Medium Cond" panose="020B0606030402020204" pitchFamily="34" charset="0"/>
              </a:rPr>
              <a:t>MICROTRANSIT: </a:t>
            </a:r>
            <a:r>
              <a:rPr lang="en-US" b="0">
                <a:solidFill>
                  <a:schemeClr val="accent3">
                    <a:lumMod val="60000"/>
                    <a:lumOff val="40000"/>
                  </a:schemeClr>
                </a:solidFill>
                <a:latin typeface="Franklin Gothic Medium Cond" panose="020B0606030402020204" pitchFamily="34" charset="0"/>
              </a:rPr>
              <a:t>OTHER TRANSIT COSTS </a:t>
            </a:r>
          </a:p>
        </p:txBody>
      </p:sp>
      <p:sp>
        <p:nvSpPr>
          <p:cNvPr id="2" name="Title 20">
            <a:extLst>
              <a:ext uri="{FF2B5EF4-FFF2-40B4-BE49-F238E27FC236}">
                <a16:creationId xmlns:a16="http://schemas.microsoft.com/office/drawing/2014/main" id="{CB621179-EE10-DE6E-C8BC-C59460DF28D8}"/>
              </a:ext>
            </a:extLst>
          </p:cNvPr>
          <p:cNvSpPr txBox="1">
            <a:spLocks/>
          </p:cNvSpPr>
          <p:nvPr/>
        </p:nvSpPr>
        <p:spPr>
          <a:xfrm>
            <a:off x="0" y="-215515"/>
            <a:ext cx="12192000" cy="1055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1" i="0" u="none" strike="noStrike" cap="none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 defTabSz="1219170">
              <a:buClr>
                <a:srgbClr val="97ABBC"/>
              </a:buClr>
            </a:pPr>
            <a:br>
              <a:rPr lang="en-US" kern="0">
                <a:solidFill>
                  <a:srgbClr val="7ECEFD">
                    <a:lumMod val="50000"/>
                  </a:srgbClr>
                </a:solidFill>
                <a:latin typeface="Franklin Gothic Medium Cond"/>
              </a:rPr>
            </a:br>
            <a:br>
              <a:rPr lang="en-US" kern="0">
                <a:solidFill>
                  <a:srgbClr val="7ECEFD">
                    <a:lumMod val="50000"/>
                  </a:srgbClr>
                </a:solidFill>
                <a:latin typeface="Franklin Gothic Medium Cond"/>
              </a:rPr>
            </a:br>
            <a:br>
              <a:rPr lang="en-US" kern="0">
                <a:solidFill>
                  <a:srgbClr val="7ECEFD">
                    <a:lumMod val="50000"/>
                  </a:srgbClr>
                </a:solidFill>
                <a:latin typeface="Franklin Gothic Medium Cond"/>
              </a:rPr>
            </a:br>
            <a:r>
              <a:rPr lang="en-US" kern="0">
                <a:solidFill>
                  <a:srgbClr val="7ECEFD">
                    <a:lumMod val="50000"/>
                  </a:srgbClr>
                </a:solidFill>
                <a:latin typeface="Franklin Gothic Medium Cond"/>
              </a:rPr>
              <a:t>Budget Development Process 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C73141E-797E-C282-D963-FE790CCCB2F5}"/>
              </a:ext>
            </a:extLst>
          </p:cNvPr>
          <p:cNvCxnSpPr>
            <a:cxnSpLocks/>
          </p:cNvCxnSpPr>
          <p:nvPr/>
        </p:nvCxnSpPr>
        <p:spPr>
          <a:xfrm>
            <a:off x="112019" y="773277"/>
            <a:ext cx="1180783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5FC7F8F-4429-AEFC-25EF-599B40E05D45}"/>
              </a:ext>
            </a:extLst>
          </p:cNvPr>
          <p:cNvGraphicFramePr>
            <a:graphicFrameLocks noGrp="1"/>
          </p:cNvGraphicFramePr>
          <p:nvPr/>
        </p:nvGraphicFramePr>
        <p:xfrm>
          <a:off x="283152" y="1514077"/>
          <a:ext cx="5345336" cy="5076936"/>
        </p:xfrm>
        <a:graphic>
          <a:graphicData uri="http://schemas.openxmlformats.org/drawingml/2006/table">
            <a:tbl>
              <a:tblPr firstRow="1" bandRow="1"/>
              <a:tblGrid>
                <a:gridCol w="1659271">
                  <a:extLst>
                    <a:ext uri="{9D8B030D-6E8A-4147-A177-3AD203B41FA5}">
                      <a16:colId xmlns:a16="http://schemas.microsoft.com/office/drawing/2014/main" val="1067282142"/>
                    </a:ext>
                  </a:extLst>
                </a:gridCol>
                <a:gridCol w="3686065">
                  <a:extLst>
                    <a:ext uri="{9D8B030D-6E8A-4147-A177-3AD203B41FA5}">
                      <a16:colId xmlns:a16="http://schemas.microsoft.com/office/drawing/2014/main" val="2882528307"/>
                    </a:ext>
                  </a:extLst>
                </a:gridCol>
              </a:tblGrid>
              <a:tr h="386080">
                <a:tc>
                  <a:txBody>
                    <a:bodyPr/>
                    <a:lstStyle/>
                    <a:p>
                      <a:pPr algn="ctr"/>
                      <a:r>
                        <a:rPr lang="en-US" sz="1700" b="1">
                          <a:solidFill>
                            <a:schemeClr val="bg1"/>
                          </a:solidFill>
                          <a:latin typeface="+mj-lt"/>
                        </a:rPr>
                        <a:t>Cost</a:t>
                      </a:r>
                    </a:p>
                  </a:txBody>
                  <a:tcPr marL="121920" marR="121920" marT="60960" marB="60960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>
                          <a:solidFill>
                            <a:schemeClr val="bg1"/>
                          </a:solidFill>
                          <a:latin typeface="+mj-lt"/>
                        </a:rPr>
                        <a:t>Cost Drivers</a:t>
                      </a:r>
                    </a:p>
                  </a:txBody>
                  <a:tcPr marL="121920" marR="121920" marT="60960" marB="60960"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498769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Insurance (CalTIP)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Fleet size/value, claims history, vehicle age and pool rate changes 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013508"/>
                  </a:ext>
                </a:extLst>
              </a:tr>
              <a:tr h="423656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Fuel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Market prices and service demands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885109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Fleet &amp; Facilities Maintenance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Aging buses, parts &amp; labor costs, preventative maintenance cycles, and facility/shop upkeep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68459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Technology 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Onboard systems, software licenses, data plans and hardware replacement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116289"/>
                  </a:ext>
                </a:extLst>
              </a:tr>
              <a:tr h="134112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Services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Transit planning service changes, number of vehicles for radio &amp; communications and outreach/advertising for service changes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755185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Contingency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Emergency repairs, major breakdowns, fuel/utility spikes, and regulatory changes 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754157"/>
                  </a:ext>
                </a:extLst>
              </a:tr>
            </a:tbl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D115A32-E59E-8731-76CB-6D826FB8EAE5}"/>
              </a:ext>
            </a:extLst>
          </p:cNvPr>
          <p:cNvGraphicFramePr>
            <a:graphicFrameLocks/>
          </p:cNvGraphicFramePr>
          <p:nvPr/>
        </p:nvGraphicFramePr>
        <p:xfrm>
          <a:off x="5509313" y="1514076"/>
          <a:ext cx="6410545" cy="5039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7020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FAF1CE61-83D5-4DAD-1043-6AC635482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F3C1B6F3-F443-FABC-5DF2-95DDCCE202BA}"/>
              </a:ext>
            </a:extLst>
          </p:cNvPr>
          <p:cNvSpPr/>
          <p:nvPr/>
        </p:nvSpPr>
        <p:spPr>
          <a:xfrm>
            <a:off x="98910" y="5856700"/>
            <a:ext cx="11901039" cy="424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70C0"/>
              </a:solidFill>
              <a:latin typeface="Arial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9AABEBB-46EA-AFDF-F998-960DC34AF8BC}"/>
              </a:ext>
            </a:extLst>
          </p:cNvPr>
          <p:cNvSpPr/>
          <p:nvPr/>
        </p:nvSpPr>
        <p:spPr>
          <a:xfrm>
            <a:off x="102590" y="4646800"/>
            <a:ext cx="11901033" cy="4543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625E721-D156-7D2D-C618-E2E86210CD0A}"/>
              </a:ext>
            </a:extLst>
          </p:cNvPr>
          <p:cNvSpPr/>
          <p:nvPr/>
        </p:nvSpPr>
        <p:spPr>
          <a:xfrm>
            <a:off x="145481" y="4048727"/>
            <a:ext cx="11901039" cy="424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6" name="Google Shape;126;p17">
            <a:extLst>
              <a:ext uri="{FF2B5EF4-FFF2-40B4-BE49-F238E27FC236}">
                <a16:creationId xmlns:a16="http://schemas.microsoft.com/office/drawing/2014/main" id="{BEC3FBA8-1496-2297-0094-46932C97624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22</a:t>
            </a:fld>
            <a:endParaRPr kern="0">
              <a:solidFill>
                <a:srgbClr val="97ABBC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06C8512-5B23-C7E2-60EB-6942720FDCE3}"/>
              </a:ext>
            </a:extLst>
          </p:cNvPr>
          <p:cNvSpPr txBox="1"/>
          <p:nvPr/>
        </p:nvSpPr>
        <p:spPr>
          <a:xfrm>
            <a:off x="-97552" y="954889"/>
            <a:ext cx="12192000" cy="61555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>
                <a:solidFill>
                  <a:srgbClr val="677480"/>
                </a:solidFill>
                <a:latin typeface="Franklin Gothic Medium Cond" panose="020B0606030402020204" pitchFamily="34" charset="0"/>
                <a:cs typeface="Arial"/>
                <a:sym typeface="Arial"/>
              </a:rPr>
              <a:t>PARATRANSIT: </a:t>
            </a:r>
            <a:r>
              <a:rPr lang="en-US" sz="3200" kern="0">
                <a:solidFill>
                  <a:srgbClr val="E35A25">
                    <a:lumMod val="60000"/>
                    <a:lumOff val="40000"/>
                  </a:srgbClr>
                </a:solidFill>
                <a:latin typeface="Franklin Gothic Medium Cond" panose="020B0606030402020204" pitchFamily="34" charset="0"/>
                <a:cs typeface="Arial"/>
                <a:sym typeface="Arial"/>
              </a:rPr>
              <a:t>CONTRACTED TRANSPORTATION - EXAMPLE 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8D55EE2-3C03-FA12-497C-7B22B47EC19A}"/>
              </a:ext>
            </a:extLst>
          </p:cNvPr>
          <p:cNvSpPr/>
          <p:nvPr/>
        </p:nvSpPr>
        <p:spPr>
          <a:xfrm>
            <a:off x="88210" y="5259320"/>
            <a:ext cx="11901039" cy="424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70C0"/>
              </a:solidFill>
              <a:latin typeface="Arial"/>
              <a:sym typeface="Arial"/>
            </a:endParaRPr>
          </a:p>
        </p:txBody>
      </p:sp>
      <p:sp>
        <p:nvSpPr>
          <p:cNvPr id="2" name="Title 20">
            <a:extLst>
              <a:ext uri="{FF2B5EF4-FFF2-40B4-BE49-F238E27FC236}">
                <a16:creationId xmlns:a16="http://schemas.microsoft.com/office/drawing/2014/main" id="{EE81344B-386E-A300-94D2-235CC9581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89" y="256205"/>
            <a:ext cx="12155612" cy="589107"/>
          </a:xfrm>
        </p:spPr>
        <p:txBody>
          <a:bodyPr/>
          <a:lstStyle/>
          <a:p>
            <a:pPr algn="ctr"/>
            <a:r>
              <a:rPr lang="en-US">
                <a:solidFill>
                  <a:schemeClr val="accent5">
                    <a:lumMod val="50000"/>
                  </a:schemeClr>
                </a:solidFill>
                <a:latin typeface="Franklin Gothic Medium Cond"/>
              </a:rPr>
              <a:t>Budget Development Process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00AAF050-7617-5925-BE1A-A78C89BD77AB}"/>
              </a:ext>
            </a:extLst>
          </p:cNvPr>
          <p:cNvCxnSpPr>
            <a:cxnSpLocks/>
          </p:cNvCxnSpPr>
          <p:nvPr/>
        </p:nvCxnSpPr>
        <p:spPr>
          <a:xfrm>
            <a:off x="151566" y="780660"/>
            <a:ext cx="1180783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019AA45E-4A33-0C21-ADA8-4CC219ABE21B}"/>
              </a:ext>
            </a:extLst>
          </p:cNvPr>
          <p:cNvSpPr/>
          <p:nvPr/>
        </p:nvSpPr>
        <p:spPr>
          <a:xfrm>
            <a:off x="113259" y="3413608"/>
            <a:ext cx="11901039" cy="424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DCEFC5DF-2CBE-B0D1-57BE-331D18CF207F}"/>
              </a:ext>
            </a:extLst>
          </p:cNvPr>
          <p:cNvCxnSpPr>
            <a:cxnSpLocks/>
          </p:cNvCxnSpPr>
          <p:nvPr/>
        </p:nvCxnSpPr>
        <p:spPr>
          <a:xfrm>
            <a:off x="4656587" y="4472946"/>
            <a:ext cx="0" cy="273989"/>
          </a:xfrm>
          <a:prstGeom prst="straightConnector1">
            <a:avLst/>
          </a:prstGeom>
          <a:ln w="28575">
            <a:solidFill>
              <a:srgbClr val="33CC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7ACCDF4-704F-88FE-94E6-B3CA032285C9}"/>
              </a:ext>
            </a:extLst>
          </p:cNvPr>
          <p:cNvCxnSpPr>
            <a:cxnSpLocks/>
          </p:cNvCxnSpPr>
          <p:nvPr/>
        </p:nvCxnSpPr>
        <p:spPr>
          <a:xfrm>
            <a:off x="4632717" y="5652782"/>
            <a:ext cx="0" cy="273989"/>
          </a:xfrm>
          <a:prstGeom prst="straightConnector1">
            <a:avLst/>
          </a:prstGeom>
          <a:ln w="28575">
            <a:solidFill>
              <a:srgbClr val="33CC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3077C17-D67A-9A73-F1BC-3FF2155E989C}"/>
              </a:ext>
            </a:extLst>
          </p:cNvPr>
          <p:cNvCxnSpPr>
            <a:cxnSpLocks/>
          </p:cNvCxnSpPr>
          <p:nvPr/>
        </p:nvCxnSpPr>
        <p:spPr>
          <a:xfrm>
            <a:off x="7687604" y="3093617"/>
            <a:ext cx="0" cy="302004"/>
          </a:xfrm>
          <a:prstGeom prst="straightConnector1">
            <a:avLst/>
          </a:prstGeom>
          <a:ln w="28575">
            <a:solidFill>
              <a:schemeClr val="bg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5AECBA4-7A17-0020-0B9A-492B59134AAD}"/>
              </a:ext>
            </a:extLst>
          </p:cNvPr>
          <p:cNvCxnSpPr>
            <a:cxnSpLocks/>
          </p:cNvCxnSpPr>
          <p:nvPr/>
        </p:nvCxnSpPr>
        <p:spPr>
          <a:xfrm>
            <a:off x="7680847" y="3781371"/>
            <a:ext cx="0" cy="249591"/>
          </a:xfrm>
          <a:prstGeom prst="straightConnector1">
            <a:avLst/>
          </a:prstGeom>
          <a:ln w="28575">
            <a:solidFill>
              <a:schemeClr val="bg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40E6DD5-D954-F744-6673-5D10CE756D30}"/>
              </a:ext>
            </a:extLst>
          </p:cNvPr>
          <p:cNvGrpSpPr/>
          <p:nvPr/>
        </p:nvGrpSpPr>
        <p:grpSpPr>
          <a:xfrm>
            <a:off x="105612" y="1877281"/>
            <a:ext cx="11772761" cy="4453141"/>
            <a:chOff x="-58295" y="1174205"/>
            <a:chExt cx="8829571" cy="333985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AD4848B-3292-1A16-D165-061334025F64}"/>
                </a:ext>
              </a:extLst>
            </p:cNvPr>
            <p:cNvSpPr/>
            <p:nvPr/>
          </p:nvSpPr>
          <p:spPr>
            <a:xfrm>
              <a:off x="153879" y="1174205"/>
              <a:ext cx="2045577" cy="676658"/>
            </a:xfrm>
            <a:prstGeom prst="roundRect">
              <a:avLst/>
            </a:prstGeom>
            <a:solidFill>
              <a:srgbClr val="FFCC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FFFFFF"/>
                  </a:solidFill>
                  <a:latin typeface="Arial"/>
                  <a:sym typeface="Arial"/>
                </a:rPr>
                <a:t>  # of Trips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763F2AF-ED9F-563D-5B8F-8E49726B7068}"/>
                </a:ext>
              </a:extLst>
            </p:cNvPr>
            <p:cNvSpPr/>
            <p:nvPr/>
          </p:nvSpPr>
          <p:spPr>
            <a:xfrm>
              <a:off x="2389872" y="1187463"/>
              <a:ext cx="2045576" cy="670479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FFFFFF"/>
                  </a:solidFill>
                  <a:latin typeface="Arial"/>
                  <a:sym typeface="Arial"/>
                </a:rPr>
                <a:t># Hours</a:t>
              </a:r>
            </a:p>
          </p:txBody>
        </p:sp>
        <p:sp>
          <p:nvSpPr>
            <p:cNvPr id="11" name="Plus Sign 10">
              <a:extLst>
                <a:ext uri="{FF2B5EF4-FFF2-40B4-BE49-F238E27FC236}">
                  <a16:creationId xmlns:a16="http://schemas.microsoft.com/office/drawing/2014/main" id="{B6A3FA94-1D00-83D8-E33F-1BF8D85D0F65}"/>
                </a:ext>
              </a:extLst>
            </p:cNvPr>
            <p:cNvSpPr/>
            <p:nvPr/>
          </p:nvSpPr>
          <p:spPr>
            <a:xfrm>
              <a:off x="4502927" y="1389870"/>
              <a:ext cx="204826" cy="261071"/>
            </a:xfrm>
            <a:prstGeom prst="mathPlu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97ABBC">
                    <a:lumMod val="75000"/>
                  </a:srgbClr>
                </a:solidFill>
                <a:latin typeface="Arial"/>
                <a:sym typeface="Arial"/>
              </a:endParaRPr>
            </a:p>
          </p:txBody>
        </p:sp>
        <p:sp>
          <p:nvSpPr>
            <p:cNvPr id="15" name="Equals 14">
              <a:extLst>
                <a:ext uri="{FF2B5EF4-FFF2-40B4-BE49-F238E27FC236}">
                  <a16:creationId xmlns:a16="http://schemas.microsoft.com/office/drawing/2014/main" id="{D74DFE71-FCEC-B2FE-09B0-6CA2D244FE7B}"/>
                </a:ext>
              </a:extLst>
            </p:cNvPr>
            <p:cNvSpPr/>
            <p:nvPr/>
          </p:nvSpPr>
          <p:spPr>
            <a:xfrm>
              <a:off x="6805364" y="1419594"/>
              <a:ext cx="292694" cy="228666"/>
            </a:xfrm>
            <a:prstGeom prst="mathEqual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677480"/>
                </a:solidFill>
                <a:latin typeface="Arial"/>
                <a:sym typeface="Arial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A8CD41A-E39F-6747-DA2B-1B2EFBD22340}"/>
                </a:ext>
              </a:extLst>
            </p:cNvPr>
            <p:cNvSpPr/>
            <p:nvPr/>
          </p:nvSpPr>
          <p:spPr>
            <a:xfrm>
              <a:off x="7162886" y="1188258"/>
              <a:ext cx="1608390" cy="669684"/>
            </a:xfrm>
            <a:prstGeom prst="roundRect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000" b="1" kern="0">
                  <a:solidFill>
                    <a:srgbClr val="FFFFFF"/>
                  </a:solidFill>
                  <a:latin typeface="Arial"/>
                  <a:sym typeface="Arial"/>
                </a:rPr>
                <a:t> Contracted Transportation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A696D5B-4CB4-3AEF-F3BD-1ECA3403E40D}"/>
                </a:ext>
              </a:extLst>
            </p:cNvPr>
            <p:cNvSpPr/>
            <p:nvPr/>
          </p:nvSpPr>
          <p:spPr>
            <a:xfrm>
              <a:off x="371770" y="1972888"/>
              <a:ext cx="1622420" cy="3025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kern="0">
                  <a:solidFill>
                    <a:srgbClr val="677480"/>
                  </a:solidFill>
                  <a:latin typeface="Arial"/>
                  <a:sym typeface="Arial"/>
                </a:rPr>
                <a:t>Start Origin City</a:t>
              </a:r>
            </a:p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677480"/>
                </a:solidFill>
                <a:latin typeface="Arial"/>
                <a:sym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4457F75-1C99-65CE-ABE6-04CEEAD52C0B}"/>
                </a:ext>
              </a:extLst>
            </p:cNvPr>
            <p:cNvSpPr/>
            <p:nvPr/>
          </p:nvSpPr>
          <p:spPr>
            <a:xfrm>
              <a:off x="2519900" y="1805558"/>
              <a:ext cx="1594091" cy="3934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677480"/>
                </a:solidFill>
                <a:latin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C83F778-5E09-CF02-1609-1FDA856311F2}"/>
                </a:ext>
              </a:extLst>
            </p:cNvPr>
            <p:cNvSpPr/>
            <p:nvPr/>
          </p:nvSpPr>
          <p:spPr>
            <a:xfrm>
              <a:off x="7102835" y="1804568"/>
              <a:ext cx="1470337" cy="3934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kern="0">
                  <a:solidFill>
                    <a:srgbClr val="677480"/>
                  </a:solidFill>
                  <a:latin typeface="Arial"/>
                  <a:sym typeface="Arial"/>
                </a:rPr>
                <a:t>Annual Cost  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A01F34D-5B8F-C410-89D1-5C7A9723E2C5}"/>
                </a:ext>
              </a:extLst>
            </p:cNvPr>
            <p:cNvCxnSpPr>
              <a:cxnSpLocks/>
            </p:cNvCxnSpPr>
            <p:nvPr/>
          </p:nvCxnSpPr>
          <p:spPr>
            <a:xfrm>
              <a:off x="1041857" y="2120645"/>
              <a:ext cx="0" cy="211307"/>
            </a:xfrm>
            <a:prstGeom prst="straightConnector1">
              <a:avLst/>
            </a:prstGeom>
            <a:ln w="28575">
              <a:solidFill>
                <a:srgbClr val="FF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823798-29C7-960A-52D3-354143B695C4}"/>
                </a:ext>
              </a:extLst>
            </p:cNvPr>
            <p:cNvSpPr txBox="1"/>
            <p:nvPr/>
          </p:nvSpPr>
          <p:spPr>
            <a:xfrm>
              <a:off x="208035" y="2352102"/>
              <a:ext cx="1889743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FF99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Review PY Trips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41CDCFF-BCCA-D60B-CA70-D3E0FD63EEC4}"/>
                </a:ext>
              </a:extLst>
            </p:cNvPr>
            <p:cNvSpPr txBox="1"/>
            <p:nvPr/>
          </p:nvSpPr>
          <p:spPr>
            <a:xfrm>
              <a:off x="2477128" y="2357970"/>
              <a:ext cx="2167377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33CC33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Review PY &amp; CY Hrs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0A45F12-57F6-C31D-7AF3-D99512A14BFB}"/>
                </a:ext>
              </a:extLst>
            </p:cNvPr>
            <p:cNvSpPr txBox="1"/>
            <p:nvPr/>
          </p:nvSpPr>
          <p:spPr>
            <a:xfrm>
              <a:off x="208035" y="2833031"/>
              <a:ext cx="1801024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FF99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454 Avg per Month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E9301CF-8A00-E308-0AC9-B18C79DB1EAF}"/>
                </a:ext>
              </a:extLst>
            </p:cNvPr>
            <p:cNvSpPr txBox="1"/>
            <p:nvPr/>
          </p:nvSpPr>
          <p:spPr>
            <a:xfrm>
              <a:off x="2236640" y="2815138"/>
              <a:ext cx="2352040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33CC33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1 Hour Avg per Trip 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45D63A21-1D80-73A4-0070-A917C57F2785}"/>
                </a:ext>
              </a:extLst>
            </p:cNvPr>
            <p:cNvCxnSpPr>
              <a:cxnSpLocks/>
            </p:cNvCxnSpPr>
            <p:nvPr/>
          </p:nvCxnSpPr>
          <p:spPr>
            <a:xfrm>
              <a:off x="3354937" y="2662031"/>
              <a:ext cx="0" cy="226503"/>
            </a:xfrm>
            <a:prstGeom prst="straightConnector1">
              <a:avLst/>
            </a:prstGeom>
            <a:ln w="28575">
              <a:solidFill>
                <a:srgbClr val="33CC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9BAA8C0-FCD0-D441-69E7-A7344655872F}"/>
                </a:ext>
              </a:extLst>
            </p:cNvPr>
            <p:cNvSpPr txBox="1"/>
            <p:nvPr/>
          </p:nvSpPr>
          <p:spPr>
            <a:xfrm>
              <a:off x="2347093" y="3287815"/>
              <a:ext cx="2143749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33CC33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5,444 Hrs per Yr 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DE060458-AE81-B0AD-8C5A-9F8C7723DF5F}"/>
                </a:ext>
              </a:extLst>
            </p:cNvPr>
            <p:cNvSpPr/>
            <p:nvPr/>
          </p:nvSpPr>
          <p:spPr>
            <a:xfrm>
              <a:off x="7206663" y="2345650"/>
              <a:ext cx="1401324" cy="2088534"/>
            </a:xfrm>
            <a:prstGeom prst="rect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FFFFFF"/>
                  </a:solidFill>
                  <a:latin typeface="Arial"/>
                  <a:sym typeface="Arial"/>
                </a:rPr>
                <a:t>Davis</a:t>
              </a:r>
              <a:endParaRPr lang="en-US" sz="2667" b="1" kern="0">
                <a:solidFill>
                  <a:srgbClr val="FFFFFF"/>
                </a:solidFill>
                <a:latin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endParaRPr lang="en-US" sz="2667" b="1" kern="0">
                <a:solidFill>
                  <a:srgbClr val="FFFFFF"/>
                </a:solidFill>
                <a:latin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en-US" sz="2800" b="1" kern="0">
                  <a:solidFill>
                    <a:srgbClr val="FFFFFF"/>
                  </a:solidFill>
                  <a:latin typeface="Arial"/>
                  <a:sym typeface="Arial"/>
                </a:rPr>
                <a:t>$526,458</a:t>
              </a:r>
            </a:p>
            <a:p>
              <a:pPr algn="ctr" defTabSz="1219170">
                <a:buClr>
                  <a:srgbClr val="000000"/>
                </a:buClr>
              </a:pPr>
              <a:endParaRPr lang="en-US" sz="2800" b="1" kern="0">
                <a:solidFill>
                  <a:srgbClr val="FFFFFF"/>
                </a:solidFill>
                <a:latin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endParaRPr lang="en-US" sz="2400" b="1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119F23C-699F-6D4B-4CAE-1D55B971E03A}"/>
                </a:ext>
              </a:extLst>
            </p:cNvPr>
            <p:cNvSpPr/>
            <p:nvPr/>
          </p:nvSpPr>
          <p:spPr>
            <a:xfrm>
              <a:off x="4735403" y="1183780"/>
              <a:ext cx="2058236" cy="666998"/>
            </a:xfrm>
            <a:prstGeom prst="roundRect">
              <a:avLst/>
            </a:prstGeom>
            <a:solidFill>
              <a:schemeClr val="bg2">
                <a:lumMod val="50000"/>
                <a:lumOff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000" b="1" kern="0">
                  <a:solidFill>
                    <a:srgbClr val="FFFFFF"/>
                  </a:solidFill>
                  <a:latin typeface="Arial"/>
                  <a:sym typeface="Arial"/>
                </a:rPr>
                <a:t> Annual Fixed Fee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5843E24-0C3A-C8B5-A4BA-62871C937F16}"/>
                </a:ext>
              </a:extLst>
            </p:cNvPr>
            <p:cNvCxnSpPr>
              <a:cxnSpLocks/>
            </p:cNvCxnSpPr>
            <p:nvPr/>
          </p:nvCxnSpPr>
          <p:spPr>
            <a:xfrm>
              <a:off x="3381824" y="2107775"/>
              <a:ext cx="0" cy="226503"/>
            </a:xfrm>
            <a:prstGeom prst="straightConnector1">
              <a:avLst/>
            </a:prstGeom>
            <a:ln w="28575">
              <a:solidFill>
                <a:srgbClr val="33CC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3279F38-C3B8-2CDD-1DF0-FDE761C2ECC1}"/>
                </a:ext>
              </a:extLst>
            </p:cNvPr>
            <p:cNvSpPr/>
            <p:nvPr/>
          </p:nvSpPr>
          <p:spPr>
            <a:xfrm>
              <a:off x="2693050" y="1850300"/>
              <a:ext cx="1622420" cy="3025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kern="0">
                  <a:solidFill>
                    <a:srgbClr val="677480"/>
                  </a:solidFill>
                  <a:latin typeface="Arial"/>
                  <a:sym typeface="Arial"/>
                </a:rPr>
                <a:t>Start Origin City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730E941-7502-A0BC-20B9-81148D5CC12E}"/>
                </a:ext>
              </a:extLst>
            </p:cNvPr>
            <p:cNvCxnSpPr>
              <a:cxnSpLocks/>
            </p:cNvCxnSpPr>
            <p:nvPr/>
          </p:nvCxnSpPr>
          <p:spPr>
            <a:xfrm>
              <a:off x="1038076" y="2632378"/>
              <a:ext cx="5665" cy="235090"/>
            </a:xfrm>
            <a:prstGeom prst="straightConnector1">
              <a:avLst/>
            </a:prstGeom>
            <a:ln w="28575">
              <a:solidFill>
                <a:srgbClr val="FF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9FC0EA2-5736-7107-0ED9-377D18A120F5}"/>
                </a:ext>
              </a:extLst>
            </p:cNvPr>
            <p:cNvCxnSpPr>
              <a:cxnSpLocks/>
            </p:cNvCxnSpPr>
            <p:nvPr/>
          </p:nvCxnSpPr>
          <p:spPr>
            <a:xfrm>
              <a:off x="1037935" y="3101480"/>
              <a:ext cx="0" cy="192097"/>
            </a:xfrm>
            <a:prstGeom prst="straightConnector1">
              <a:avLst/>
            </a:prstGeom>
            <a:ln w="28575">
              <a:solidFill>
                <a:srgbClr val="FF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592ADE4-6882-2856-C78B-D808E55A0701}"/>
                </a:ext>
              </a:extLst>
            </p:cNvPr>
            <p:cNvCxnSpPr>
              <a:cxnSpLocks/>
            </p:cNvCxnSpPr>
            <p:nvPr/>
          </p:nvCxnSpPr>
          <p:spPr>
            <a:xfrm>
              <a:off x="1032204" y="3575432"/>
              <a:ext cx="0" cy="211307"/>
            </a:xfrm>
            <a:prstGeom prst="straightConnector1">
              <a:avLst/>
            </a:prstGeom>
            <a:ln w="28575">
              <a:solidFill>
                <a:srgbClr val="FF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1A6DBB8-200D-D92B-4953-E234679D29B3}"/>
                </a:ext>
              </a:extLst>
            </p:cNvPr>
            <p:cNvSpPr txBox="1"/>
            <p:nvPr/>
          </p:nvSpPr>
          <p:spPr>
            <a:xfrm>
              <a:off x="-58295" y="3734701"/>
              <a:ext cx="2470120" cy="307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067" b="1" kern="0">
                  <a:solidFill>
                    <a:srgbClr val="FF99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Review Avg Time per Trip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5DD2FAC-54FE-6688-462C-AD58FF61BCA7}"/>
                </a:ext>
              </a:extLst>
            </p:cNvPr>
            <p:cNvSpPr txBox="1"/>
            <p:nvPr/>
          </p:nvSpPr>
          <p:spPr>
            <a:xfrm>
              <a:off x="196345" y="3289773"/>
              <a:ext cx="1801024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FF99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5,444 per Yr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23880CE-F286-C2FA-13EC-8B5554A8E50A}"/>
                </a:ext>
              </a:extLst>
            </p:cNvPr>
            <p:cNvSpPr txBox="1"/>
            <p:nvPr/>
          </p:nvSpPr>
          <p:spPr>
            <a:xfrm>
              <a:off x="2066813" y="3748894"/>
              <a:ext cx="2896814" cy="307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067" b="1" kern="0">
                  <a:solidFill>
                    <a:srgbClr val="33CC33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5,444 x $82.20 Hourly Rate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1E4FA29-1336-4A24-8A51-DA576FC358B2}"/>
                </a:ext>
              </a:extLst>
            </p:cNvPr>
            <p:cNvSpPr txBox="1"/>
            <p:nvPr/>
          </p:nvSpPr>
          <p:spPr>
            <a:xfrm>
              <a:off x="2333338" y="4183029"/>
              <a:ext cx="2199651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33CC33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$447,474 per Yr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D94F6A2-A14A-2C87-7184-7182F32D4737}"/>
                </a:ext>
              </a:extLst>
            </p:cNvPr>
            <p:cNvSpPr txBox="1"/>
            <p:nvPr/>
          </p:nvSpPr>
          <p:spPr>
            <a:xfrm>
              <a:off x="4811928" y="2332615"/>
              <a:ext cx="1785907" cy="3154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0E2533">
                      <a:lumMod val="50000"/>
                      <a:lumOff val="50000"/>
                    </a:srgbClr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$358,344 per Yr</a:t>
              </a:r>
              <a:r>
                <a:rPr lang="en-US" sz="2133" b="1" kern="0">
                  <a:solidFill>
                    <a:srgbClr val="33CCCC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 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3BF945A-2E33-4D90-F1D6-FFA4F14968AB}"/>
                </a:ext>
              </a:extLst>
            </p:cNvPr>
            <p:cNvSpPr txBox="1"/>
            <p:nvPr/>
          </p:nvSpPr>
          <p:spPr>
            <a:xfrm>
              <a:off x="4721424" y="2793381"/>
              <a:ext cx="1813552" cy="5615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133" b="1" u="sng" kern="0">
                  <a:solidFill>
                    <a:srgbClr val="0E2533">
                      <a:lumMod val="50000"/>
                      <a:lumOff val="50000"/>
                    </a:srgbClr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5,444 Davis PT Hrs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0E2533">
                      <a:lumMod val="50000"/>
                      <a:lumOff val="50000"/>
                    </a:srgbClr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24,699 Total PT Hrs </a:t>
              </a:r>
              <a:r>
                <a:rPr lang="en-US" sz="1933" b="1" kern="0">
                  <a:solidFill>
                    <a:srgbClr val="33CCCC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 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00B1DDC-CC6E-6466-2776-BD1182FE4800}"/>
                </a:ext>
              </a:extLst>
            </p:cNvPr>
            <p:cNvSpPr txBox="1"/>
            <p:nvPr/>
          </p:nvSpPr>
          <p:spPr>
            <a:xfrm>
              <a:off x="6242582" y="2846966"/>
              <a:ext cx="1055707" cy="3154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0E2533">
                      <a:lumMod val="50000"/>
                      <a:lumOff val="50000"/>
                    </a:srgbClr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= 22%</a:t>
              </a:r>
              <a:r>
                <a:rPr lang="en-US" sz="2133" b="1" kern="0">
                  <a:solidFill>
                    <a:srgbClr val="33CCCC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 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C6100ED1-085B-5CFE-81C0-5D04AD938B96}"/>
                </a:ext>
              </a:extLst>
            </p:cNvPr>
            <p:cNvCxnSpPr>
              <a:cxnSpLocks/>
            </p:cNvCxnSpPr>
            <p:nvPr/>
          </p:nvCxnSpPr>
          <p:spPr>
            <a:xfrm>
              <a:off x="5617404" y="3369974"/>
              <a:ext cx="0" cy="331623"/>
            </a:xfrm>
            <a:prstGeom prst="straightConnector1">
              <a:avLst/>
            </a:prstGeom>
            <a:ln w="28575">
              <a:solidFill>
                <a:schemeClr val="bg2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CF7B3B3-0C28-941B-A713-96EB494AF536}"/>
                </a:ext>
              </a:extLst>
            </p:cNvPr>
            <p:cNvSpPr txBox="1"/>
            <p:nvPr/>
          </p:nvSpPr>
          <p:spPr>
            <a:xfrm>
              <a:off x="4664695" y="3737287"/>
              <a:ext cx="2199651" cy="3154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0E2533">
                      <a:lumMod val="50000"/>
                      <a:lumOff val="50000"/>
                    </a:srgbClr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$358,344 x 22% Davis</a:t>
              </a:r>
              <a:endParaRPr lang="en-US" sz="2133" b="1" kern="0">
                <a:solidFill>
                  <a:srgbClr val="33CCCC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5CB62E9-3F81-2AE7-2F6B-EF59CEAF81F4}"/>
                </a:ext>
              </a:extLst>
            </p:cNvPr>
            <p:cNvSpPr txBox="1"/>
            <p:nvPr/>
          </p:nvSpPr>
          <p:spPr>
            <a:xfrm>
              <a:off x="4490652" y="4198638"/>
              <a:ext cx="2199651" cy="3154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133" b="1" kern="0">
                  <a:solidFill>
                    <a:srgbClr val="0E2533">
                      <a:lumMod val="50000"/>
                      <a:lumOff val="50000"/>
                    </a:srgbClr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$78,984 per Yr</a:t>
              </a:r>
              <a:endParaRPr lang="en-US" sz="2133" b="1" kern="0">
                <a:solidFill>
                  <a:srgbClr val="33CCCC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</p:grp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52D19CB-1EF2-B772-4947-D818AA3B5FC7}"/>
              </a:ext>
            </a:extLst>
          </p:cNvPr>
          <p:cNvCxnSpPr>
            <a:cxnSpLocks/>
          </p:cNvCxnSpPr>
          <p:nvPr/>
        </p:nvCxnSpPr>
        <p:spPr>
          <a:xfrm>
            <a:off x="7673209" y="5683539"/>
            <a:ext cx="0" cy="274549"/>
          </a:xfrm>
          <a:prstGeom prst="straightConnector1">
            <a:avLst/>
          </a:prstGeom>
          <a:ln w="28575">
            <a:solidFill>
              <a:schemeClr val="bg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1EFC5D2A-75FE-F0A8-B381-F07A2E53468C}"/>
              </a:ext>
            </a:extLst>
          </p:cNvPr>
          <p:cNvCxnSpPr>
            <a:cxnSpLocks/>
          </p:cNvCxnSpPr>
          <p:nvPr/>
        </p:nvCxnSpPr>
        <p:spPr>
          <a:xfrm>
            <a:off x="4648947" y="5051988"/>
            <a:ext cx="0" cy="273989"/>
          </a:xfrm>
          <a:prstGeom prst="straightConnector1">
            <a:avLst/>
          </a:prstGeom>
          <a:ln w="28575">
            <a:solidFill>
              <a:srgbClr val="33CC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EC658E28-4118-C92E-F97E-0B7F50E3C0E1}"/>
              </a:ext>
            </a:extLst>
          </p:cNvPr>
          <p:cNvSpPr/>
          <p:nvPr/>
        </p:nvSpPr>
        <p:spPr>
          <a:xfrm>
            <a:off x="6798216" y="2657541"/>
            <a:ext cx="1960449" cy="524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>
                <a:solidFill>
                  <a:srgbClr val="677480"/>
                </a:solidFill>
                <a:latin typeface="Arial"/>
                <a:sym typeface="Arial"/>
              </a:rPr>
              <a:t>Contractor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BFAFAA-940F-BCD0-36D2-71674028278A}"/>
              </a:ext>
            </a:extLst>
          </p:cNvPr>
          <p:cNvSpPr/>
          <p:nvPr/>
        </p:nvSpPr>
        <p:spPr>
          <a:xfrm>
            <a:off x="104193" y="6350493"/>
            <a:ext cx="9340791" cy="524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933" kern="0">
                <a:solidFill>
                  <a:srgbClr val="677480"/>
                </a:solidFill>
                <a:latin typeface="Arial"/>
                <a:sym typeface="Arial"/>
              </a:rPr>
              <a:t>PY = Prior Year CY= Current Year</a:t>
            </a:r>
          </a:p>
          <a:p>
            <a:pPr defTabSz="1219170">
              <a:buClr>
                <a:srgbClr val="000000"/>
              </a:buClr>
            </a:pPr>
            <a:r>
              <a:rPr lang="en-US" sz="1067" kern="0">
                <a:solidFill>
                  <a:srgbClr val="677480"/>
                </a:solidFill>
                <a:latin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7209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85C06-7229-C86B-278C-5A0E4D521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5BE15B-6088-077C-ECC3-599439D8CC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23</a:t>
            </a:fld>
            <a:endParaRPr lang="en" kern="0">
              <a:solidFill>
                <a:srgbClr val="97ABBC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BA5C5C3-24DF-8C36-D55E-0F5D6E651E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312" y="836998"/>
            <a:ext cx="12198312" cy="67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>
                <a:solidFill>
                  <a:schemeClr val="tx1"/>
                </a:solidFill>
                <a:latin typeface="Franklin Gothic Medium Cond" panose="020B0606030402020204" pitchFamily="34" charset="0"/>
              </a:rPr>
              <a:t>PARATRANSIT: </a:t>
            </a:r>
            <a:r>
              <a:rPr lang="en-US" b="0">
                <a:solidFill>
                  <a:schemeClr val="accent3">
                    <a:lumMod val="60000"/>
                    <a:lumOff val="40000"/>
                  </a:schemeClr>
                </a:solidFill>
                <a:latin typeface="Franklin Gothic Medium Cond" panose="020B0606030402020204" pitchFamily="34" charset="0"/>
              </a:rPr>
              <a:t>OTHER TRANSIT COSTS </a:t>
            </a:r>
          </a:p>
        </p:txBody>
      </p:sp>
      <p:sp>
        <p:nvSpPr>
          <p:cNvPr id="2" name="Title 20">
            <a:extLst>
              <a:ext uri="{FF2B5EF4-FFF2-40B4-BE49-F238E27FC236}">
                <a16:creationId xmlns:a16="http://schemas.microsoft.com/office/drawing/2014/main" id="{09BB58B8-248F-6C10-6D64-1270AB67E88A}"/>
              </a:ext>
            </a:extLst>
          </p:cNvPr>
          <p:cNvSpPr txBox="1">
            <a:spLocks/>
          </p:cNvSpPr>
          <p:nvPr/>
        </p:nvSpPr>
        <p:spPr>
          <a:xfrm>
            <a:off x="0" y="-215515"/>
            <a:ext cx="12192000" cy="1055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1" i="0" u="none" strike="noStrike" cap="none">
                <a:solidFill>
                  <a:srgbClr val="0A72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 defTabSz="1219170">
              <a:buClr>
                <a:srgbClr val="97ABBC"/>
              </a:buClr>
            </a:pPr>
            <a:br>
              <a:rPr lang="en-US" kern="0">
                <a:solidFill>
                  <a:srgbClr val="7ECEFD">
                    <a:lumMod val="50000"/>
                  </a:srgbClr>
                </a:solidFill>
                <a:latin typeface="Franklin Gothic Medium Cond"/>
              </a:rPr>
            </a:br>
            <a:br>
              <a:rPr lang="en-US" kern="0">
                <a:solidFill>
                  <a:srgbClr val="7ECEFD">
                    <a:lumMod val="50000"/>
                  </a:srgbClr>
                </a:solidFill>
                <a:latin typeface="Franklin Gothic Medium Cond"/>
              </a:rPr>
            </a:br>
            <a:br>
              <a:rPr lang="en-US" kern="0">
                <a:solidFill>
                  <a:srgbClr val="7ECEFD">
                    <a:lumMod val="50000"/>
                  </a:srgbClr>
                </a:solidFill>
                <a:latin typeface="Franklin Gothic Medium Cond"/>
              </a:rPr>
            </a:br>
            <a:r>
              <a:rPr lang="en-US" kern="0">
                <a:solidFill>
                  <a:srgbClr val="7ECEFD">
                    <a:lumMod val="50000"/>
                  </a:srgbClr>
                </a:solidFill>
                <a:latin typeface="Franklin Gothic Medium Cond"/>
              </a:rPr>
              <a:t>Budget Development Process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75E2C0E-2D7A-FB71-3E75-F723DC994ECF}"/>
              </a:ext>
            </a:extLst>
          </p:cNvPr>
          <p:cNvCxnSpPr>
            <a:cxnSpLocks/>
          </p:cNvCxnSpPr>
          <p:nvPr/>
        </p:nvCxnSpPr>
        <p:spPr>
          <a:xfrm>
            <a:off x="112019" y="773277"/>
            <a:ext cx="1180783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1381618-021B-11CF-85B4-0025D9FF1E33}"/>
              </a:ext>
            </a:extLst>
          </p:cNvPr>
          <p:cNvGraphicFramePr>
            <a:graphicFrameLocks noGrp="1"/>
          </p:cNvGraphicFramePr>
          <p:nvPr/>
        </p:nvGraphicFramePr>
        <p:xfrm>
          <a:off x="283152" y="1514077"/>
          <a:ext cx="5345336" cy="5076936"/>
        </p:xfrm>
        <a:graphic>
          <a:graphicData uri="http://schemas.openxmlformats.org/drawingml/2006/table">
            <a:tbl>
              <a:tblPr firstRow="1" bandRow="1"/>
              <a:tblGrid>
                <a:gridCol w="1659271">
                  <a:extLst>
                    <a:ext uri="{9D8B030D-6E8A-4147-A177-3AD203B41FA5}">
                      <a16:colId xmlns:a16="http://schemas.microsoft.com/office/drawing/2014/main" val="1067282142"/>
                    </a:ext>
                  </a:extLst>
                </a:gridCol>
                <a:gridCol w="3686065">
                  <a:extLst>
                    <a:ext uri="{9D8B030D-6E8A-4147-A177-3AD203B41FA5}">
                      <a16:colId xmlns:a16="http://schemas.microsoft.com/office/drawing/2014/main" val="2882528307"/>
                    </a:ext>
                  </a:extLst>
                </a:gridCol>
              </a:tblGrid>
              <a:tr h="386080">
                <a:tc>
                  <a:txBody>
                    <a:bodyPr/>
                    <a:lstStyle/>
                    <a:p>
                      <a:pPr algn="ctr"/>
                      <a:r>
                        <a:rPr lang="en-US" sz="1700" b="1">
                          <a:solidFill>
                            <a:schemeClr val="bg1"/>
                          </a:solidFill>
                          <a:latin typeface="+mj-lt"/>
                        </a:rPr>
                        <a:t>Cost</a:t>
                      </a:r>
                    </a:p>
                  </a:txBody>
                  <a:tcPr marL="121920" marR="121920" marT="60960" marB="60960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>
                          <a:solidFill>
                            <a:schemeClr val="bg1"/>
                          </a:solidFill>
                          <a:latin typeface="+mj-lt"/>
                        </a:rPr>
                        <a:t>Cost Drivers</a:t>
                      </a:r>
                    </a:p>
                  </a:txBody>
                  <a:tcPr marL="121920" marR="121920" marT="60960" marB="60960"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498769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Insurance (CalTIP)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Fleet size/value, claims history, vehicle age and pool rate changes 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013508"/>
                  </a:ext>
                </a:extLst>
              </a:tr>
              <a:tr h="423656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Fuel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Market prices and service demands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885109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Fleet &amp; Facilities Maintenance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Aging buses, parts &amp; labor costs, preventative maintenance cycles, and facility/shop upkeep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68459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Technology 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Onboard systems, software licenses, data plans and hardware replacement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116289"/>
                  </a:ext>
                </a:extLst>
              </a:tr>
              <a:tr h="134112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Services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Transit planning service changes, number of vehicles for radio &amp; communications and outreach/advertising for service changes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755185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Contingency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Franklin Gothic Medium" panose="020B0603020102020204" pitchFamily="34" charset="0"/>
                        </a:rPr>
                        <a:t>Emergency repairs, major breakdowns, fuel/utility spikes, and regulatory changes 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754157"/>
                  </a:ext>
                </a:extLst>
              </a:tr>
            </a:tbl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4CD6EE08-9D05-D2AF-2EB0-AC0A74BEB134}"/>
              </a:ext>
            </a:extLst>
          </p:cNvPr>
          <p:cNvGraphicFramePr>
            <a:graphicFrameLocks/>
          </p:cNvGraphicFramePr>
          <p:nvPr/>
        </p:nvGraphicFramePr>
        <p:xfrm>
          <a:off x="5729324" y="1585877"/>
          <a:ext cx="6309709" cy="4496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21513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898F4-0659-68A2-8A0F-6F84D1BCE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B983D-CEDB-81D8-3F2D-87DAD95A1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96" y="2120293"/>
            <a:ext cx="12192000" cy="1143200"/>
          </a:xfr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-US">
                <a:solidFill>
                  <a:srgbClr val="0070C0"/>
                </a:solidFill>
                <a:latin typeface="Franklin Gothic Medium Cond" panose="020B0606030402020204" pitchFamily="34" charset="0"/>
              </a:rPr>
              <a:t>4. Use and Allocation of Funding Sources</a:t>
            </a:r>
            <a:endParaRPr lang="en-US">
              <a:solidFill>
                <a:srgbClr val="0070C0"/>
              </a:solidFill>
              <a:latin typeface="Franklin Gothic Medium Cond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FE1221-C99A-63B2-BD52-E84AABD471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24</a:t>
            </a:fld>
            <a:endParaRPr lang="en" kern="0">
              <a:solidFill>
                <a:srgbClr val="97ABBC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4D7508-5657-DA64-90FF-D5A731215B50}"/>
              </a:ext>
            </a:extLst>
          </p:cNvPr>
          <p:cNvCxnSpPr>
            <a:cxnSpLocks/>
          </p:cNvCxnSpPr>
          <p:nvPr/>
        </p:nvCxnSpPr>
        <p:spPr>
          <a:xfrm>
            <a:off x="283029" y="3263493"/>
            <a:ext cx="116259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422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7B368AAB-8A3D-8FC0-2C32-A5F334839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>
            <a:extLst>
              <a:ext uri="{FF2B5EF4-FFF2-40B4-BE49-F238E27FC236}">
                <a16:creationId xmlns:a16="http://schemas.microsoft.com/office/drawing/2014/main" id="{F3F1B5D7-23C2-7C86-FBD9-035ADB83A54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25</a:t>
            </a:fld>
            <a:endParaRPr kern="0">
              <a:solidFill>
                <a:srgbClr val="97ABBC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E4C406-5C93-2876-C075-049FC4194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9453"/>
            <a:ext cx="12191999" cy="804124"/>
          </a:xfrm>
          <a:noFill/>
        </p:spPr>
        <p:txBody>
          <a:bodyPr/>
          <a:lstStyle/>
          <a:p>
            <a:pPr algn="ctr"/>
            <a:r>
              <a:rPr lang="en-US">
                <a:solidFill>
                  <a:srgbClr val="0070C0"/>
                </a:solidFill>
                <a:latin typeface="Franklin Gothic Medium Cond"/>
              </a:rPr>
              <a:t>Use and Allocation of Funding Sources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FBE747-1AAE-C123-9A21-7A81EA1170F9}"/>
              </a:ext>
            </a:extLst>
          </p:cNvPr>
          <p:cNvSpPr/>
          <p:nvPr/>
        </p:nvSpPr>
        <p:spPr>
          <a:xfrm>
            <a:off x="506" y="1107805"/>
            <a:ext cx="12188837" cy="6024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>
                <a:solidFill>
                  <a:srgbClr val="677480"/>
                </a:solidFill>
                <a:latin typeface="Franklin Gothic Medium Cond"/>
                <a:sym typeface="Arial"/>
              </a:rPr>
              <a:t>YOLOTD FUNDING SOURCES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200770F-3E2A-6AD8-E6F8-BA0A0636D68D}"/>
              </a:ext>
            </a:extLst>
          </p:cNvPr>
          <p:cNvCxnSpPr>
            <a:cxnSpLocks/>
          </p:cNvCxnSpPr>
          <p:nvPr/>
        </p:nvCxnSpPr>
        <p:spPr>
          <a:xfrm>
            <a:off x="112019" y="1035569"/>
            <a:ext cx="1180783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53F4E33-6659-574A-F224-E102D5DF0D7B}"/>
              </a:ext>
            </a:extLst>
          </p:cNvPr>
          <p:cNvSpPr txBox="1"/>
          <p:nvPr/>
        </p:nvSpPr>
        <p:spPr>
          <a:xfrm>
            <a:off x="797467" y="1786234"/>
            <a:ext cx="5070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Franklin Gothic Medium Cond" panose="020B0606030402020204" pitchFamily="34" charset="0"/>
                <a:cs typeface="Arial"/>
                <a:sym typeface="Arial"/>
              </a:rPr>
              <a:t>SPECIFIC PURPOSE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A677EE-3008-3D24-B141-AC1B80506C7B}"/>
              </a:ext>
            </a:extLst>
          </p:cNvPr>
          <p:cNvSpPr txBox="1"/>
          <p:nvPr/>
        </p:nvSpPr>
        <p:spPr>
          <a:xfrm>
            <a:off x="6391612" y="1821354"/>
            <a:ext cx="5070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800" b="1">
                <a:solidFill>
                  <a:schemeClr val="tx1">
                    <a:lumMod val="7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defTabSz="1219170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cs typeface="Arial"/>
                <a:sym typeface="Arial"/>
              </a:rPr>
              <a:t>MORE FLEXIBLE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7F5F84-903B-8B3C-486E-C97F59D3A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59" y="2275117"/>
            <a:ext cx="11105048" cy="369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81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D4ED02A5-99D0-1962-05FC-206BBB03C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>
            <a:extLst>
              <a:ext uri="{FF2B5EF4-FFF2-40B4-BE49-F238E27FC236}">
                <a16:creationId xmlns:a16="http://schemas.microsoft.com/office/drawing/2014/main" id="{831F4EA2-7DF7-793D-2CA2-64FBACC18C1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26</a:t>
            </a:fld>
            <a:endParaRPr kern="0">
              <a:solidFill>
                <a:srgbClr val="97ABBC"/>
              </a:solidFill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56613229-7E63-9E6A-886E-B7F6F5BFE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3675"/>
            <a:ext cx="12192000" cy="1055620"/>
          </a:xfrm>
        </p:spPr>
        <p:txBody>
          <a:bodyPr/>
          <a:lstStyle/>
          <a:p>
            <a:pPr algn="ctr"/>
            <a:br>
              <a:rPr lang="en-US">
                <a:solidFill>
                  <a:schemeClr val="accent5">
                    <a:lumMod val="50000"/>
                  </a:schemeClr>
                </a:solidFill>
                <a:latin typeface="Franklin Gothic Medium Cond"/>
              </a:rPr>
            </a:br>
            <a:br>
              <a:rPr lang="en-US">
                <a:solidFill>
                  <a:schemeClr val="accent5">
                    <a:lumMod val="50000"/>
                  </a:schemeClr>
                </a:solidFill>
                <a:latin typeface="Franklin Gothic Medium Cond"/>
              </a:rPr>
            </a:br>
            <a:br>
              <a:rPr lang="en-US">
                <a:solidFill>
                  <a:schemeClr val="accent5">
                    <a:lumMod val="50000"/>
                  </a:schemeClr>
                </a:solidFill>
                <a:latin typeface="Franklin Gothic Medium Cond"/>
              </a:rPr>
            </a:br>
            <a:br>
              <a:rPr lang="en-US">
                <a:solidFill>
                  <a:schemeClr val="accent5">
                    <a:lumMod val="50000"/>
                  </a:schemeClr>
                </a:solidFill>
                <a:latin typeface="Franklin Gothic Medium Cond"/>
              </a:rPr>
            </a:br>
            <a:r>
              <a:rPr lang="en-US">
                <a:solidFill>
                  <a:schemeClr val="accent5">
                    <a:lumMod val="50000"/>
                  </a:schemeClr>
                </a:solidFill>
                <a:latin typeface="Franklin Gothic Medium Cond"/>
              </a:rPr>
              <a:t>Use and Allocation of Funding Sources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62DCFB0-48FC-C5E0-0F6D-622DC8FABA5B}"/>
              </a:ext>
            </a:extLst>
          </p:cNvPr>
          <p:cNvCxnSpPr>
            <a:cxnSpLocks/>
          </p:cNvCxnSpPr>
          <p:nvPr/>
        </p:nvCxnSpPr>
        <p:spPr>
          <a:xfrm>
            <a:off x="112019" y="1022657"/>
            <a:ext cx="1180783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A67BA9C-8025-245F-AB7D-38E78549D985}"/>
              </a:ext>
            </a:extLst>
          </p:cNvPr>
          <p:cNvSpPr txBox="1"/>
          <p:nvPr/>
        </p:nvSpPr>
        <p:spPr>
          <a:xfrm>
            <a:off x="1" y="115185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>
                <a:solidFill>
                  <a:srgbClr val="677480"/>
                </a:solidFill>
                <a:latin typeface="Franklin Gothic Medium Cond" panose="020B0606030402020204" pitchFamily="34" charset="0"/>
                <a:cs typeface="Arial"/>
                <a:sym typeface="Arial"/>
              </a:rPr>
              <a:t> ELIGIBLE USES AND ORDER OF FUNDING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84A503-C76F-9BBC-28C3-E08B6ABCF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81" y="1724261"/>
            <a:ext cx="11736267" cy="4521220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4C4E44C7-C39F-F3C7-483E-9D7A08750397}"/>
              </a:ext>
            </a:extLst>
          </p:cNvPr>
          <p:cNvSpPr/>
          <p:nvPr/>
        </p:nvSpPr>
        <p:spPr>
          <a:xfrm>
            <a:off x="378390" y="1275163"/>
            <a:ext cx="256673" cy="38376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C00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9796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8958EDA4-6F2E-7E12-1EEB-DD5199C9F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>
            <a:extLst>
              <a:ext uri="{FF2B5EF4-FFF2-40B4-BE49-F238E27FC236}">
                <a16:creationId xmlns:a16="http://schemas.microsoft.com/office/drawing/2014/main" id="{6AF7E1FE-03E3-FA40-213C-C834431F6D4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27</a:t>
            </a:fld>
            <a:endParaRPr kern="0">
              <a:solidFill>
                <a:srgbClr val="97ABBC"/>
              </a:solidFill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86B79B7D-CF9A-194E-20E8-FFEB74FC5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3201"/>
            <a:ext cx="12192000" cy="891619"/>
          </a:xfrm>
        </p:spPr>
        <p:txBody>
          <a:bodyPr/>
          <a:lstStyle/>
          <a:p>
            <a:pPr algn="ctr"/>
            <a:r>
              <a:rPr lang="en-US">
                <a:solidFill>
                  <a:srgbClr val="0070C0"/>
                </a:solidFill>
                <a:latin typeface="Franklin Gothic Medium Cond"/>
              </a:rPr>
              <a:t>Use and Allocation of Funding Sources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E52284-E30B-6D26-0110-BB1C5DB21657}"/>
              </a:ext>
            </a:extLst>
          </p:cNvPr>
          <p:cNvCxnSpPr>
            <a:cxnSpLocks/>
          </p:cNvCxnSpPr>
          <p:nvPr/>
        </p:nvCxnSpPr>
        <p:spPr>
          <a:xfrm>
            <a:off x="112019" y="1063297"/>
            <a:ext cx="1180783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CF8250A-797D-F60C-0552-FD2847AA121C}"/>
              </a:ext>
            </a:extLst>
          </p:cNvPr>
          <p:cNvSpPr txBox="1"/>
          <p:nvPr/>
        </p:nvSpPr>
        <p:spPr>
          <a:xfrm>
            <a:off x="1" y="115184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>
                <a:solidFill>
                  <a:srgbClr val="677480"/>
                </a:solidFill>
                <a:latin typeface="Franklin Gothic Medium Cond" panose="020B0606030402020204" pitchFamily="34" charset="0"/>
                <a:cs typeface="Arial"/>
                <a:sym typeface="Arial"/>
              </a:rPr>
              <a:t> FUNDING PRIORITY ORDER BY JURISDICTION – OPERATING BUDGET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788956-AE8E-51E6-7F8D-962427E6CB61}"/>
              </a:ext>
            </a:extLst>
          </p:cNvPr>
          <p:cNvSpPr txBox="1"/>
          <p:nvPr/>
        </p:nvSpPr>
        <p:spPr>
          <a:xfrm>
            <a:off x="79651" y="6470966"/>
            <a:ext cx="980860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333" kern="0">
                <a:solidFill>
                  <a:srgbClr val="000000"/>
                </a:solidFill>
                <a:latin typeface="Franklin Gothic Medium Cond" panose="020B0606030402020204" pitchFamily="34" charset="0"/>
                <a:cs typeface="Arial" panose="020B0604020202020204" pitchFamily="34" charset="0"/>
                <a:sym typeface="Arial"/>
              </a:rPr>
              <a:t>*Other- Systemwide revenues that support the YoloTD transit system as a whole or not allocated to one specific jurisdiction. 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95E42AFD-D24A-C89E-41B2-DC107CE2025A}"/>
              </a:ext>
            </a:extLst>
          </p:cNvPr>
          <p:cNvSpPr/>
          <p:nvPr/>
        </p:nvSpPr>
        <p:spPr>
          <a:xfrm>
            <a:off x="286853" y="1339899"/>
            <a:ext cx="256673" cy="383768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C00000"/>
              </a:solidFill>
              <a:latin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813A3-8CAA-8E03-099F-AFE4701F5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4433"/>
            <a:ext cx="12192000" cy="437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37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85FA1A77-6B38-3B51-AE0A-A4F13CB1D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>
            <a:extLst>
              <a:ext uri="{FF2B5EF4-FFF2-40B4-BE49-F238E27FC236}">
                <a16:creationId xmlns:a16="http://schemas.microsoft.com/office/drawing/2014/main" id="{B673E76B-1238-9B5D-756B-EC1166BA906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28</a:t>
            </a:fld>
            <a:endParaRPr kern="0">
              <a:solidFill>
                <a:srgbClr val="97ABBC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C1EF20-E69A-4446-A3BB-540936571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2693"/>
            <a:ext cx="12191999" cy="804124"/>
          </a:xfrm>
          <a:noFill/>
        </p:spPr>
        <p:txBody>
          <a:bodyPr/>
          <a:lstStyle/>
          <a:p>
            <a:pPr algn="ctr"/>
            <a:r>
              <a:rPr lang="en-US">
                <a:solidFill>
                  <a:srgbClr val="0070C0"/>
                </a:solidFill>
                <a:latin typeface="Franklin Gothic Medium Cond"/>
              </a:rPr>
              <a:t>Use and Allocation of Funding Sources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C9AA3B7-CF2E-B063-EB7F-C060831D6FD0}"/>
              </a:ext>
            </a:extLst>
          </p:cNvPr>
          <p:cNvCxnSpPr>
            <a:cxnSpLocks/>
          </p:cNvCxnSpPr>
          <p:nvPr/>
        </p:nvCxnSpPr>
        <p:spPr>
          <a:xfrm>
            <a:off x="112019" y="880753"/>
            <a:ext cx="1180783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D723E78-2C04-6215-809F-2FA05BCCA0D5}"/>
              </a:ext>
            </a:extLst>
          </p:cNvPr>
          <p:cNvSpPr txBox="1"/>
          <p:nvPr/>
        </p:nvSpPr>
        <p:spPr>
          <a:xfrm>
            <a:off x="1" y="89059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>
                <a:solidFill>
                  <a:srgbClr val="677480"/>
                </a:solidFill>
                <a:latin typeface="Franklin Gothic Medium Cond" panose="020B0606030402020204" pitchFamily="34" charset="0"/>
                <a:cs typeface="Arial"/>
                <a:sym typeface="Arial"/>
              </a:rPr>
              <a:t> ADMINISTRATION FUNDING ALLOCATION: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05A9AD-D115-2836-C225-8E3CFB52E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197" y="1605000"/>
            <a:ext cx="6299200" cy="43624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8DF623-4402-D216-77E7-5EC542ECA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07" y="1554364"/>
            <a:ext cx="3165107" cy="2030581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014A4F9-4607-2DCE-6707-BEAFED173EF9}"/>
              </a:ext>
            </a:extLst>
          </p:cNvPr>
          <p:cNvCxnSpPr>
            <a:cxnSpLocks/>
          </p:cNvCxnSpPr>
          <p:nvPr/>
        </p:nvCxnSpPr>
        <p:spPr>
          <a:xfrm>
            <a:off x="3651080" y="3429000"/>
            <a:ext cx="1423089" cy="146715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520FB23-DAC5-45CE-A91E-407EE8E57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07" y="3633159"/>
            <a:ext cx="3136077" cy="2892637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6ECE633-7516-3D9B-59DF-0E947ECC900E}"/>
              </a:ext>
            </a:extLst>
          </p:cNvPr>
          <p:cNvCxnSpPr>
            <a:cxnSpLocks/>
          </p:cNvCxnSpPr>
          <p:nvPr/>
        </p:nvCxnSpPr>
        <p:spPr>
          <a:xfrm flipV="1">
            <a:off x="3622050" y="5337153"/>
            <a:ext cx="1452119" cy="72014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109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D43BC-DCA2-3AA8-BE7D-BD96D59AA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E9B21-2360-00EE-C957-C68089C23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96" y="2120293"/>
            <a:ext cx="12192000" cy="1143200"/>
          </a:xfr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-US">
                <a:solidFill>
                  <a:srgbClr val="0070C0"/>
                </a:solidFill>
                <a:latin typeface="Franklin Gothic Medium Cond" panose="020B0606030402020204" pitchFamily="34" charset="0"/>
              </a:rPr>
              <a:t>5. Status of Unrestricted Funds and Capital Reserves</a:t>
            </a:r>
            <a:endParaRPr lang="en-US">
              <a:solidFill>
                <a:srgbClr val="0070C0"/>
              </a:solidFill>
              <a:latin typeface="Franklin Gothic Medium Cond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288423-F217-8162-9306-A3875C35C3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29</a:t>
            </a:fld>
            <a:endParaRPr lang="en" kern="0">
              <a:solidFill>
                <a:srgbClr val="97ABBC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EBFDD4-E8E3-0BDA-4930-C5FDB7ED5298}"/>
              </a:ext>
            </a:extLst>
          </p:cNvPr>
          <p:cNvCxnSpPr>
            <a:cxnSpLocks/>
          </p:cNvCxnSpPr>
          <p:nvPr/>
        </p:nvCxnSpPr>
        <p:spPr>
          <a:xfrm>
            <a:off x="283029" y="3263493"/>
            <a:ext cx="116259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649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A21241-819E-94FC-791B-8CF345E1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50">
                <a:latin typeface="Tahoma"/>
                <a:ea typeface="Tahoma"/>
                <a:cs typeface="Tahoma"/>
              </a:rPr>
              <a:t>CLOSED SESSION</a:t>
            </a:r>
            <a:endParaRPr lang="en-US" sz="345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66982D-DAEE-CE59-37B9-DCF7F1D903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</a:t>
            </a:fld>
            <a:endParaRPr lang="e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ECEB7A-E674-50DB-FE9D-A69F0B5DFF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01600" indent="0">
              <a:buNone/>
            </a:pPr>
            <a:r>
              <a:rPr lang="en-US" sz="2650">
                <a:latin typeface="Calibri"/>
                <a:ea typeface="Calibri"/>
                <a:cs typeface="Calibri"/>
              </a:rPr>
              <a:t>The </a:t>
            </a:r>
            <a:r>
              <a:rPr lang="en-US" sz="2650" err="1">
                <a:latin typeface="Calibri"/>
                <a:ea typeface="Calibri"/>
                <a:cs typeface="Calibri"/>
              </a:rPr>
              <a:t>YoloTD</a:t>
            </a:r>
            <a:r>
              <a:rPr lang="en-US" sz="2650">
                <a:latin typeface="Calibri"/>
                <a:ea typeface="Calibri"/>
                <a:cs typeface="Calibri"/>
              </a:rPr>
              <a:t> Board of Directors is currently meeting in closed session, pursuant to pursuant to Gov. Code § 54956.9(d)(4). </a:t>
            </a:r>
            <a:endParaRPr lang="en-US" sz="2650"/>
          </a:p>
          <a:p>
            <a:pPr marL="101600" indent="0">
              <a:buNone/>
            </a:pPr>
            <a:endParaRPr lang="en-US" sz="2650">
              <a:latin typeface="Calibri"/>
              <a:ea typeface="Calibri"/>
              <a:cs typeface="Calibri"/>
            </a:endParaRPr>
          </a:p>
          <a:p>
            <a:pPr marL="101600" indent="0">
              <a:buNone/>
            </a:pPr>
            <a:r>
              <a:rPr lang="en-US" sz="2650">
                <a:latin typeface="Calibri"/>
                <a:ea typeface="Calibri"/>
                <a:cs typeface="Calibri"/>
              </a:rPr>
              <a:t>The regular meeting is scheduled to resume at 6:30 pm. </a:t>
            </a:r>
            <a:endParaRPr lang="en-US" sz="265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75D245-7ABD-F2AF-F4C1-5315E6AD075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69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B6BEB59B-2DA2-DBB6-1A96-8828AF056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>
            <a:extLst>
              <a:ext uri="{FF2B5EF4-FFF2-40B4-BE49-F238E27FC236}">
                <a16:creationId xmlns:a16="http://schemas.microsoft.com/office/drawing/2014/main" id="{B20D265A-CB2F-FFA5-6D0D-E6D8C705EF6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30</a:t>
            </a:fld>
            <a:endParaRPr kern="0">
              <a:solidFill>
                <a:srgbClr val="97ABBC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F956C6-959A-43CE-C9FE-64B0E5C69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9453"/>
            <a:ext cx="12191999" cy="804124"/>
          </a:xfrm>
          <a:noFill/>
        </p:spPr>
        <p:txBody>
          <a:bodyPr/>
          <a:lstStyle/>
          <a:p>
            <a:pPr algn="ctr"/>
            <a:r>
              <a:rPr lang="en-US">
                <a:solidFill>
                  <a:srgbClr val="0070C0"/>
                </a:solidFill>
                <a:latin typeface="Franklin Gothic Medium Cond"/>
              </a:rPr>
              <a:t>Status of Unrestricted Funds and Reserves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700D54-2266-AD3A-A26B-F002EB837312}"/>
              </a:ext>
            </a:extLst>
          </p:cNvPr>
          <p:cNvCxnSpPr>
            <a:cxnSpLocks/>
          </p:cNvCxnSpPr>
          <p:nvPr/>
        </p:nvCxnSpPr>
        <p:spPr>
          <a:xfrm>
            <a:off x="112019" y="1035569"/>
            <a:ext cx="1180783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1EDEC06-12FC-42AD-C302-F9FB88E4D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19" y="1436296"/>
            <a:ext cx="11881292" cy="411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661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D359B-B1D3-C19F-D6D9-A5FE63F1A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50203-E42E-B3D2-D447-09DB4C30D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96" y="2120293"/>
            <a:ext cx="12192000" cy="1143200"/>
          </a:xfr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-US">
                <a:solidFill>
                  <a:srgbClr val="0070C0"/>
                </a:solidFill>
                <a:latin typeface="Franklin Gothic Medium Cond" panose="020B0606030402020204" pitchFamily="34" charset="0"/>
              </a:rPr>
              <a:t>6. Post-COVID Historical Financial Data</a:t>
            </a:r>
            <a:endParaRPr lang="en-US">
              <a:solidFill>
                <a:srgbClr val="0070C0"/>
              </a:solidFill>
              <a:latin typeface="Franklin Gothic Medium Cond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47B9CF-4479-70BD-F285-5D0C3B575E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31</a:t>
            </a:fld>
            <a:endParaRPr lang="en" kern="0">
              <a:solidFill>
                <a:srgbClr val="97ABBC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76F2D5E-96FB-573D-D9ED-EE226F92959A}"/>
              </a:ext>
            </a:extLst>
          </p:cNvPr>
          <p:cNvCxnSpPr>
            <a:cxnSpLocks/>
          </p:cNvCxnSpPr>
          <p:nvPr/>
        </p:nvCxnSpPr>
        <p:spPr>
          <a:xfrm>
            <a:off x="283029" y="3263493"/>
            <a:ext cx="116259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555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DDE3B051-0D0A-2616-8336-FBC357FB0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>
            <a:extLst>
              <a:ext uri="{FF2B5EF4-FFF2-40B4-BE49-F238E27FC236}">
                <a16:creationId xmlns:a16="http://schemas.microsoft.com/office/drawing/2014/main" id="{4196933B-EADA-FB28-6F1A-C730683D544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32</a:t>
            </a:fld>
            <a:endParaRPr kern="0">
              <a:solidFill>
                <a:srgbClr val="97ABBC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44F7A7-80BB-12BE-7340-EE098ECA4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9453"/>
            <a:ext cx="12191999" cy="804124"/>
          </a:xfrm>
          <a:noFill/>
        </p:spPr>
        <p:txBody>
          <a:bodyPr/>
          <a:lstStyle/>
          <a:p>
            <a:pPr algn="ctr"/>
            <a:r>
              <a:rPr lang="en-US">
                <a:solidFill>
                  <a:srgbClr val="0070C0"/>
                </a:solidFill>
                <a:latin typeface="Franklin Gothic Medium Cond"/>
              </a:rPr>
              <a:t>Post-COVID Historical Financial Data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C9B8094-B105-BC5B-913C-E12DA7EF0211}"/>
              </a:ext>
            </a:extLst>
          </p:cNvPr>
          <p:cNvCxnSpPr>
            <a:cxnSpLocks/>
          </p:cNvCxnSpPr>
          <p:nvPr/>
        </p:nvCxnSpPr>
        <p:spPr>
          <a:xfrm>
            <a:off x="112019" y="1035569"/>
            <a:ext cx="1180783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F535D15-FB16-DC83-4E86-BE5719CB3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339" y="1117565"/>
            <a:ext cx="9001509" cy="2401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2A7766-F4B9-3B73-F99E-46EDB609D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07" y="3601164"/>
            <a:ext cx="10911427" cy="272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329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9D906-BCFB-0DC9-3C6B-AB8B67294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64B66-1545-C0D0-0188-658783EB0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96" y="2120293"/>
            <a:ext cx="12192000" cy="1143200"/>
          </a:xfr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-US">
                <a:solidFill>
                  <a:srgbClr val="0070C0"/>
                </a:solidFill>
                <a:latin typeface="Franklin Gothic Medium Cond" panose="020B0606030402020204" pitchFamily="34" charset="0"/>
              </a:rPr>
              <a:t>7. Future Impacts on the Operating Budget</a:t>
            </a:r>
            <a:endParaRPr lang="en-US">
              <a:solidFill>
                <a:srgbClr val="0070C0"/>
              </a:solidFill>
              <a:latin typeface="Franklin Gothic Medium Cond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9E7B06-516B-509D-98FE-4F5A3FBCBA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33</a:t>
            </a:fld>
            <a:endParaRPr lang="en" kern="0">
              <a:solidFill>
                <a:srgbClr val="97ABBC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46CCD8-0B74-53CF-C285-27660B077670}"/>
              </a:ext>
            </a:extLst>
          </p:cNvPr>
          <p:cNvCxnSpPr>
            <a:cxnSpLocks/>
          </p:cNvCxnSpPr>
          <p:nvPr/>
        </p:nvCxnSpPr>
        <p:spPr>
          <a:xfrm>
            <a:off x="283029" y="3263493"/>
            <a:ext cx="116259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1845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DB1F293D-1D96-5DA0-DFB5-14C5B58DA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>
            <a:extLst>
              <a:ext uri="{FF2B5EF4-FFF2-40B4-BE49-F238E27FC236}">
                <a16:creationId xmlns:a16="http://schemas.microsoft.com/office/drawing/2014/main" id="{EDB0D2EC-BE1E-8A60-A8F4-09521C7D843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34</a:t>
            </a:fld>
            <a:endParaRPr kern="0">
              <a:solidFill>
                <a:srgbClr val="97ABBC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238253-120B-D34A-C23E-4263FD80D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9453"/>
            <a:ext cx="12191999" cy="804124"/>
          </a:xfrm>
          <a:noFill/>
        </p:spPr>
        <p:txBody>
          <a:bodyPr/>
          <a:lstStyle/>
          <a:p>
            <a:pPr algn="ctr"/>
            <a:r>
              <a:rPr lang="en-US">
                <a:solidFill>
                  <a:srgbClr val="0070C0"/>
                </a:solidFill>
                <a:latin typeface="Franklin Gothic Medium Cond"/>
              </a:rPr>
              <a:t>Future Impacts on Operating Budget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C7A5D23-F033-6C8B-87C6-9D5AB17FCA03}"/>
              </a:ext>
            </a:extLst>
          </p:cNvPr>
          <p:cNvCxnSpPr>
            <a:cxnSpLocks/>
          </p:cNvCxnSpPr>
          <p:nvPr/>
        </p:nvCxnSpPr>
        <p:spPr>
          <a:xfrm>
            <a:off x="112019" y="1035569"/>
            <a:ext cx="1180783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7CE9D9F-F215-5251-050D-33481C451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83" y="1374952"/>
            <a:ext cx="11085509" cy="410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498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2903E3-A1A6-A6D1-E551-AB04F85655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35</a:t>
            </a:fld>
            <a:endParaRPr lang="en" kern="0">
              <a:solidFill>
                <a:srgbClr val="FFFFFF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AD2FDC-90E9-A006-0F1C-A12D199DA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830" y="615832"/>
            <a:ext cx="6947156" cy="1143200"/>
          </a:xfrm>
        </p:spPr>
        <p:txBody>
          <a:bodyPr/>
          <a:lstStyle/>
          <a:p>
            <a:r>
              <a:rPr lang="en-US">
                <a:solidFill>
                  <a:srgbClr val="94C53D"/>
                </a:solidFill>
                <a:latin typeface="Arial Black" panose="020B0A040201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293226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4BE3B-1DA8-B0D5-E341-F2A848EFE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300" y="3683633"/>
            <a:ext cx="10399899" cy="1546400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33">
                <a:latin typeface="Arial Black"/>
                <a:ea typeface="Tahoma"/>
                <a:cs typeface="Tahoma"/>
              </a:rPr>
              <a:t>INFORMATIONAL UPDATE ON RFP FOR TRANSPORTATION SERVICES</a:t>
            </a:r>
            <a:endParaRPr lang="en-US" sz="3733"/>
          </a:p>
        </p:txBody>
      </p:sp>
      <p:sp>
        <p:nvSpPr>
          <p:cNvPr id="6" name="Google Shape;545;p44">
            <a:extLst>
              <a:ext uri="{FF2B5EF4-FFF2-40B4-BE49-F238E27FC236}">
                <a16:creationId xmlns:a16="http://schemas.microsoft.com/office/drawing/2014/main" id="{8B4CF308-A634-742C-6D11-A1C5106EC75E}"/>
              </a:ext>
            </a:extLst>
          </p:cNvPr>
          <p:cNvSpPr txBox="1">
            <a:spLocks/>
          </p:cNvSpPr>
          <p:nvPr/>
        </p:nvSpPr>
        <p:spPr>
          <a:xfrm>
            <a:off x="863651" y="1905395"/>
            <a:ext cx="8616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94C53D"/>
                </a:solidFill>
                <a:effectLst/>
                <a:uLnTx/>
                <a:uFillTx/>
                <a:latin typeface="Arial Black"/>
                <a:ea typeface="Tahoma"/>
                <a:cs typeface="Tahoma"/>
                <a:sym typeface="Arial"/>
              </a:rPr>
              <a:t>Agenda Item 8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94C53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8790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625651" y="178838"/>
            <a:ext cx="8327433" cy="114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>
                <a:solidFill>
                  <a:schemeClr val="accent1"/>
                </a:solidFill>
                <a:ea typeface="Tahoma"/>
              </a:rPr>
              <a:t>Timeline for New Contract</a:t>
            </a:r>
            <a:endParaRPr lang="en-US" sz="4000" b="1">
              <a:solidFill>
                <a:schemeClr val="accent1"/>
              </a:solidFill>
            </a:endParaRPr>
          </a:p>
        </p:txBody>
      </p:sp>
      <p:sp>
        <p:nvSpPr>
          <p:cNvPr id="126" name="Google Shape;126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24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37</a:t>
            </a:fld>
            <a:endParaRPr kumimoji="0" lang="en" sz="248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 descr="A table with text and a list of events&#10;&#10;AI-generated content may be incorrect.">
            <a:extLst>
              <a:ext uri="{FF2B5EF4-FFF2-40B4-BE49-F238E27FC236}">
                <a16:creationId xmlns:a16="http://schemas.microsoft.com/office/drawing/2014/main" id="{C7991838-F7E2-D8A6-18E4-E1234ECF4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325" y="1313888"/>
            <a:ext cx="75311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06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>
            <a:spLocks noGrp="1"/>
          </p:cNvSpPr>
          <p:nvPr>
            <p:ph type="title"/>
          </p:nvPr>
        </p:nvSpPr>
        <p:spPr>
          <a:xfrm>
            <a:off x="1191600" y="579451"/>
            <a:ext cx="8616800" cy="114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4000" b="1">
                <a:solidFill>
                  <a:schemeClr val="accent1"/>
                </a:solidFill>
                <a:ea typeface="Tahoma"/>
              </a:rPr>
              <a:t>Recent Milestones</a:t>
            </a:r>
            <a:endParaRPr sz="4000" b="1">
              <a:solidFill>
                <a:schemeClr val="accent1"/>
              </a:solidFill>
            </a:endParaRPr>
          </a:p>
        </p:txBody>
      </p:sp>
      <p:sp>
        <p:nvSpPr>
          <p:cNvPr id="153" name="Google Shape;153;p20"/>
          <p:cNvSpPr txBox="1">
            <a:spLocks noGrp="1"/>
          </p:cNvSpPr>
          <p:nvPr>
            <p:ph type="body" idx="4294967295"/>
          </p:nvPr>
        </p:nvSpPr>
        <p:spPr>
          <a:xfrm>
            <a:off x="1191600" y="2133600"/>
            <a:ext cx="3161600" cy="185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" sz="2400" b="1">
                <a:solidFill>
                  <a:srgbClr val="565656"/>
                </a:solidFill>
                <a:latin typeface="Calibri"/>
                <a:ea typeface="Calibri"/>
                <a:cs typeface="Calibri"/>
              </a:rPr>
              <a:t>Pre-Proposal Conference</a:t>
            </a:r>
            <a:endParaRPr lang="en" sz="2400" b="1">
              <a:solidFill>
                <a:srgbClr val="56565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" sz="2133">
                <a:solidFill>
                  <a:srgbClr val="565656"/>
                </a:solidFill>
                <a:latin typeface="Calibri"/>
                <a:ea typeface="Calibri"/>
                <a:cs typeface="Calibri"/>
              </a:rPr>
              <a:t>30+ people representing six firms attended</a:t>
            </a:r>
          </a:p>
        </p:txBody>
      </p:sp>
      <p:sp>
        <p:nvSpPr>
          <p:cNvPr id="155" name="Google Shape;155;p20"/>
          <p:cNvSpPr txBox="1">
            <a:spLocks noGrp="1"/>
          </p:cNvSpPr>
          <p:nvPr>
            <p:ph type="body" idx="4294967295"/>
          </p:nvPr>
        </p:nvSpPr>
        <p:spPr>
          <a:xfrm>
            <a:off x="7838803" y="2133600"/>
            <a:ext cx="3161600" cy="185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" sz="2400" b="1">
                <a:solidFill>
                  <a:srgbClr val="565656"/>
                </a:solidFill>
                <a:latin typeface="Calibri"/>
                <a:ea typeface="Calibri"/>
                <a:cs typeface="Calibri"/>
              </a:rPr>
              <a:t>Interviews</a:t>
            </a:r>
            <a:endParaRPr lang="en" sz="2400" b="1">
              <a:solidFill>
                <a:srgbClr val="56565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" sz="2133">
                <a:solidFill>
                  <a:srgbClr val="565656"/>
                </a:solidFill>
                <a:latin typeface="Calibri"/>
                <a:ea typeface="Calibri"/>
                <a:cs typeface="Calibri"/>
              </a:rPr>
              <a:t>Evaluation panel interviewed all four proposers</a:t>
            </a:r>
            <a:endParaRPr lang="en" sz="2133">
              <a:solidFill>
                <a:srgbClr val="56565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24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38</a:t>
            </a:fld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55;p20">
            <a:extLst>
              <a:ext uri="{FF2B5EF4-FFF2-40B4-BE49-F238E27FC236}">
                <a16:creationId xmlns:a16="http://schemas.microsoft.com/office/drawing/2014/main" id="{07B81EC6-2761-9D3A-2F03-208933B9DF8F}"/>
              </a:ext>
            </a:extLst>
          </p:cNvPr>
          <p:cNvSpPr txBox="1">
            <a:spLocks/>
          </p:cNvSpPr>
          <p:nvPr/>
        </p:nvSpPr>
        <p:spPr>
          <a:xfrm>
            <a:off x="4347749" y="2134243"/>
            <a:ext cx="3161600" cy="18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Lato"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Arial"/>
              </a:rPr>
              <a:t>Proposals Submitted</a:t>
            </a:r>
            <a:endParaRPr kumimoji="0" lang="en" sz="2400" b="1" i="0" u="none" strike="noStrike" kern="1200" cap="none" spc="0" normalizeH="0" baseline="0" noProof="0">
              <a:ln>
                <a:noFill/>
              </a:ln>
              <a:solidFill>
                <a:srgbClr val="56565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Lato"/>
              <a:buNone/>
              <a:tabLst/>
              <a:defRPr/>
            </a:pPr>
            <a:r>
              <a:rPr kumimoji="0" lang="en" sz="2133" b="0" i="0" u="none" strike="noStrike" kern="1200" cap="none" spc="0" normalizeH="0" baseline="0" noProof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Arial"/>
              </a:rPr>
              <a:t>Four proposals were submitted, deemed complete and scored. </a:t>
            </a:r>
            <a:endParaRPr kumimoji="0" lang="en" sz="2133" b="0" i="0" u="none" strike="noStrike" kern="1200" cap="none" spc="0" normalizeH="0" baseline="0" noProof="0">
              <a:ln>
                <a:noFill/>
              </a:ln>
              <a:solidFill>
                <a:srgbClr val="56565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92304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>
          <a:extLst>
            <a:ext uri="{FF2B5EF4-FFF2-40B4-BE49-F238E27FC236}">
              <a16:creationId xmlns:a16="http://schemas.microsoft.com/office/drawing/2014/main" id="{49DB154F-7B38-B813-F1FB-1EB03DC4A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>
            <a:extLst>
              <a:ext uri="{FF2B5EF4-FFF2-40B4-BE49-F238E27FC236}">
                <a16:creationId xmlns:a16="http://schemas.microsoft.com/office/drawing/2014/main" id="{80488831-1EC2-C301-A36C-8E5D7935CA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1600" y="579451"/>
            <a:ext cx="8616800" cy="114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4000" b="1">
                <a:solidFill>
                  <a:schemeClr val="accent1"/>
                </a:solidFill>
                <a:ea typeface="Tahoma"/>
              </a:rPr>
              <a:t>Next Steps</a:t>
            </a:r>
            <a:endParaRPr sz="4000" b="1">
              <a:solidFill>
                <a:schemeClr val="accent1"/>
              </a:solidFill>
            </a:endParaRPr>
          </a:p>
        </p:txBody>
      </p:sp>
      <p:sp>
        <p:nvSpPr>
          <p:cNvPr id="153" name="Google Shape;153;p20">
            <a:extLst>
              <a:ext uri="{FF2B5EF4-FFF2-40B4-BE49-F238E27FC236}">
                <a16:creationId xmlns:a16="http://schemas.microsoft.com/office/drawing/2014/main" id="{8F01F4C6-A235-2C3D-4CAB-3F3821B87C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91600" y="2133600"/>
            <a:ext cx="3161600" cy="185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" sz="2400" b="1">
                <a:solidFill>
                  <a:srgbClr val="565656"/>
                </a:solidFill>
                <a:latin typeface="Calibri"/>
                <a:ea typeface="Calibri"/>
                <a:cs typeface="Calibri"/>
              </a:rPr>
              <a:t>Best and Final Offer(s)</a:t>
            </a:r>
            <a:endParaRPr lang="en" sz="2400" b="1">
              <a:solidFill>
                <a:srgbClr val="56565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" sz="2133">
                <a:solidFill>
                  <a:srgbClr val="565656"/>
                </a:solidFill>
                <a:latin typeface="Calibri"/>
                <a:ea typeface="Calibri"/>
                <a:cs typeface="Calibri"/>
              </a:rPr>
              <a:t>Updated cost proposals from highest-scoring proposers due next week</a:t>
            </a:r>
          </a:p>
        </p:txBody>
      </p:sp>
      <p:sp>
        <p:nvSpPr>
          <p:cNvPr id="154" name="Google Shape;154;p20">
            <a:extLst>
              <a:ext uri="{FF2B5EF4-FFF2-40B4-BE49-F238E27FC236}">
                <a16:creationId xmlns:a16="http://schemas.microsoft.com/office/drawing/2014/main" id="{697604C4-ED8E-AF49-5317-C818DE7D696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15201" y="2133600"/>
            <a:ext cx="3161600" cy="185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" sz="2400" b="1">
                <a:solidFill>
                  <a:srgbClr val="565656"/>
                </a:solidFill>
                <a:latin typeface="Calibri"/>
                <a:ea typeface="Calibri"/>
                <a:cs typeface="Calibri"/>
              </a:rPr>
              <a:t>Checking References</a:t>
            </a:r>
            <a:endParaRPr sz="2400" b="1">
              <a:solidFill>
                <a:srgbClr val="56565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" sz="2133">
                <a:solidFill>
                  <a:srgbClr val="565656"/>
                </a:solidFill>
                <a:latin typeface="Calibri"/>
                <a:ea typeface="Calibri"/>
                <a:cs typeface="Calibri"/>
              </a:rPr>
              <a:t>Public agencies who are current clients</a:t>
            </a:r>
            <a:endParaRPr lang="en"/>
          </a:p>
        </p:txBody>
      </p:sp>
      <p:sp>
        <p:nvSpPr>
          <p:cNvPr id="155" name="Google Shape;155;p20">
            <a:extLst>
              <a:ext uri="{FF2B5EF4-FFF2-40B4-BE49-F238E27FC236}">
                <a16:creationId xmlns:a16="http://schemas.microsoft.com/office/drawing/2014/main" id="{74940287-FD86-7CFE-6C9B-4B0FB9983A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38803" y="2133600"/>
            <a:ext cx="3161600" cy="185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" sz="2400" b="1">
                <a:solidFill>
                  <a:srgbClr val="565656"/>
                </a:solidFill>
                <a:latin typeface="Calibri"/>
                <a:ea typeface="Calibri"/>
                <a:cs typeface="Calibri"/>
              </a:rPr>
              <a:t>Contract Negotiation</a:t>
            </a:r>
            <a:endParaRPr lang="en" sz="2400" b="1">
              <a:solidFill>
                <a:srgbClr val="56565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" sz="2133">
                <a:solidFill>
                  <a:srgbClr val="565656"/>
                </a:solidFill>
                <a:latin typeface="Calibri"/>
                <a:ea typeface="Calibri"/>
                <a:cs typeface="Calibri"/>
              </a:rPr>
              <a:t>Finalizing terms and conditions</a:t>
            </a:r>
            <a:endParaRPr lang="en" sz="2133">
              <a:solidFill>
                <a:srgbClr val="56565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6" name="Google Shape;156;p20">
            <a:extLst>
              <a:ext uri="{FF2B5EF4-FFF2-40B4-BE49-F238E27FC236}">
                <a16:creationId xmlns:a16="http://schemas.microsoft.com/office/drawing/2014/main" id="{3E30F5D7-E42D-C32F-A664-1591389906D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24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39</a:t>
            </a:fld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0904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>
            <a:spLocks noGrp="1"/>
          </p:cNvSpPr>
          <p:nvPr>
            <p:ph type="ctrTitle" idx="4294967295"/>
          </p:nvPr>
        </p:nvSpPr>
        <p:spPr>
          <a:xfrm>
            <a:off x="3218603" y="1"/>
            <a:ext cx="7414800" cy="124973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b="1">
                <a:solidFill>
                  <a:schemeClr val="tx1"/>
                </a:solidFill>
              </a:rPr>
              <a:t>Agenda Item 4</a:t>
            </a:r>
            <a:endParaRPr b="1">
              <a:solidFill>
                <a:schemeClr val="tx1"/>
              </a:solidFill>
            </a:endParaRPr>
          </a:p>
        </p:txBody>
      </p:sp>
      <p:pic>
        <p:nvPicPr>
          <p:cNvPr id="105" name="Google Shape;105;p14"/>
          <p:cNvPicPr preferRelativeResize="0"/>
          <p:nvPr/>
        </p:nvPicPr>
        <p:blipFill>
          <a:blip r:embed="rId3"/>
          <a:srcRect l="38222" r="38222"/>
          <a:stretch/>
        </p:blipFill>
        <p:spPr>
          <a:xfrm>
            <a:off x="0" y="1"/>
            <a:ext cx="2386435" cy="675366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4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1200" cap="none" spc="0" normalizeH="0" baseline="0" noProof="0">
                <a:ln>
                  <a:noFill/>
                </a:ln>
                <a:solidFill>
                  <a:srgbClr val="97ABBC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1733" b="0" i="0" u="none" strike="noStrike" kern="1200" cap="none" spc="0" normalizeH="0" baseline="0" noProof="0">
              <a:ln>
                <a:noFill/>
              </a:ln>
              <a:solidFill>
                <a:srgbClr val="97ABBC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Google Shape;103;p14">
            <a:extLst>
              <a:ext uri="{FF2B5EF4-FFF2-40B4-BE49-F238E27FC236}">
                <a16:creationId xmlns:a16="http://schemas.microsoft.com/office/drawing/2014/main" id="{86CE7710-AB93-C706-8544-D83E5301A45F}"/>
              </a:ext>
            </a:extLst>
          </p:cNvPr>
          <p:cNvSpPr txBox="1">
            <a:spLocks/>
          </p:cNvSpPr>
          <p:nvPr/>
        </p:nvSpPr>
        <p:spPr>
          <a:xfrm>
            <a:off x="3218603" y="968052"/>
            <a:ext cx="7414800" cy="1258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7ABBC"/>
              </a:buClr>
              <a:buSzPts val="2400"/>
              <a:buFont typeface="Lato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A72BA"/>
                </a:solidFill>
                <a:effectLst/>
                <a:uLnTx/>
                <a:uFillTx/>
                <a:latin typeface="Raleway" panose="020B0503030101060003" pitchFamily="34" charset="0"/>
                <a:ea typeface="Lato"/>
                <a:cs typeface="Lato"/>
                <a:sym typeface="Lato"/>
              </a:rPr>
              <a:t>Consent Calendar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35A7C02-C37D-52AC-B393-73FD4D94B4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917128"/>
              </p:ext>
            </p:extLst>
          </p:nvPr>
        </p:nvGraphicFramePr>
        <p:xfrm>
          <a:off x="3071795" y="1885951"/>
          <a:ext cx="8601438" cy="2407562"/>
        </p:xfrm>
        <a:graphic>
          <a:graphicData uri="http://schemas.openxmlformats.org/drawingml/2006/table">
            <a:tbl>
              <a:tblPr/>
              <a:tblGrid>
                <a:gridCol w="756993">
                  <a:extLst>
                    <a:ext uri="{9D8B030D-6E8A-4147-A177-3AD203B41FA5}">
                      <a16:colId xmlns:a16="http://schemas.microsoft.com/office/drawing/2014/main" val="91688919"/>
                    </a:ext>
                  </a:extLst>
                </a:gridCol>
                <a:gridCol w="7844445">
                  <a:extLst>
                    <a:ext uri="{9D8B030D-6E8A-4147-A177-3AD203B41FA5}">
                      <a16:colId xmlns:a16="http://schemas.microsoft.com/office/drawing/2014/main" val="29047798"/>
                    </a:ext>
                  </a:extLst>
                </a:gridCol>
              </a:tblGrid>
              <a:tr h="41753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</a:tabLst>
                      </a:pPr>
                      <a:r>
                        <a:rPr lang="en-US" sz="1800" spc="-10">
                          <a:effectLst/>
                          <a:latin typeface="Lato"/>
                          <a:ea typeface="Lato"/>
                          <a:cs typeface="Lato"/>
                        </a:rPr>
                        <a:t>6a</a:t>
                      </a:r>
                      <a:endParaRPr lang="en-US" sz="18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4135" marR="64135" marT="0" marB="0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spc="-15">
                          <a:effectLst/>
                          <a:latin typeface="Arial"/>
                          <a:ea typeface="Lato"/>
                          <a:cs typeface="Arial"/>
                        </a:rPr>
                        <a:t>Approve Board Minutes for Regular Meeting of Feb 9, 2026</a:t>
                      </a:r>
                      <a:endParaRPr lang="en-US" sz="1800">
                        <a:effectLst/>
                        <a:latin typeface="Arial"/>
                        <a:ea typeface="Lato"/>
                        <a:cs typeface="Arial"/>
                      </a:endParaRPr>
                    </a:p>
                  </a:txBody>
                  <a:tcPr marL="64135" marR="64135" marT="0" marB="0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2990719"/>
                  </a:ext>
                </a:extLst>
              </a:tr>
              <a:tr h="27922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</a:tabLst>
                      </a:pPr>
                      <a:r>
                        <a:rPr lang="en-US" sz="1800" spc="-10">
                          <a:effectLst/>
                          <a:latin typeface="Lato"/>
                          <a:ea typeface="Lato"/>
                          <a:cs typeface="Lato"/>
                        </a:rPr>
                        <a:t>6b.</a:t>
                      </a:r>
                      <a:endParaRPr lang="en-US" sz="18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64135" marR="64135" marT="0" marB="0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677480"/>
                          </a:solidFill>
                          <a:latin typeface="Arial"/>
                          <a:cs typeface="Arial"/>
                        </a:rPr>
                        <a:t>Adopt Amended Resolution 2026-03 to Accept Funding from Affordable Housing and Sustainable Communities Grant</a:t>
                      </a:r>
                      <a:endParaRPr lang="en-US"/>
                    </a:p>
                  </a:txBody>
                  <a:tcPr marL="64135" marR="64135" marT="0" marB="0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3249429"/>
                  </a:ext>
                </a:extLst>
              </a:tr>
              <a:tr h="44735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>
                          <a:effectLst/>
                          <a:latin typeface="Lato"/>
                          <a:ea typeface="Lato"/>
                          <a:cs typeface="Lato"/>
                        </a:rPr>
                        <a:t>6c</a:t>
                      </a:r>
                      <a:endParaRPr lang="en-US" sz="18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4135" marR="64135" marT="0" marB="0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0" i="0" u="none" strike="noStrike" noProof="0">
                          <a:latin typeface="Arial"/>
                          <a:cs typeface="Arial"/>
                        </a:rPr>
                        <a:t>Ratification of Emergency Purchase of Property Insurance Coverage and Brokerage Services</a:t>
                      </a:r>
                      <a:endParaRPr lang="en-US"/>
                    </a:p>
                  </a:txBody>
                  <a:tcPr marL="64135" marR="64135" marT="0" marB="0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778766"/>
                  </a:ext>
                </a:extLst>
              </a:tr>
              <a:tr h="48966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>
                          <a:effectLst/>
                          <a:latin typeface="Lato"/>
                          <a:ea typeface="Lato"/>
                          <a:cs typeface="Lato"/>
                        </a:rPr>
                        <a:t>6d</a:t>
                      </a:r>
                      <a:endParaRPr lang="en-US" sz="18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4135" marR="64135" marT="0" marB="0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0" i="0" u="none" strike="noStrike" noProof="0">
                          <a:latin typeface="Arial"/>
                          <a:cs typeface="Arial"/>
                        </a:rPr>
                        <a:t>Approve Resolution 2026-04 Authorizing Programming of State of Good Repair Funding for Purchase of Used CNG Vehicles and Maintenance of the </a:t>
                      </a:r>
                      <a:r>
                        <a:rPr lang="en-US" sz="1800" b="0" i="0" u="none" strike="noStrike" noProof="0" err="1">
                          <a:latin typeface="Arial"/>
                          <a:cs typeface="Arial"/>
                        </a:rPr>
                        <a:t>Yolobus</a:t>
                      </a:r>
                      <a:r>
                        <a:rPr lang="en-US" sz="1800" b="0" i="0" u="none" strike="noStrike" noProof="0">
                          <a:latin typeface="Arial"/>
                          <a:cs typeface="Arial"/>
                        </a:rPr>
                        <a:t> Fleet and Facility</a:t>
                      </a:r>
                      <a:r>
                        <a:rPr lang="en-US" sz="1800"/>
                        <a:t> </a:t>
                      </a:r>
                      <a:endParaRPr lang="en-US" sz="18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64135" marR="64135" marT="0" marB="0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3934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68108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>
          <a:extLst>
            <a:ext uri="{FF2B5EF4-FFF2-40B4-BE49-F238E27FC236}">
              <a16:creationId xmlns:a16="http://schemas.microsoft.com/office/drawing/2014/main" id="{C9F1A883-BC3D-5D08-37F2-0175DF03A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>
            <a:extLst>
              <a:ext uri="{FF2B5EF4-FFF2-40B4-BE49-F238E27FC236}">
                <a16:creationId xmlns:a16="http://schemas.microsoft.com/office/drawing/2014/main" id="{0AE152AB-06A5-958C-584E-CFA7765D83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1600" y="579451"/>
            <a:ext cx="8616800" cy="114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4000" b="1">
                <a:solidFill>
                  <a:schemeClr val="accent1"/>
                </a:solidFill>
                <a:ea typeface="Tahoma"/>
              </a:rPr>
              <a:t>Observations and Themes</a:t>
            </a:r>
            <a:endParaRPr lang="en" sz="4000" b="1">
              <a:solidFill>
                <a:schemeClr val="accent1"/>
              </a:solidFill>
            </a:endParaRPr>
          </a:p>
        </p:txBody>
      </p:sp>
      <p:sp>
        <p:nvSpPr>
          <p:cNvPr id="153" name="Google Shape;153;p20">
            <a:extLst>
              <a:ext uri="{FF2B5EF4-FFF2-40B4-BE49-F238E27FC236}">
                <a16:creationId xmlns:a16="http://schemas.microsoft.com/office/drawing/2014/main" id="{3AC092B1-2F64-330D-D745-35BDB8A398C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52791" y="2230056"/>
            <a:ext cx="3315929" cy="252838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" sz="2400" b="1">
                <a:solidFill>
                  <a:srgbClr val="565656"/>
                </a:solidFill>
                <a:latin typeface="Calibri"/>
                <a:ea typeface="Calibri"/>
                <a:cs typeface="Calibri"/>
              </a:rPr>
              <a:t>Liability / Risk Management</a:t>
            </a:r>
          </a:p>
          <a:p>
            <a:pPr marL="0" indent="0">
              <a:buNone/>
            </a:pPr>
            <a:r>
              <a:rPr lang="en" sz="2400">
                <a:solidFill>
                  <a:srgbClr val="565656"/>
                </a:solidFill>
                <a:latin typeface="Calibri"/>
                <a:ea typeface="Calibri"/>
                <a:cs typeface="Calibri"/>
              </a:rPr>
              <a:t>Broad changes in insurance market are driving cost uncertainty</a:t>
            </a:r>
          </a:p>
        </p:txBody>
      </p:sp>
      <p:sp>
        <p:nvSpPr>
          <p:cNvPr id="155" name="Google Shape;155;p20">
            <a:extLst>
              <a:ext uri="{FF2B5EF4-FFF2-40B4-BE49-F238E27FC236}">
                <a16:creationId xmlns:a16="http://schemas.microsoft.com/office/drawing/2014/main" id="{4820F8CB-B7C0-78CC-E7FA-A9757B32444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38803" y="2133600"/>
            <a:ext cx="3161600" cy="185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" sz="2400" b="1">
                <a:solidFill>
                  <a:srgbClr val="565656"/>
                </a:solidFill>
                <a:latin typeface="Calibri"/>
                <a:ea typeface="Calibri"/>
                <a:cs typeface="Calibri"/>
              </a:rPr>
              <a:t>Industry Consolidation and Disruption</a:t>
            </a:r>
            <a:endParaRPr lang="en" sz="2400" b="1">
              <a:solidFill>
                <a:srgbClr val="56565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" sz="2133">
                <a:solidFill>
                  <a:srgbClr val="565656"/>
                </a:solidFill>
                <a:latin typeface="Calibri"/>
                <a:ea typeface="Calibri"/>
                <a:cs typeface="Calibri"/>
              </a:rPr>
              <a:t>A small number of large firms now dominate the industry, with smaller disrupters looking to gain market share</a:t>
            </a:r>
            <a:endParaRPr lang="en" sz="2133">
              <a:solidFill>
                <a:srgbClr val="56565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6" name="Google Shape;156;p20">
            <a:extLst>
              <a:ext uri="{FF2B5EF4-FFF2-40B4-BE49-F238E27FC236}">
                <a16:creationId xmlns:a16="http://schemas.microsoft.com/office/drawing/2014/main" id="{736108B8-1DDF-43D8-B993-1584227496A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24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40</a:t>
            </a:fld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55;p20">
            <a:extLst>
              <a:ext uri="{FF2B5EF4-FFF2-40B4-BE49-F238E27FC236}">
                <a16:creationId xmlns:a16="http://schemas.microsoft.com/office/drawing/2014/main" id="{84BA0BB1-7ECF-1467-9F0C-B9A13CC73BAD}"/>
              </a:ext>
            </a:extLst>
          </p:cNvPr>
          <p:cNvSpPr txBox="1">
            <a:spLocks/>
          </p:cNvSpPr>
          <p:nvPr/>
        </p:nvSpPr>
        <p:spPr>
          <a:xfrm>
            <a:off x="991091" y="2230699"/>
            <a:ext cx="2824006" cy="18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Arial"/>
              </a:rPr>
              <a:t>Technology Tools</a:t>
            </a:r>
            <a:endParaRPr kumimoji="0" lang="en" sz="2400" b="1" i="0" u="none" strike="noStrike" kern="1200" cap="none" spc="0" normalizeH="0" baseline="0" noProof="0" err="1">
              <a:ln>
                <a:noFill/>
              </a:ln>
              <a:solidFill>
                <a:srgbClr val="56565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100" b="0" i="0" u="none" strike="noStrike" kern="1200" cap="none" spc="0" normalizeH="0" baseline="0" noProof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Arial"/>
              </a:rPr>
              <a:t>Tech-driven innovation across all aspects of transit operations</a:t>
            </a:r>
            <a:endParaRPr kumimoji="0" lang="en" sz="2133" b="0" i="0" u="none" strike="noStrike" kern="1200" cap="none" spc="0" normalizeH="0" baseline="0" noProof="0">
              <a:ln>
                <a:noFill/>
              </a:ln>
              <a:solidFill>
                <a:srgbClr val="56565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12807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>
            <a:spLocks noGrp="1"/>
          </p:cNvSpPr>
          <p:nvPr>
            <p:ph type="ctrTitle" idx="4294967295"/>
          </p:nvPr>
        </p:nvSpPr>
        <p:spPr>
          <a:xfrm>
            <a:off x="3383896" y="990860"/>
            <a:ext cx="7414800" cy="154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4800" b="1">
                <a:solidFill>
                  <a:schemeClr val="accent2"/>
                </a:solidFill>
              </a:rPr>
              <a:t>Agenda Item 9</a:t>
            </a:r>
            <a:endParaRPr sz="4800" b="1">
              <a:solidFill>
                <a:schemeClr val="accent2"/>
              </a:solidFill>
            </a:endParaRPr>
          </a:p>
        </p:txBody>
      </p:sp>
      <p:sp>
        <p:nvSpPr>
          <p:cNvPr id="104" name="Google Shape;104;p14"/>
          <p:cNvSpPr txBox="1">
            <a:spLocks noGrp="1"/>
          </p:cNvSpPr>
          <p:nvPr>
            <p:ph type="body" idx="4294967295"/>
          </p:nvPr>
        </p:nvSpPr>
        <p:spPr>
          <a:xfrm>
            <a:off x="3892633" y="3429001"/>
            <a:ext cx="7414800" cy="237507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/>
              <a:t>Board Member Reports 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/>
              <a:t>Executive Director’s Report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/>
              <a:t>Transdev Report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/>
              <a:t>Long Range Calendar 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105" name="Google Shape;105;p14"/>
          <p:cNvPicPr preferRelativeResize="0"/>
          <p:nvPr/>
        </p:nvPicPr>
        <p:blipFill>
          <a:blip r:embed="rId3"/>
          <a:srcRect l="38222" r="38222"/>
          <a:stretch/>
        </p:blipFill>
        <p:spPr>
          <a:xfrm>
            <a:off x="0" y="1"/>
            <a:ext cx="2386435" cy="675366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4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1200" cap="none" spc="0" normalizeH="0" baseline="0" noProof="0">
                <a:ln>
                  <a:noFill/>
                </a:ln>
                <a:solidFill>
                  <a:srgbClr val="97ABBC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sz="1733" b="0" i="0" u="none" strike="noStrike" kern="1200" cap="none" spc="0" normalizeH="0" baseline="0" noProof="0">
              <a:ln>
                <a:noFill/>
              </a:ln>
              <a:solidFill>
                <a:srgbClr val="97ABBC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Google Shape;103;p14">
            <a:extLst>
              <a:ext uri="{FF2B5EF4-FFF2-40B4-BE49-F238E27FC236}">
                <a16:creationId xmlns:a16="http://schemas.microsoft.com/office/drawing/2014/main" id="{86CE7710-AB93-C706-8544-D83E5301A45F}"/>
              </a:ext>
            </a:extLst>
          </p:cNvPr>
          <p:cNvSpPr txBox="1">
            <a:spLocks/>
          </p:cNvSpPr>
          <p:nvPr/>
        </p:nvSpPr>
        <p:spPr>
          <a:xfrm>
            <a:off x="3383896" y="2330432"/>
            <a:ext cx="74148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7ABBC"/>
              </a:buClr>
              <a:buSzPts val="2400"/>
              <a:buFont typeface="Lato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A72BA"/>
                </a:solidFill>
                <a:effectLst/>
                <a:uLnTx/>
                <a:uFillTx/>
                <a:latin typeface="Raleway" panose="020B0503030101060003" pitchFamily="34" charset="0"/>
                <a:ea typeface="Lato"/>
                <a:cs typeface="Lato"/>
                <a:sym typeface="Lato"/>
              </a:rPr>
              <a:t>Administrative Reports</a:t>
            </a:r>
          </a:p>
        </p:txBody>
      </p:sp>
    </p:spTree>
    <p:extLst>
      <p:ext uri="{BB962C8B-B14F-4D97-AF65-F5344CB8AC3E}">
        <p14:creationId xmlns:p14="http://schemas.microsoft.com/office/powerpoint/2010/main" val="40096067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0E8297-5C34-78F6-03EB-0027E0822D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42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288DEF-1287-3A33-1D6D-4D1B01071A3D}"/>
              </a:ext>
            </a:extLst>
          </p:cNvPr>
          <p:cNvSpPr txBox="1"/>
          <p:nvPr/>
        </p:nvSpPr>
        <p:spPr>
          <a:xfrm>
            <a:off x="2048257" y="366867"/>
            <a:ext cx="7808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Raleway" pitchFamily="2" charset="0"/>
                <a:cs typeface="Times New Roman" panose="02020603050405020304" pitchFamily="18" charset="0"/>
              </a:rPr>
              <a:t>9d. </a:t>
            </a:r>
            <a:r>
              <a:rPr lang="en-US" sz="4800" b="1">
                <a:solidFill>
                  <a:schemeClr val="accent1"/>
                </a:solidFill>
                <a:latin typeface="Raleway" pitchFamily="2" charset="0"/>
                <a:cs typeface="Times New Roman" panose="02020603050405020304" pitchFamily="18" charset="0"/>
              </a:rPr>
              <a:t>Long Range Calendar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5FC9E0-3762-9D74-CD28-14EFB247BA13}"/>
              </a:ext>
            </a:extLst>
          </p:cNvPr>
          <p:cNvSpPr txBox="1"/>
          <p:nvPr/>
        </p:nvSpPr>
        <p:spPr>
          <a:xfrm>
            <a:off x="612648" y="1197864"/>
            <a:ext cx="11436030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</a:rPr>
              <a:t>April 2026:</a:t>
            </a:r>
          </a:p>
          <a:p>
            <a:r>
              <a:rPr lang="en-US" sz="2000" dirty="0"/>
              <a:t>• Approve Transit Operations Contract </a:t>
            </a:r>
          </a:p>
          <a:p>
            <a:r>
              <a:rPr lang="en-US" sz="2000" dirty="0"/>
              <a:t>• Multimodal Program Overview</a:t>
            </a:r>
          </a:p>
          <a:p>
            <a:r>
              <a:rPr lang="en-US" sz="2000" dirty="0"/>
              <a:t>• Yolo Commute Program Expansion - Discussion </a:t>
            </a:r>
          </a:p>
          <a:p>
            <a:r>
              <a:rPr lang="en-US" sz="2000" dirty="0"/>
              <a:t>• Preliminary Workplan for FY 2026-27</a:t>
            </a:r>
            <a:br>
              <a:rPr lang="en-US" sz="2000" dirty="0"/>
            </a:br>
            <a:endParaRPr lang="en-US" sz="2000" dirty="0"/>
          </a:p>
          <a:p>
            <a:r>
              <a:rPr lang="en-US" sz="2400" b="1" dirty="0">
                <a:solidFill>
                  <a:schemeClr val="accent1"/>
                </a:solidFill>
                <a:latin typeface="Arial"/>
              </a:rPr>
              <a:t>May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2026:</a:t>
            </a:r>
          </a:p>
          <a:p>
            <a:pPr lvl="0">
              <a:defRPr/>
            </a:pPr>
            <a:r>
              <a:rPr lang="en-US" sz="2000" dirty="0"/>
              <a:t>• FY 2026-27 Budget and Workplan – Discussion </a:t>
            </a:r>
          </a:p>
          <a:p>
            <a:pPr lvl="0">
              <a:defRPr/>
            </a:pPr>
            <a:r>
              <a:rPr lang="en-US" sz="2000" dirty="0"/>
              <a:t>• Yolo Active Transportation Corridors (YATC): Draft Final Plan </a:t>
            </a:r>
          </a:p>
          <a:p>
            <a:pPr>
              <a:defRPr/>
            </a:pPr>
            <a:r>
              <a:rPr lang="en-US" sz="2000" dirty="0"/>
              <a:t>• Yolo Commute Program Expansion – Action</a:t>
            </a:r>
            <a:br>
              <a:rPr lang="en-US" sz="2000" dirty="0"/>
            </a:br>
            <a:endParaRPr lang="en-US" sz="2000" dirty="0"/>
          </a:p>
          <a:p>
            <a:pPr lvl="0">
              <a:defRPr/>
            </a:pPr>
            <a:r>
              <a:rPr lang="en-US" sz="2400" b="1" dirty="0">
                <a:solidFill>
                  <a:schemeClr val="accent3"/>
                </a:solidFill>
              </a:rPr>
              <a:t>June 2026:</a:t>
            </a:r>
            <a:endParaRPr lang="en-US" sz="2400" b="1" dirty="0">
              <a:solidFill>
                <a:schemeClr val="accent3"/>
              </a:solidFill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FY 2026-27 Budget and Workplan – Adoption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 Approve MOU for Sacramento UZA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SRTP Service Level Recommendations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8481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lumOff val="25000"/>
          </a:schemeClr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5333">
                <a:latin typeface="Franklin Gothic Medium Cond"/>
                <a:ea typeface="Tahoma"/>
                <a:cs typeface="Tahoma"/>
              </a:rPr>
              <a:t>Budget Workshop #3</a:t>
            </a:r>
            <a:br>
              <a:rPr lang="en" sz="5333">
                <a:latin typeface="Franklin Gothic Medium Cond"/>
              </a:rPr>
            </a:br>
            <a:r>
              <a:rPr lang="en" sz="5333">
                <a:latin typeface="Franklin Gothic Medium Cond"/>
                <a:ea typeface="Tahoma"/>
                <a:cs typeface="Tahoma"/>
              </a:rPr>
              <a:t>Operating Budget  </a:t>
            </a:r>
            <a:br>
              <a:rPr lang="en" sz="5333">
                <a:latin typeface="Franklin Gothic Medium Cond"/>
                <a:ea typeface="Tahoma"/>
                <a:cs typeface="Tahoma"/>
              </a:rPr>
            </a:br>
            <a:r>
              <a:rPr lang="en" sz="5333">
                <a:latin typeface="Franklin Gothic Medium Cond"/>
                <a:ea typeface="Tahoma"/>
                <a:cs typeface="Tahoma"/>
              </a:rPr>
              <a:t>Cost Allocation </a:t>
            </a:r>
            <a:endParaRPr sz="5333">
              <a:latin typeface="Franklin Gothic Medium Cond"/>
              <a:ea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D11F-85CF-BE8B-6925-78FCB667A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499"/>
            <a:ext cx="12192000" cy="1143200"/>
          </a:xfr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-US">
                <a:solidFill>
                  <a:srgbClr val="0070C0"/>
                </a:solidFill>
                <a:latin typeface="Franklin Gothic Medium Cond"/>
              </a:rPr>
              <a:t>Budget Workshop Op &amp; Cap Cost Allocation #3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6CE0EE-4BDD-1FBF-ECC9-18E74FC14F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6</a:t>
            </a:fld>
            <a:endParaRPr lang="en" kern="0">
              <a:solidFill>
                <a:srgbClr val="97ABBC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E0CB6-EA94-0C55-6F08-264364FD15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9290" y="1319168"/>
            <a:ext cx="9819821" cy="4868939"/>
          </a:xfrm>
        </p:spPr>
        <p:txBody>
          <a:bodyPr/>
          <a:lstStyle/>
          <a:p>
            <a:pPr marL="101597" indent="0">
              <a:buNone/>
            </a:pPr>
            <a:r>
              <a:rPr lang="en-US" sz="2933">
                <a:latin typeface="Franklin Gothic Medium Cond" panose="020B0606030402020204" pitchFamily="34" charset="0"/>
              </a:rPr>
              <a:t>1. Recap of Transit Funding Sources Workshop #1</a:t>
            </a:r>
          </a:p>
          <a:p>
            <a:pPr marL="101597" indent="0">
              <a:buNone/>
            </a:pPr>
            <a:r>
              <a:rPr lang="en-US" sz="2933">
                <a:latin typeface="Franklin Gothic Medium Cond" panose="020B0606030402020204" pitchFamily="34" charset="0"/>
              </a:rPr>
              <a:t>2. Operating Budget Structure</a:t>
            </a:r>
          </a:p>
          <a:p>
            <a:pPr marL="101597" indent="0">
              <a:buNone/>
            </a:pPr>
            <a:r>
              <a:rPr lang="en-US" sz="2933">
                <a:latin typeface="Franklin Gothic Medium Cond" panose="020B0606030402020204" pitchFamily="34" charset="0"/>
              </a:rPr>
              <a:t>3. Budget Development Process</a:t>
            </a:r>
          </a:p>
          <a:p>
            <a:pPr marL="101597" indent="0">
              <a:buNone/>
            </a:pPr>
            <a:r>
              <a:rPr lang="en-US" sz="2933">
                <a:latin typeface="Franklin Gothic Medium Cond" panose="020B0606030402020204" pitchFamily="34" charset="0"/>
              </a:rPr>
              <a:t>4. Use and Allocation of Funding Sources</a:t>
            </a:r>
          </a:p>
          <a:p>
            <a:pPr marL="101597" indent="0">
              <a:buNone/>
            </a:pPr>
            <a:r>
              <a:rPr lang="en-US" sz="2933">
                <a:latin typeface="Franklin Gothic Medium Cond" panose="020B0606030402020204" pitchFamily="34" charset="0"/>
              </a:rPr>
              <a:t>5. Status of Unrestricted Funds and Capital Reserves</a:t>
            </a:r>
          </a:p>
          <a:p>
            <a:pPr marL="101597" indent="0">
              <a:buNone/>
            </a:pPr>
            <a:r>
              <a:rPr lang="en-US" sz="2933">
                <a:latin typeface="Franklin Gothic Medium Cond" panose="020B0606030402020204" pitchFamily="34" charset="0"/>
              </a:rPr>
              <a:t>6. Post-COVID Historical Financial Data</a:t>
            </a:r>
          </a:p>
          <a:p>
            <a:pPr marL="101597" indent="0">
              <a:buNone/>
            </a:pPr>
            <a:r>
              <a:rPr lang="en-US" sz="2933">
                <a:latin typeface="Franklin Gothic Medium Cond" panose="020B0606030402020204" pitchFamily="34" charset="0"/>
              </a:rPr>
              <a:t>7. Future Impacts on the Operating Budget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497229-9178-E508-9DD6-0FCF4E75BD7A}"/>
              </a:ext>
            </a:extLst>
          </p:cNvPr>
          <p:cNvCxnSpPr>
            <a:cxnSpLocks/>
          </p:cNvCxnSpPr>
          <p:nvPr/>
        </p:nvCxnSpPr>
        <p:spPr>
          <a:xfrm>
            <a:off x="206830" y="1192788"/>
            <a:ext cx="116259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451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86B98-BAB3-CEE4-ADF3-B8BCB3423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134A3-19B0-382D-DAAA-18A18CAC6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96" y="2120293"/>
            <a:ext cx="12192000" cy="1143200"/>
          </a:xfr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-US">
                <a:latin typeface="Franklin Gothic Medium Cond" panose="020B0606030402020204" pitchFamily="34" charset="0"/>
              </a:rPr>
              <a:t>1. Recap of Transit Funding Sources Workshop #1</a:t>
            </a:r>
            <a:endParaRPr lang="en-US">
              <a:solidFill>
                <a:srgbClr val="0070C0"/>
              </a:solidFill>
              <a:latin typeface="Franklin Gothic Medium Cond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3F93B1-3234-93B4-650A-5C522F0C90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7</a:t>
            </a:fld>
            <a:endParaRPr lang="en" kern="0">
              <a:solidFill>
                <a:srgbClr val="97ABBC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68E78DB-34E3-C200-9209-6682165B3811}"/>
              </a:ext>
            </a:extLst>
          </p:cNvPr>
          <p:cNvCxnSpPr>
            <a:cxnSpLocks/>
          </p:cNvCxnSpPr>
          <p:nvPr/>
        </p:nvCxnSpPr>
        <p:spPr>
          <a:xfrm>
            <a:off x="283029" y="3263493"/>
            <a:ext cx="116259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473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B349C6E9-C10B-611E-5540-844352862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0ED544-4E93-F897-5CF7-D7C46CED901A}"/>
              </a:ext>
            </a:extLst>
          </p:cNvPr>
          <p:cNvCxnSpPr>
            <a:cxnSpLocks/>
          </p:cNvCxnSpPr>
          <p:nvPr/>
        </p:nvCxnSpPr>
        <p:spPr>
          <a:xfrm>
            <a:off x="5121645" y="5344244"/>
            <a:ext cx="7802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CF1C89-3450-3561-85E9-8225FB1DFA4F}"/>
              </a:ext>
            </a:extLst>
          </p:cNvPr>
          <p:cNvCxnSpPr>
            <a:cxnSpLocks/>
          </p:cNvCxnSpPr>
          <p:nvPr/>
        </p:nvCxnSpPr>
        <p:spPr>
          <a:xfrm>
            <a:off x="4862219" y="3192501"/>
            <a:ext cx="101786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Google Shape;126;p17">
            <a:extLst>
              <a:ext uri="{FF2B5EF4-FFF2-40B4-BE49-F238E27FC236}">
                <a16:creationId xmlns:a16="http://schemas.microsoft.com/office/drawing/2014/main" id="{2DAF32D1-8E8C-B5CD-4460-B078326A8A8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8</a:t>
            </a:fld>
            <a:endParaRPr kern="0">
              <a:solidFill>
                <a:srgbClr val="97ABBC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AB33E0-2EB9-AAEF-9130-F5E0A4758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1450"/>
            <a:ext cx="12192000" cy="804124"/>
          </a:xfrm>
          <a:noFill/>
        </p:spPr>
        <p:txBody>
          <a:bodyPr/>
          <a:lstStyle/>
          <a:p>
            <a:pPr algn="ctr"/>
            <a:r>
              <a:rPr lang="en-US">
                <a:solidFill>
                  <a:srgbClr val="0070C0"/>
                </a:solidFill>
                <a:latin typeface="Franklin Gothic Medium Cond"/>
              </a:rPr>
              <a:t>Recap of Workshop #1 – Transit Funding Sources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864B5D-F714-B0B8-F8A2-0478A3B99900}"/>
              </a:ext>
            </a:extLst>
          </p:cNvPr>
          <p:cNvSpPr/>
          <p:nvPr/>
        </p:nvSpPr>
        <p:spPr>
          <a:xfrm>
            <a:off x="0" y="1346817"/>
            <a:ext cx="11984603" cy="751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>
                <a:solidFill>
                  <a:srgbClr val="009999"/>
                </a:solidFill>
                <a:latin typeface="Franklin Gothic Medium Cond"/>
                <a:sym typeface="Arial"/>
              </a:rPr>
              <a:t>  </a:t>
            </a:r>
            <a:r>
              <a:rPr lang="en-US" sz="3200" kern="0">
                <a:solidFill>
                  <a:srgbClr val="DEE2E6">
                    <a:lumMod val="50000"/>
                  </a:srgbClr>
                </a:solidFill>
                <a:latin typeface="Franklin Gothic Medium Cond"/>
                <a:sym typeface="Arial"/>
              </a:rPr>
              <a:t>STATE FUNDING – TRANSPORTATION DEVELOPMENT ACT (TDA)</a:t>
            </a:r>
            <a:endParaRPr lang="en-US" sz="3200" kern="0">
              <a:solidFill>
                <a:srgbClr val="DEE2E6">
                  <a:lumMod val="50000"/>
                </a:srgbClr>
              </a:solidFill>
              <a:latin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192987-1BC7-7B2F-EC50-4C622A88F6B8}"/>
              </a:ext>
            </a:extLst>
          </p:cNvPr>
          <p:cNvSpPr/>
          <p:nvPr/>
        </p:nvSpPr>
        <p:spPr>
          <a:xfrm>
            <a:off x="1096811" y="2479301"/>
            <a:ext cx="4457493" cy="126481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defTabSz="1219170">
              <a:buClr>
                <a:srgbClr val="000000"/>
              </a:buClr>
            </a:pPr>
            <a:r>
              <a:rPr lang="en-US" sz="2933" b="1" kern="0">
                <a:solidFill>
                  <a:srgbClr val="FFFFFF"/>
                </a:solidFill>
                <a:latin typeface="Franklin Gothic Medium Cond"/>
                <a:ea typeface="Tahoma"/>
                <a:cs typeface="Tahoma"/>
                <a:sym typeface="Arial"/>
              </a:rPr>
              <a:t>Local Transportation Funds (LTF)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D2178C-E81A-EA96-C480-7604D271A3B9}"/>
              </a:ext>
            </a:extLst>
          </p:cNvPr>
          <p:cNvSpPr/>
          <p:nvPr/>
        </p:nvSpPr>
        <p:spPr>
          <a:xfrm>
            <a:off x="1096811" y="4696182"/>
            <a:ext cx="4457493" cy="1264815"/>
          </a:xfrm>
          <a:prstGeom prst="rect">
            <a:avLst/>
          </a:prstGeom>
          <a:solidFill>
            <a:srgbClr val="C0B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2933" b="1" kern="0">
                <a:solidFill>
                  <a:srgbClr val="FFFFFF"/>
                </a:solidFill>
                <a:latin typeface="Franklin Gothic Medium Cond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State Transit Assistance (STA)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E5E2413-46B3-F317-B215-8255A4C050DC}"/>
              </a:ext>
            </a:extLst>
          </p:cNvPr>
          <p:cNvCxnSpPr>
            <a:cxnSpLocks/>
          </p:cNvCxnSpPr>
          <p:nvPr/>
        </p:nvCxnSpPr>
        <p:spPr>
          <a:xfrm>
            <a:off x="206830" y="1075163"/>
            <a:ext cx="116259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151DD494-2CE2-9C8F-20F3-7077D28FD2B7}"/>
              </a:ext>
            </a:extLst>
          </p:cNvPr>
          <p:cNvSpPr/>
          <p:nvPr/>
        </p:nvSpPr>
        <p:spPr>
          <a:xfrm>
            <a:off x="5880085" y="2248684"/>
            <a:ext cx="2466311" cy="1886433"/>
          </a:xfrm>
          <a:prstGeom prst="ellipse">
            <a:avLst/>
          </a:prstGeom>
          <a:solidFill>
            <a:schemeClr val="accent2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b="1" kern="0">
                <a:solidFill>
                  <a:srgbClr val="677480"/>
                </a:solidFill>
                <a:latin typeface="Franklin Gothic Medium Cond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0.25% Sales Tax on Goods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C92B7AC-189A-EEDA-542B-4DEE05B69F1F}"/>
              </a:ext>
            </a:extLst>
          </p:cNvPr>
          <p:cNvSpPr/>
          <p:nvPr/>
        </p:nvSpPr>
        <p:spPr>
          <a:xfrm>
            <a:off x="5880083" y="4457484"/>
            <a:ext cx="2466311" cy="2007307"/>
          </a:xfrm>
          <a:prstGeom prst="ellipse">
            <a:avLst/>
          </a:prstGeom>
          <a:solidFill>
            <a:srgbClr val="DFDA00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b="1" kern="0">
                <a:solidFill>
                  <a:srgbClr val="677480"/>
                </a:solidFill>
                <a:latin typeface="Franklin Gothic Medium Cond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7.625% Sales Tax on Diesel Fuel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C7373E-053D-7227-7C8A-297AB4FFC2E4}"/>
              </a:ext>
            </a:extLst>
          </p:cNvPr>
          <p:cNvSpPr txBox="1"/>
          <p:nvPr/>
        </p:nvSpPr>
        <p:spPr>
          <a:xfrm>
            <a:off x="8346393" y="2122221"/>
            <a:ext cx="367143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u="sng" kern="0">
                <a:solidFill>
                  <a:srgbClr val="663300"/>
                </a:solidFill>
                <a:latin typeface="Aptos Slab ExtraBold" panose="020B00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% of YoloTD Revenue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8AFA22D-2055-7154-9261-16DF5DC98005}"/>
              </a:ext>
            </a:extLst>
          </p:cNvPr>
          <p:cNvSpPr txBox="1"/>
          <p:nvPr/>
        </p:nvSpPr>
        <p:spPr>
          <a:xfrm>
            <a:off x="8955560" y="2794645"/>
            <a:ext cx="213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>
                <a:solidFill>
                  <a:srgbClr val="94C53D">
                    <a:lumMod val="50000"/>
                  </a:srgbClr>
                </a:solidFill>
                <a:latin typeface="Franklin Gothic Medium Cond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34.5%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CF0F6CF-EE18-E6BD-5793-43960BA47F09}"/>
              </a:ext>
            </a:extLst>
          </p:cNvPr>
          <p:cNvSpPr txBox="1"/>
          <p:nvPr/>
        </p:nvSpPr>
        <p:spPr>
          <a:xfrm>
            <a:off x="8955560" y="4789735"/>
            <a:ext cx="2139629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667" kern="0">
                <a:solidFill>
                  <a:srgbClr val="996633"/>
                </a:solidFill>
                <a:latin typeface="Franklin Gothic Medium Cond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10.5%</a:t>
            </a:r>
          </a:p>
        </p:txBody>
      </p:sp>
      <p:pic>
        <p:nvPicPr>
          <p:cNvPr id="6" name="Graphic 5" descr="Shopping cart with solid fill">
            <a:extLst>
              <a:ext uri="{FF2B5EF4-FFF2-40B4-BE49-F238E27FC236}">
                <a16:creationId xmlns:a16="http://schemas.microsoft.com/office/drawing/2014/main" id="{7D45F9BD-793D-0307-C851-022CC4C47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174" y="2584843"/>
            <a:ext cx="852061" cy="852061"/>
          </a:xfrm>
          <a:prstGeom prst="rect">
            <a:avLst/>
          </a:prstGeom>
        </p:spPr>
      </p:pic>
      <p:pic>
        <p:nvPicPr>
          <p:cNvPr id="8" name="Graphic 7" descr="Fuel outline">
            <a:extLst>
              <a:ext uri="{FF2B5EF4-FFF2-40B4-BE49-F238E27FC236}">
                <a16:creationId xmlns:a16="http://schemas.microsoft.com/office/drawing/2014/main" id="{B362EAD1-5C37-629B-2C99-AFC8C02A11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6722" y="4766439"/>
            <a:ext cx="972276" cy="97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04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0732FB7-F1A5-2AC0-5957-FD3CD3683EAC}"/>
              </a:ext>
            </a:extLst>
          </p:cNvPr>
          <p:cNvCxnSpPr>
            <a:cxnSpLocks/>
          </p:cNvCxnSpPr>
          <p:nvPr/>
        </p:nvCxnSpPr>
        <p:spPr>
          <a:xfrm>
            <a:off x="4722069" y="5703983"/>
            <a:ext cx="101786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ight Brace 44">
            <a:extLst>
              <a:ext uri="{FF2B5EF4-FFF2-40B4-BE49-F238E27FC236}">
                <a16:creationId xmlns:a16="http://schemas.microsoft.com/office/drawing/2014/main" id="{F782DDCD-9916-3437-FAB7-43AAAB2B0ADF}"/>
              </a:ext>
            </a:extLst>
          </p:cNvPr>
          <p:cNvSpPr/>
          <p:nvPr/>
        </p:nvSpPr>
        <p:spPr>
          <a:xfrm flipH="1">
            <a:off x="4843237" y="3705640"/>
            <a:ext cx="805257" cy="1090165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677480"/>
              </a:solidFill>
              <a:latin typeface="Arial"/>
              <a:sym typeface="Arial"/>
            </a:endParaRPr>
          </a:p>
        </p:txBody>
      </p:sp>
      <p:sp>
        <p:nvSpPr>
          <p:cNvPr id="126" name="Google Shape;126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97ABBC"/>
                </a:solidFill>
              </a:rPr>
              <a:pPr defTabSz="1219170">
                <a:buClr>
                  <a:srgbClr val="000000"/>
                </a:buClr>
              </a:pPr>
              <a:t>9</a:t>
            </a:fld>
            <a:endParaRPr kern="0">
              <a:solidFill>
                <a:srgbClr val="97ABBC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8A715A-460D-3BB0-F0E5-616E93D4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93210"/>
            <a:ext cx="12191999" cy="804124"/>
          </a:xfrm>
          <a:noFill/>
        </p:spPr>
        <p:txBody>
          <a:bodyPr/>
          <a:lstStyle/>
          <a:p>
            <a:pPr algn="ctr"/>
            <a:r>
              <a:rPr lang="en-US">
                <a:solidFill>
                  <a:srgbClr val="0070C0"/>
                </a:solidFill>
                <a:latin typeface="Franklin Gothic Medium Cond"/>
              </a:rPr>
              <a:t>Recap of Workshop #1 – Transit Funding Sources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F2C063-76B5-ABF0-3319-063D5ACFDD62}"/>
              </a:ext>
            </a:extLst>
          </p:cNvPr>
          <p:cNvSpPr/>
          <p:nvPr/>
        </p:nvSpPr>
        <p:spPr>
          <a:xfrm>
            <a:off x="505" y="1329570"/>
            <a:ext cx="12114496" cy="686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>
                <a:solidFill>
                  <a:srgbClr val="009999"/>
                </a:solidFill>
                <a:latin typeface="Franklin Gothic Medium Cond"/>
                <a:sym typeface="Arial"/>
              </a:rPr>
              <a:t>  </a:t>
            </a:r>
            <a:r>
              <a:rPr lang="en-US" sz="3200" kern="0">
                <a:solidFill>
                  <a:srgbClr val="DEE2E6">
                    <a:lumMod val="50000"/>
                  </a:srgbClr>
                </a:solidFill>
                <a:latin typeface="Franklin Gothic Medium Cond"/>
                <a:sym typeface="Arial"/>
              </a:rPr>
              <a:t>FEDERAL TRANSIT ASSISTANCE (FTA)- FORMULA FUNDS </a:t>
            </a:r>
            <a:endParaRPr lang="en-US" sz="1867" kern="0">
              <a:solidFill>
                <a:srgbClr val="DEE2E6">
                  <a:lumMod val="50000"/>
                </a:srgbClr>
              </a:solidFill>
              <a:latin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CE5E37-2EC3-B48E-AD8D-69D3C3B9ACAB}"/>
              </a:ext>
            </a:extLst>
          </p:cNvPr>
          <p:cNvSpPr/>
          <p:nvPr/>
        </p:nvSpPr>
        <p:spPr>
          <a:xfrm>
            <a:off x="772885" y="2440346"/>
            <a:ext cx="4081544" cy="87591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2400" b="1" kern="0">
                <a:solidFill>
                  <a:srgbClr val="FFFFFF"/>
                </a:solidFill>
                <a:latin typeface="Franklin Gothic Medium Cond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5307 Urbanized Area</a:t>
            </a:r>
          </a:p>
          <a:p>
            <a:pPr defTabSz="1219170">
              <a:buClr>
                <a:srgbClr val="000000"/>
              </a:buClr>
            </a:pPr>
            <a:r>
              <a:rPr lang="en-US" sz="2400" b="1" kern="0">
                <a:solidFill>
                  <a:srgbClr val="FFFFFF"/>
                </a:solidFill>
                <a:latin typeface="Franklin Gothic Medium Cond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More than 200K Large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3FBF212-DE99-7AF2-B269-3D73AD3CFEB7}"/>
              </a:ext>
            </a:extLst>
          </p:cNvPr>
          <p:cNvSpPr/>
          <p:nvPr/>
        </p:nvSpPr>
        <p:spPr>
          <a:xfrm>
            <a:off x="772885" y="3618079"/>
            <a:ext cx="4081544" cy="131643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2400" b="1" kern="0">
                <a:solidFill>
                  <a:srgbClr val="FFFFFF"/>
                </a:solidFill>
                <a:latin typeface="Franklin Gothic Medium Cond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5307 Urbanized Area</a:t>
            </a:r>
          </a:p>
          <a:p>
            <a:pPr defTabSz="1219170">
              <a:buClr>
                <a:srgbClr val="000000"/>
              </a:buClr>
            </a:pPr>
            <a:r>
              <a:rPr lang="en-US" sz="2400" b="1" kern="0">
                <a:solidFill>
                  <a:srgbClr val="FFFFFF"/>
                </a:solidFill>
                <a:latin typeface="Franklin Gothic Medium Cond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Less than 200K Small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0FC5361-6E12-6EFF-015E-2565C7E64194}"/>
              </a:ext>
            </a:extLst>
          </p:cNvPr>
          <p:cNvCxnSpPr>
            <a:cxnSpLocks/>
          </p:cNvCxnSpPr>
          <p:nvPr/>
        </p:nvCxnSpPr>
        <p:spPr>
          <a:xfrm>
            <a:off x="112019" y="1154737"/>
            <a:ext cx="1180783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69C2310-DB88-3F83-1F4F-FDFF3A2C603B}"/>
              </a:ext>
            </a:extLst>
          </p:cNvPr>
          <p:cNvSpPr txBox="1"/>
          <p:nvPr/>
        </p:nvSpPr>
        <p:spPr>
          <a:xfrm>
            <a:off x="8133431" y="2021084"/>
            <a:ext cx="380184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u="sng" kern="0">
                <a:solidFill>
                  <a:srgbClr val="E35A25">
                    <a:lumMod val="50000"/>
                  </a:srgbClr>
                </a:solidFill>
                <a:latin typeface="Franklin Gothic Medium Cond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% of YoloTD Revenue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DFC7FB-7B1B-FA68-22A6-7C0C0B6FFBBF}"/>
              </a:ext>
            </a:extLst>
          </p:cNvPr>
          <p:cNvSpPr txBox="1"/>
          <p:nvPr/>
        </p:nvSpPr>
        <p:spPr>
          <a:xfrm>
            <a:off x="8892476" y="2518159"/>
            <a:ext cx="1690353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467" kern="0">
                <a:solidFill>
                  <a:srgbClr val="E35A25">
                    <a:lumMod val="75000"/>
                  </a:srgbClr>
                </a:solidFill>
                <a:latin typeface="Franklin Gothic Medium Cond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5.6%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F33B65D-505A-0ED9-774A-36E4F9E8C63C}"/>
              </a:ext>
            </a:extLst>
          </p:cNvPr>
          <p:cNvSpPr txBox="1"/>
          <p:nvPr/>
        </p:nvSpPr>
        <p:spPr>
          <a:xfrm>
            <a:off x="8852093" y="3517542"/>
            <a:ext cx="1690353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467" kern="0">
                <a:solidFill>
                  <a:srgbClr val="FF9900"/>
                </a:solidFill>
                <a:latin typeface="Franklin Gothic Medium Cond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13%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3D01118-BE38-3D2B-5C63-F9B07CB5FBCF}"/>
              </a:ext>
            </a:extLst>
          </p:cNvPr>
          <p:cNvSpPr/>
          <p:nvPr/>
        </p:nvSpPr>
        <p:spPr>
          <a:xfrm>
            <a:off x="772885" y="5207985"/>
            <a:ext cx="4081544" cy="9566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2400" b="1" kern="0">
                <a:solidFill>
                  <a:srgbClr val="FFFFFF"/>
                </a:solidFill>
                <a:latin typeface="Franklin Gothic Medium Cond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5311 Rural Area</a:t>
            </a:r>
          </a:p>
          <a:p>
            <a:pPr defTabSz="1219170">
              <a:buClr>
                <a:srgbClr val="000000"/>
              </a:buClr>
            </a:pPr>
            <a:r>
              <a:rPr lang="en-US" sz="2400" b="1" kern="0">
                <a:solidFill>
                  <a:srgbClr val="FFFFFF"/>
                </a:solidFill>
                <a:latin typeface="Franklin Gothic Medium Cond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Less than 50K  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2F034EAF-ABAC-E3E9-B31E-45A488E15AB2}"/>
              </a:ext>
            </a:extLst>
          </p:cNvPr>
          <p:cNvSpPr/>
          <p:nvPr/>
        </p:nvSpPr>
        <p:spPr>
          <a:xfrm>
            <a:off x="5509072" y="3432173"/>
            <a:ext cx="2700952" cy="707043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>
                <a:solidFill>
                  <a:srgbClr val="0E2533"/>
                </a:solidFill>
                <a:latin typeface="Franklin Gothic Medium Cond"/>
                <a:cs typeface="Mangal" panose="02040503050203030202" pitchFamily="18" charset="0"/>
                <a:sym typeface="Arial"/>
              </a:rPr>
              <a:t>Woodland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099B05C-F04C-A987-14BC-3F85F5E43C1D}"/>
              </a:ext>
            </a:extLst>
          </p:cNvPr>
          <p:cNvSpPr/>
          <p:nvPr/>
        </p:nvSpPr>
        <p:spPr>
          <a:xfrm>
            <a:off x="5520258" y="4408151"/>
            <a:ext cx="2678583" cy="656591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>
                <a:solidFill>
                  <a:srgbClr val="0E2533"/>
                </a:solidFill>
                <a:latin typeface="Franklin Gothic Medium Cond"/>
                <a:cs typeface="Mangal" panose="02040503050203030202" pitchFamily="18" charset="0"/>
                <a:sym typeface="Arial"/>
              </a:rPr>
              <a:t>Davis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091160F-760A-2C3C-75EB-FB7D7D3F00D5}"/>
              </a:ext>
            </a:extLst>
          </p:cNvPr>
          <p:cNvCxnSpPr>
            <a:cxnSpLocks/>
          </p:cNvCxnSpPr>
          <p:nvPr/>
        </p:nvCxnSpPr>
        <p:spPr>
          <a:xfrm>
            <a:off x="4854429" y="2931243"/>
            <a:ext cx="101786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9C86B29-12D4-20C9-8ECF-57FE6C24C1B4}"/>
              </a:ext>
            </a:extLst>
          </p:cNvPr>
          <p:cNvSpPr/>
          <p:nvPr/>
        </p:nvSpPr>
        <p:spPr>
          <a:xfrm>
            <a:off x="5497888" y="2507273"/>
            <a:ext cx="2700953" cy="619491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>
                <a:solidFill>
                  <a:srgbClr val="0E2533"/>
                </a:solidFill>
                <a:latin typeface="Franklin Gothic Medium Cond"/>
                <a:cs typeface="Mangal" panose="02040503050203030202" pitchFamily="18" charset="0"/>
                <a:sym typeface="Arial"/>
              </a:rPr>
              <a:t>Sacramento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75F1C87-6956-4564-0C1F-1FA7DD242179}"/>
              </a:ext>
            </a:extLst>
          </p:cNvPr>
          <p:cNvSpPr/>
          <p:nvPr/>
        </p:nvSpPr>
        <p:spPr>
          <a:xfrm>
            <a:off x="5536238" y="5314602"/>
            <a:ext cx="2700953" cy="741948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>
                <a:solidFill>
                  <a:srgbClr val="0E2533"/>
                </a:solidFill>
                <a:latin typeface="Franklin Gothic Medium Cond"/>
                <a:cs typeface="Mangal" panose="02040503050203030202" pitchFamily="18" charset="0"/>
                <a:sym typeface="Arial"/>
              </a:rPr>
              <a:t>Yolo County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1C18124-775C-780F-C2FF-C3B3C86E4E72}"/>
              </a:ext>
            </a:extLst>
          </p:cNvPr>
          <p:cNvSpPr txBox="1"/>
          <p:nvPr/>
        </p:nvSpPr>
        <p:spPr>
          <a:xfrm>
            <a:off x="8954356" y="4456337"/>
            <a:ext cx="1690353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467" kern="0">
                <a:solidFill>
                  <a:srgbClr val="E35A25">
                    <a:lumMod val="60000"/>
                    <a:lumOff val="40000"/>
                  </a:srgbClr>
                </a:solidFill>
                <a:latin typeface="Franklin Gothic Medium Cond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0.7%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C1DDAB1-257A-581D-92D7-6B397F09CBF1}"/>
              </a:ext>
            </a:extLst>
          </p:cNvPr>
          <p:cNvSpPr txBox="1"/>
          <p:nvPr/>
        </p:nvSpPr>
        <p:spPr>
          <a:xfrm>
            <a:off x="8791074" y="5381718"/>
            <a:ext cx="1690353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467" kern="0">
                <a:solidFill>
                  <a:srgbClr val="996633"/>
                </a:solidFill>
                <a:latin typeface="Franklin Gothic Medium Cond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1%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-80 Shiel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ntonio template">
  <a:themeElements>
    <a:clrScheme name="YoloTD Colors">
      <a:dk1>
        <a:srgbClr val="677480"/>
      </a:dk1>
      <a:lt1>
        <a:srgbClr val="FFFFFF"/>
      </a:lt1>
      <a:dk2>
        <a:srgbClr val="0E2533"/>
      </a:dk2>
      <a:lt2>
        <a:srgbClr val="DEE2E6"/>
      </a:lt2>
      <a:accent1>
        <a:srgbClr val="0A72BA"/>
      </a:accent1>
      <a:accent2>
        <a:srgbClr val="94C53D"/>
      </a:accent2>
      <a:accent3>
        <a:srgbClr val="E35A25"/>
      </a:accent3>
      <a:accent4>
        <a:srgbClr val="0E2533"/>
      </a:accent4>
      <a:accent5>
        <a:srgbClr val="7ECEFD"/>
      </a:accent5>
      <a:accent6>
        <a:srgbClr val="97ABBC"/>
      </a:accent6>
      <a:hlink>
        <a:srgbClr val="94C53D"/>
      </a:hlink>
      <a:folHlink>
        <a:srgbClr val="E35A2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1">
      <a:dk1>
        <a:srgbClr val="3A3F3F"/>
      </a:dk1>
      <a:lt1>
        <a:srgbClr val="FFFFFF"/>
      </a:lt1>
      <a:dk2>
        <a:srgbClr val="083D56"/>
      </a:dk2>
      <a:lt2>
        <a:srgbClr val="FFFFFF"/>
      </a:lt2>
      <a:accent1>
        <a:srgbClr val="E82276"/>
      </a:accent1>
      <a:accent2>
        <a:srgbClr val="54C8E8"/>
      </a:accent2>
      <a:accent3>
        <a:srgbClr val="A1CE5E"/>
      </a:accent3>
      <a:accent4>
        <a:srgbClr val="F99D20"/>
      </a:accent4>
      <a:accent5>
        <a:srgbClr val="3C4644"/>
      </a:accent5>
      <a:accent6>
        <a:srgbClr val="FEE148"/>
      </a:accent6>
      <a:hlink>
        <a:srgbClr val="54C8E8"/>
      </a:hlink>
      <a:folHlink>
        <a:srgbClr val="54C8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Antonio template">
  <a:themeElements>
    <a:clrScheme name="YoloTD Colors">
      <a:dk1>
        <a:srgbClr val="677480"/>
      </a:dk1>
      <a:lt1>
        <a:srgbClr val="FFFFFF"/>
      </a:lt1>
      <a:dk2>
        <a:srgbClr val="0E2533"/>
      </a:dk2>
      <a:lt2>
        <a:srgbClr val="DEE2E6"/>
      </a:lt2>
      <a:accent1>
        <a:srgbClr val="0A72BA"/>
      </a:accent1>
      <a:accent2>
        <a:srgbClr val="94C53D"/>
      </a:accent2>
      <a:accent3>
        <a:srgbClr val="E35A25"/>
      </a:accent3>
      <a:accent4>
        <a:srgbClr val="0E2533"/>
      </a:accent4>
      <a:accent5>
        <a:srgbClr val="7ECEFD"/>
      </a:accent5>
      <a:accent6>
        <a:srgbClr val="97ABBC"/>
      </a:accent6>
      <a:hlink>
        <a:srgbClr val="94C53D"/>
      </a:hlink>
      <a:folHlink>
        <a:srgbClr val="E35A2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Antonio template">
  <a:themeElements>
    <a:clrScheme name="YoloTD Colors">
      <a:dk1>
        <a:srgbClr val="677480"/>
      </a:dk1>
      <a:lt1>
        <a:srgbClr val="FFFFFF"/>
      </a:lt1>
      <a:dk2>
        <a:srgbClr val="0E2533"/>
      </a:dk2>
      <a:lt2>
        <a:srgbClr val="DEE2E6"/>
      </a:lt2>
      <a:accent1>
        <a:srgbClr val="0A72BA"/>
      </a:accent1>
      <a:accent2>
        <a:srgbClr val="94C53D"/>
      </a:accent2>
      <a:accent3>
        <a:srgbClr val="E35A25"/>
      </a:accent3>
      <a:accent4>
        <a:srgbClr val="0E2533"/>
      </a:accent4>
      <a:accent5>
        <a:srgbClr val="7ECEFD"/>
      </a:accent5>
      <a:accent6>
        <a:srgbClr val="97ABBC"/>
      </a:accent6>
      <a:hlink>
        <a:srgbClr val="94C53D"/>
      </a:hlink>
      <a:folHlink>
        <a:srgbClr val="E35A2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Antonio template">
  <a:themeElements>
    <a:clrScheme name="YoloTD Colors">
      <a:dk1>
        <a:srgbClr val="677480"/>
      </a:dk1>
      <a:lt1>
        <a:srgbClr val="FFFFFF"/>
      </a:lt1>
      <a:dk2>
        <a:srgbClr val="0E2533"/>
      </a:dk2>
      <a:lt2>
        <a:srgbClr val="DEE2E6"/>
      </a:lt2>
      <a:accent1>
        <a:srgbClr val="0A72BA"/>
      </a:accent1>
      <a:accent2>
        <a:srgbClr val="94C53D"/>
      </a:accent2>
      <a:accent3>
        <a:srgbClr val="E35A25"/>
      </a:accent3>
      <a:accent4>
        <a:srgbClr val="0E2533"/>
      </a:accent4>
      <a:accent5>
        <a:srgbClr val="7ECEFD"/>
      </a:accent5>
      <a:accent6>
        <a:srgbClr val="97ABBC"/>
      </a:accent6>
      <a:hlink>
        <a:srgbClr val="94C53D"/>
      </a:hlink>
      <a:folHlink>
        <a:srgbClr val="E35A2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605e98-7587-4241-958d-d95bf9aeb3b9" xsi:nil="true"/>
    <lcf76f155ced4ddcb4097134ff3c332f xmlns="ecd7f955-ec19-4b21-a8bc-5f8d8243c9a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CCD5BCC3D00A49AAAC84F1C58B9B0E" ma:contentTypeVersion="11" ma:contentTypeDescription="Create a new document." ma:contentTypeScope="" ma:versionID="b05bfe32b8d83ff5b265731c3f86901b">
  <xsd:schema xmlns:xsd="http://www.w3.org/2001/XMLSchema" xmlns:xs="http://www.w3.org/2001/XMLSchema" xmlns:p="http://schemas.microsoft.com/office/2006/metadata/properties" xmlns:ns2="ecd7f955-ec19-4b21-a8bc-5f8d8243c9a7" xmlns:ns3="b1605e98-7587-4241-958d-d95bf9aeb3b9" targetNamespace="http://schemas.microsoft.com/office/2006/metadata/properties" ma:root="true" ma:fieldsID="9598a3a0ac0f7b4a140d572c0dd0aefe" ns2:_="" ns3:_="">
    <xsd:import namespace="ecd7f955-ec19-4b21-a8bc-5f8d8243c9a7"/>
    <xsd:import namespace="b1605e98-7587-4241-958d-d95bf9aeb3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d7f955-ec19-4b21-a8bc-5f8d8243c9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550a3b5-b013-494a-b677-659f842dab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605e98-7587-4241-958d-d95bf9aeb3b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a749901-2a60-4ffa-9dd9-dbe35563ee58}" ma:internalName="TaxCatchAll" ma:showField="CatchAllData" ma:web="b1605e98-7587-4241-958d-d95bf9aeb3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EC0541-C3BA-490C-A069-51AA15191F4F}">
  <ds:schemaRefs>
    <ds:schemaRef ds:uri="http://purl.org/dc/dcmitype/"/>
    <ds:schemaRef ds:uri="http://www.w3.org/XML/1998/namespace"/>
    <ds:schemaRef ds:uri="http://schemas.openxmlformats.org/package/2006/metadata/core-properties"/>
    <ds:schemaRef ds:uri="ecd7f955-ec19-4b21-a8bc-5f8d8243c9a7"/>
    <ds:schemaRef ds:uri="http://schemas.microsoft.com/office/2006/documentManagement/types"/>
    <ds:schemaRef ds:uri="http://schemas.microsoft.com/office/infopath/2007/PartnerControls"/>
    <ds:schemaRef ds:uri="b1605e98-7587-4241-958d-d95bf9aeb3b9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9DFF67B-BE64-4411-B9BD-0CD14103A799}">
  <ds:schemaRefs>
    <ds:schemaRef ds:uri="b1605e98-7587-4241-958d-d95bf9aeb3b9"/>
    <ds:schemaRef ds:uri="ecd7f955-ec19-4b21-a8bc-5f8d8243c9a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E40A03E-3706-49BA-B833-1C75D7950A9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6b5558b6-8dd7-4179-8212-329f8f133013}" enabled="0" method="" siteId="{6b5558b6-8dd7-4179-8212-329f8f13301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1834</Words>
  <Application>Microsoft Office PowerPoint</Application>
  <PresentationFormat>Widescreen</PresentationFormat>
  <Paragraphs>460</Paragraphs>
  <Slides>42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42</vt:i4>
      </vt:variant>
    </vt:vector>
  </HeadingPairs>
  <TitlesOfParts>
    <vt:vector size="59" baseType="lpstr">
      <vt:lpstr>Aptos Slab ExtraBold</vt:lpstr>
      <vt:lpstr>Arial</vt:lpstr>
      <vt:lpstr>Arial Black</vt:lpstr>
      <vt:lpstr>Arial Narrow</vt:lpstr>
      <vt:lpstr>Calibri</vt:lpstr>
      <vt:lpstr>Franklin Gothic Medium</vt:lpstr>
      <vt:lpstr>Franklin Gothic Medium Cond</vt:lpstr>
      <vt:lpstr>Lato</vt:lpstr>
      <vt:lpstr>Raleway</vt:lpstr>
      <vt:lpstr>Tahoma</vt:lpstr>
      <vt:lpstr>Wingdings</vt:lpstr>
      <vt:lpstr>I-80 Shield</vt:lpstr>
      <vt:lpstr>Antonio template</vt:lpstr>
      <vt:lpstr>1_Office Theme</vt:lpstr>
      <vt:lpstr>Antonio template</vt:lpstr>
      <vt:lpstr>1_Antonio template</vt:lpstr>
      <vt:lpstr>2_Antonio template</vt:lpstr>
      <vt:lpstr>Board of Directors Meeting  March 9, 2026</vt:lpstr>
      <vt:lpstr>Agenda Item 1 : Call to Order/Roll Call Agenda Item 2: Closed Session  Agenda Item 3: Approve Agenda for Mar 9, 2026, Meeting Agenda Item 4: Report Back from Closed Session Agenda Item 5: General Public Comments     </vt:lpstr>
      <vt:lpstr>CLOSED SESSION</vt:lpstr>
      <vt:lpstr>Agenda Item 4</vt:lpstr>
      <vt:lpstr>Budget Workshop #3 Operating Budget   Cost Allocation </vt:lpstr>
      <vt:lpstr>Budget Workshop Op &amp; Cap Cost Allocation #3</vt:lpstr>
      <vt:lpstr>1. Recap of Transit Funding Sources Workshop #1</vt:lpstr>
      <vt:lpstr>Recap of Workshop #1 – Transit Funding Sources</vt:lpstr>
      <vt:lpstr>Recap of Workshop #1 – Transit Funding Sources</vt:lpstr>
      <vt:lpstr>2. Operating Budget Structure</vt:lpstr>
      <vt:lpstr>Operating Budget Structure </vt:lpstr>
      <vt:lpstr>Operating Budget Structure</vt:lpstr>
      <vt:lpstr>Operating Budget Structure  </vt:lpstr>
      <vt:lpstr>3. Budget Development Process</vt:lpstr>
      <vt:lpstr>   Budget Development Process </vt:lpstr>
      <vt:lpstr>   Budget Development Process </vt:lpstr>
      <vt:lpstr>   Budget Development Process </vt:lpstr>
      <vt:lpstr>Budget Development Process </vt:lpstr>
      <vt:lpstr>FIXED ROUTE: OTHER TRANSIT COSTS </vt:lpstr>
      <vt:lpstr>Budget Development Process </vt:lpstr>
      <vt:lpstr>MICROTRANSIT: OTHER TRANSIT COSTS </vt:lpstr>
      <vt:lpstr>Budget Development Process</vt:lpstr>
      <vt:lpstr>PARATRANSIT: OTHER TRANSIT COSTS </vt:lpstr>
      <vt:lpstr>4. Use and Allocation of Funding Sources</vt:lpstr>
      <vt:lpstr>Use and Allocation of Funding Sources</vt:lpstr>
      <vt:lpstr>    Use and Allocation of Funding Sources </vt:lpstr>
      <vt:lpstr>Use and Allocation of Funding Sources</vt:lpstr>
      <vt:lpstr>Use and Allocation of Funding Sources</vt:lpstr>
      <vt:lpstr>5. Status of Unrestricted Funds and Capital Reserves</vt:lpstr>
      <vt:lpstr>Status of Unrestricted Funds and Reserves</vt:lpstr>
      <vt:lpstr>6. Post-COVID Historical Financial Data</vt:lpstr>
      <vt:lpstr>Post-COVID Historical Financial Data</vt:lpstr>
      <vt:lpstr>7. Future Impacts on the Operating Budget</vt:lpstr>
      <vt:lpstr>Future Impacts on Operating Budget </vt:lpstr>
      <vt:lpstr>Questions?</vt:lpstr>
      <vt:lpstr>INFORMATIONAL UPDATE ON RFP FOR TRANSPORTATION SERVICES</vt:lpstr>
      <vt:lpstr>Timeline for New Contract</vt:lpstr>
      <vt:lpstr>Recent Milestones</vt:lpstr>
      <vt:lpstr>Next Steps</vt:lpstr>
      <vt:lpstr>Observations and Themes</vt:lpstr>
      <vt:lpstr>Agenda Item 9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Slack, Meredith@DOT</dc:creator>
  <cp:lastModifiedBy>Janeene Marte</cp:lastModifiedBy>
  <cp:revision>2</cp:revision>
  <cp:lastPrinted>2026-01-12T21:44:13Z</cp:lastPrinted>
  <dcterms:created xsi:type="dcterms:W3CDTF">2021-02-24T23:51:40Z</dcterms:created>
  <dcterms:modified xsi:type="dcterms:W3CDTF">2026-03-11T16:52:34Z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0x010100B4CCD5BCC3D00A49AAAC84F1C58B9B0E</vt:lpwstr>
  </property>
  <property fmtid="{D5CDD505-2E9C-101B-9397-08002B2CF9AE}" pid="3" name="MediaServiceImageTags">
    <vt:lpwstr/>
  </property>
</Properties>
</file>