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658" r:id="rId5"/>
    <p:sldMasterId id="2147483703" r:id="rId6"/>
    <p:sldMasterId id="2147483713" r:id="rId7"/>
    <p:sldMasterId id="2147483719" r:id="rId8"/>
  </p:sldMasterIdLst>
  <p:notesMasterIdLst>
    <p:notesMasterId r:id="rId54"/>
  </p:notesMasterIdLst>
  <p:sldIdLst>
    <p:sldId id="256" r:id="rId9"/>
    <p:sldId id="1501" r:id="rId10"/>
    <p:sldId id="1500" r:id="rId11"/>
    <p:sldId id="295" r:id="rId12"/>
    <p:sldId id="264" r:id="rId13"/>
    <p:sldId id="282" r:id="rId14"/>
    <p:sldId id="288" r:id="rId15"/>
    <p:sldId id="273" r:id="rId16"/>
    <p:sldId id="263" r:id="rId17"/>
    <p:sldId id="268" r:id="rId18"/>
    <p:sldId id="302" r:id="rId19"/>
    <p:sldId id="297" r:id="rId20"/>
    <p:sldId id="298" r:id="rId21"/>
    <p:sldId id="303" r:id="rId22"/>
    <p:sldId id="301" r:id="rId23"/>
    <p:sldId id="305" r:id="rId24"/>
    <p:sldId id="300" r:id="rId25"/>
    <p:sldId id="261" r:id="rId26"/>
    <p:sldId id="1502" r:id="rId27"/>
    <p:sldId id="4533" r:id="rId28"/>
    <p:sldId id="4534" r:id="rId29"/>
    <p:sldId id="4135" r:id="rId30"/>
    <p:sldId id="4138" r:id="rId31"/>
    <p:sldId id="4081" r:id="rId32"/>
    <p:sldId id="4532" r:id="rId33"/>
    <p:sldId id="4176" r:id="rId34"/>
    <p:sldId id="4145" r:id="rId35"/>
    <p:sldId id="4519" r:id="rId36"/>
    <p:sldId id="4520" r:id="rId37"/>
    <p:sldId id="4517" r:id="rId38"/>
    <p:sldId id="299" r:id="rId39"/>
    <p:sldId id="4522" r:id="rId40"/>
    <p:sldId id="4177" r:id="rId41"/>
    <p:sldId id="4523" r:id="rId42"/>
    <p:sldId id="4512" r:id="rId43"/>
    <p:sldId id="4529" r:id="rId44"/>
    <p:sldId id="4530" r:id="rId45"/>
    <p:sldId id="4526" r:id="rId46"/>
    <p:sldId id="4527" r:id="rId47"/>
    <p:sldId id="4528" r:id="rId48"/>
    <p:sldId id="4187" r:id="rId49"/>
    <p:sldId id="4499" r:id="rId50"/>
    <p:sldId id="4516" r:id="rId51"/>
    <p:sldId id="1426" r:id="rId52"/>
    <p:sldId id="1425" r:id="rId53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06F50B-833F-ECDC-BB5F-117B6D7542B7}" name="Brian Abbanat" initials="BA" userId="S-1-5-21-1988078459-1933235062-3735751840-3620" providerId="AD"/>
  <p188:author id="{1A9A7A0D-9C3D-8BC7-BF41-857C39B3F397}" name="Bhattal, Gurtej@DOT" initials="BG" userId="S::Gurtej.Bhattal@dot.ca.gov::b84ee783-3ec8-4d17-8c59-47450e050625" providerId="AD"/>
  <p188:author id="{F5B78412-E318-9D9F-070F-C47F3415DCB1}" name="Brian Abbanat" initials="BA" userId="S::babbanat@yctd.org::637016cb-9895-43d3-a642-689c6b83c1b9" providerId="AD"/>
  <p188:author id="{180CE113-4078-7265-3D88-75825C318889}" name="Brian Abbanat" initials="BA" userId="Brian Abbanat" providerId="None"/>
  <p188:author id="{41A41223-71E5-0483-9A4B-80C5830CCD39}" name="Begwani, Charuvi" initials="CB" userId="S::Charuvi.Begwani@wsp.com::04a24869-4d64-453f-af54-1d293873729d" providerId="AD"/>
  <p188:author id="{49361D24-1792-6E53-1D93-282B6D18AA97}" name="Jackson, Mj" initials="MJ" userId="S::Mj.Jackson@wsp.com::5866629a-2b57-4679-859f-c1a16d36f2f9" providerId="AD"/>
  <p188:author id="{0C7E0373-61CD-B338-D404-4724A432C488}" name="Janeene Marte" initials="JM" userId="S::jmarte@Yctd.org::5ebab181-b51a-4fec-88e9-0d170d13723d" providerId="AD"/>
  <p188:author id="{D2D079AD-0970-AF4F-183B-578802C568CB}" name="Chas Ann Fadrigo" initials="CF" userId="S::Cfadrigo@Yctd.org::12db3b74-3c00-49d8-bbee-05c38c853e0f" providerId="AD"/>
  <p188:author id="{720FD6B1-2EE4-8AE6-483C-CA7672E10D44}" name="Autumn Bernstein" initials="AB" userId="S::abernstein@yctd.org::4d82f58a-175f-4aa2-8cea-06277c6fc0f4" providerId="AD"/>
  <p188:author id="{A148FAC7-8CE0-1D21-CDF8-3DAB4935AE86}" name="Autumn Bernstein" initials="AB" userId="S::aBernstein@Yctd.org::4d82f58a-175f-4aa2-8cea-06277c6fc0f4" providerId="AD"/>
  <p188:author id="{E9A1EECB-2554-CD5A-E863-48891ABB512F}" name="Strumolo, Andrew" initials="AS" userId="S::Andrew.Strumolo@wsp.com::70bb35db-2a14-408d-9a45-d1c6dec7094d" providerId="AD"/>
  <p188:author id="{4BA958EF-104B-116B-8E6D-11E42DD7E1D6}" name="Guest User" initials="GU" userId="S::urn:spo:tenantanon#6b5558b6-8dd7-4179-8212-329f8f133013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mee Dour-Smith" initials="AD" lastIdx="12" clrIdx="0">
    <p:extLst>
      <p:ext uri="{19B8F6BF-5375-455C-9EA6-DF929625EA0E}">
        <p15:presenceInfo xmlns:p15="http://schemas.microsoft.com/office/powerpoint/2012/main" userId="S::adour-smith@areawest.onmicrosoft.com::022e822b-5973-47ea-aa43-6db1ec1c40c8" providerId="AD"/>
      </p:ext>
    </p:extLst>
  </p:cmAuthor>
  <p:cmAuthor id="2" name="Wuestehube, Mark" initials="WM" lastIdx="3" clrIdx="1">
    <p:extLst>
      <p:ext uri="{19B8F6BF-5375-455C-9EA6-DF929625EA0E}">
        <p15:presenceInfo xmlns:p15="http://schemas.microsoft.com/office/powerpoint/2012/main" userId="S::mark.wuestehube@stantec.com::782ba0ba-8752-4ade-8873-7cb0dbdab91f" providerId="AD"/>
      </p:ext>
    </p:extLst>
  </p:cmAuthor>
  <p:cmAuthor id="3" name="Randhawa, Jasdeep S@DOT" initials="RJS" lastIdx="3" clrIdx="2">
    <p:extLst>
      <p:ext uri="{19B8F6BF-5375-455C-9EA6-DF929625EA0E}">
        <p15:presenceInfo xmlns:p15="http://schemas.microsoft.com/office/powerpoint/2012/main" userId="S::jasdeep.randhawa@dot.ca.gov::ec08d96c-0e1a-4877-a97f-e5cc7d854bff" providerId="AD"/>
      </p:ext>
    </p:extLst>
  </p:cmAuthor>
  <p:cmAuthor id="4" name="Nessar, Nawid@DOT" initials="NN" lastIdx="4" clrIdx="3">
    <p:extLst>
      <p:ext uri="{19B8F6BF-5375-455C-9EA6-DF929625EA0E}">
        <p15:presenceInfo xmlns:p15="http://schemas.microsoft.com/office/powerpoint/2012/main" userId="S::Nawid.Nessar@dot.ca.gov::23d4ff6d-54b4-48a7-8c2e-d30b85f5706d" providerId="AD"/>
      </p:ext>
    </p:extLst>
  </p:cmAuthor>
  <p:cmAuthor id="5" name="Heather Cioffi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2BA"/>
    <a:srgbClr val="677480"/>
    <a:srgbClr val="000000"/>
    <a:srgbClr val="0E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C34B6-E294-71BC-D01B-DA12628BBAAA}" v="13" dt="2026-04-13T21:31:50.004"/>
    <p1510:client id="{46B3972D-D73A-4CB9-8D78-6108C83248F1}" v="40" dt="2026-04-13T20:54:59.753"/>
    <p1510:client id="{8FE91861-2EFD-AAF7-9F02-A2CABE7743EE}" v="15" dt="2026-04-13T21:20:33.3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Phase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Sheet1!$A$3:$A$12</c:f>
              <c:strCache>
                <c:ptCount val="9"/>
                <c:pt idx="0">
                  <c:v>TDM Program Staff</c:v>
                </c:pt>
                <c:pt idx="1">
                  <c:v>Outreach Staff</c:v>
                </c:pt>
                <c:pt idx="2">
                  <c:v>TDM Specialist</c:v>
                </c:pt>
                <c:pt idx="3">
                  <c:v>Web Designer</c:v>
                </c:pt>
                <c:pt idx="4">
                  <c:v>Marketing/ Communications</c:v>
                </c:pt>
                <c:pt idx="5">
                  <c:v>Graphic Designer</c:v>
                </c:pt>
                <c:pt idx="6">
                  <c:v>IT Support</c:v>
                </c:pt>
                <c:pt idx="7">
                  <c:v>GIS Analyst</c:v>
                </c:pt>
                <c:pt idx="8">
                  <c:v>Translation</c:v>
                </c:pt>
              </c:strCache>
            </c:strRef>
          </c:cat>
          <c:val>
            <c:numRef>
              <c:f>Sheet1!$B$3:$B$12</c:f>
              <c:numCache>
                <c:formatCode>General</c:formatCode>
                <c:ptCount val="10"/>
                <c:pt idx="0">
                  <c:v>1.1100000000000001</c:v>
                </c:pt>
                <c:pt idx="1">
                  <c:v>0.21</c:v>
                </c:pt>
                <c:pt idx="2">
                  <c:v>0.63</c:v>
                </c:pt>
                <c:pt idx="3">
                  <c:v>1.37</c:v>
                </c:pt>
                <c:pt idx="4">
                  <c:v>0.1</c:v>
                </c:pt>
                <c:pt idx="8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F5-4498-9EE2-8FC8EDDAF7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Phase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Sheet1!$A$3:$A$12</c:f>
              <c:strCache>
                <c:ptCount val="9"/>
                <c:pt idx="0">
                  <c:v>TDM Program Staff</c:v>
                </c:pt>
                <c:pt idx="1">
                  <c:v>Outreach Staff</c:v>
                </c:pt>
                <c:pt idx="2">
                  <c:v>TDM Specialist</c:v>
                </c:pt>
                <c:pt idx="3">
                  <c:v>Web Designer</c:v>
                </c:pt>
                <c:pt idx="4">
                  <c:v>Marketing/ Communications</c:v>
                </c:pt>
                <c:pt idx="5">
                  <c:v>Graphic Designer</c:v>
                </c:pt>
                <c:pt idx="6">
                  <c:v>IT Support</c:v>
                </c:pt>
                <c:pt idx="7">
                  <c:v>GIS Analyst</c:v>
                </c:pt>
                <c:pt idx="8">
                  <c:v>Translation</c:v>
                </c:pt>
              </c:strCache>
            </c:strRef>
          </c:cat>
          <c:val>
            <c:numRef>
              <c:f>Sheet1!$C$3:$C$12</c:f>
              <c:numCache>
                <c:formatCode>General</c:formatCode>
                <c:ptCount val="10"/>
                <c:pt idx="0">
                  <c:v>0.53</c:v>
                </c:pt>
                <c:pt idx="1">
                  <c:v>0.73</c:v>
                </c:pt>
                <c:pt idx="2">
                  <c:v>0.3</c:v>
                </c:pt>
                <c:pt idx="3">
                  <c:v>0.44</c:v>
                </c:pt>
                <c:pt idx="4">
                  <c:v>0.16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F5-4498-9EE2-8FC8EDDAF7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Phase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Sheet1!$A$3:$A$12</c:f>
              <c:strCache>
                <c:ptCount val="9"/>
                <c:pt idx="0">
                  <c:v>TDM Program Staff</c:v>
                </c:pt>
                <c:pt idx="1">
                  <c:v>Outreach Staff</c:v>
                </c:pt>
                <c:pt idx="2">
                  <c:v>TDM Specialist</c:v>
                </c:pt>
                <c:pt idx="3">
                  <c:v>Web Designer</c:v>
                </c:pt>
                <c:pt idx="4">
                  <c:v>Marketing/ Communications</c:v>
                </c:pt>
                <c:pt idx="5">
                  <c:v>Graphic Designer</c:v>
                </c:pt>
                <c:pt idx="6">
                  <c:v>IT Support</c:v>
                </c:pt>
                <c:pt idx="7">
                  <c:v>GIS Analyst</c:v>
                </c:pt>
                <c:pt idx="8">
                  <c:v>Translation</c:v>
                </c:pt>
              </c:strCache>
            </c:strRef>
          </c:cat>
          <c:val>
            <c:numRef>
              <c:f>Sheet1!$D$3:$D$12</c:f>
              <c:numCache>
                <c:formatCode>General</c:formatCode>
                <c:ptCount val="10"/>
                <c:pt idx="0">
                  <c:v>0.88</c:v>
                </c:pt>
                <c:pt idx="1">
                  <c:v>0.23</c:v>
                </c:pt>
                <c:pt idx="2">
                  <c:v>0.11</c:v>
                </c:pt>
                <c:pt idx="4">
                  <c:v>0.18</c:v>
                </c:pt>
                <c:pt idx="5">
                  <c:v>0.2</c:v>
                </c:pt>
                <c:pt idx="6">
                  <c:v>0.08</c:v>
                </c:pt>
                <c:pt idx="7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F5-4498-9EE2-8FC8EDDAF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3720440"/>
        <c:axId val="1003716120"/>
      </c:barChart>
      <c:catAx>
        <c:axId val="1003720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3716120"/>
        <c:crosses val="autoZero"/>
        <c:auto val="1"/>
        <c:lblAlgn val="ctr"/>
        <c:lblOffset val="100"/>
        <c:noMultiLvlLbl val="0"/>
      </c:catAx>
      <c:valAx>
        <c:axId val="1003716120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3720440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23910694506781"/>
          <c:y val="0.13310614953405361"/>
          <c:w val="0.61468611068431112"/>
          <c:h val="0.8605554623928962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E8-486A-9425-D6108F5894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E8-486A-9425-D6108F5894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E8-486A-9425-D6108F58947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135-4B29-A122-F5F24E364CC9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504-44DE-920D-5B0BDE207857}"/>
              </c:ext>
            </c:extLst>
          </c:dPt>
          <c:dLbls>
            <c:dLbl>
              <c:idx val="0"/>
              <c:layout>
                <c:manualLayout>
                  <c:x val="-0.21789221440370213"/>
                  <c:y val="8.172554713271856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E8-486A-9425-D6108F58947A}"/>
                </c:ext>
              </c:extLst>
            </c:dLbl>
            <c:dLbl>
              <c:idx val="1"/>
              <c:layout>
                <c:manualLayout>
                  <c:x val="2.4449619190836048E-4"/>
                  <c:y val="-0.1253418475771408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E8-486A-9425-D6108F58947A}"/>
                </c:ext>
              </c:extLst>
            </c:dLbl>
            <c:dLbl>
              <c:idx val="2"/>
              <c:layout>
                <c:manualLayout>
                  <c:x val="0.21222988564092476"/>
                  <c:y val="-5.43826312903894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E8-486A-9425-D6108F58947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35-4B29-A122-F5F24E364CC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3337858403565203"/>
                      <c:h val="0.205997612374130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6504-44DE-920D-5B0BDE2078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Ph 1</c:v>
                </c:pt>
                <c:pt idx="1">
                  <c:v>Ph 2</c:v>
                </c:pt>
                <c:pt idx="2">
                  <c:v>Ph 3</c:v>
                </c:pt>
                <c:pt idx="3">
                  <c:v>Ph 1-3</c:v>
                </c:pt>
                <c:pt idx="4">
                  <c:v>Ph 1-3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3.5</c:v>
                </c:pt>
                <c:pt idx="1">
                  <c:v>2</c:v>
                </c:pt>
                <c:pt idx="2">
                  <c:v>2</c:v>
                </c:pt>
                <c:pt idx="3">
                  <c:v>0.75</c:v>
                </c:pt>
                <c:pt idx="4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4E8-486A-9425-D6108F58947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82315740048214"/>
          <c:y val="4.0205485677926624E-2"/>
          <c:w val="0.77112094342213522"/>
          <c:h val="0.72197480996693597"/>
        </c:manualLayout>
      </c:layout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Staff Costs</c:v>
                </c:pt>
              </c:strCache>
            </c:strRef>
          </c:tx>
          <c:spPr>
            <a:solidFill>
              <a:srgbClr val="F4BDA8"/>
            </a:solidFill>
          </c:spPr>
          <c:invertIfNegative val="1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May–Jun 2027
(Ramp-up)</c:v>
                </c:pt>
                <c:pt idx="1">
                  <c:v>Jul 2027–Jun 2028
(Year 1)</c:v>
                </c:pt>
                <c:pt idx="2">
                  <c:v>Jul 2028–Jun 2029
(Year 2)</c:v>
                </c:pt>
                <c:pt idx="3">
                  <c:v>Jul 2029–Jun 2030
(Year 3)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200</c:v>
                </c:pt>
                <c:pt idx="1">
                  <c:v>1099</c:v>
                </c:pt>
                <c:pt idx="2">
                  <c:v>1130</c:v>
                </c:pt>
                <c:pt idx="3">
                  <c:v>1160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0-1ED5-4901-A9EB-74E2A97395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Operational Costs</c:v>
                </c:pt>
              </c:strCache>
            </c:strRef>
          </c:tx>
          <c:spPr>
            <a:solidFill>
              <a:srgbClr val="002060"/>
            </a:solidFill>
          </c:spPr>
          <c:invertIfNegative val="1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D5-4901-A9EB-74E2A97395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May–Jun 2027
(Ramp-up)</c:v>
                </c:pt>
                <c:pt idx="1">
                  <c:v>Jul 2027–Jun 2028
(Year 1)</c:v>
                </c:pt>
                <c:pt idx="2">
                  <c:v>Jul 2028–Jun 2029
(Year 2)</c:v>
                </c:pt>
                <c:pt idx="3">
                  <c:v>Jul 2029–Jun 2030
(Year 3)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2-1ED5-4901-A9EB-74E2A9739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68027336"/>
        <c:axId val="-2113994440"/>
      </c:barChart>
      <c:catAx>
        <c:axId val="-2068027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’000s $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2068027336"/>
        <c:crosses val="autoZero"/>
        <c:crossBetween val="between"/>
        <c:majorUnit val="200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712BF6-8D15-4519-B2EB-DA6B460625E0}" type="doc">
      <dgm:prSet loTypeId="urn:microsoft.com/office/officeart/2005/8/layout/process1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AC67B69-7176-46C0-9785-38EB898514C1}">
      <dgm:prSet phldrT="[Text]" custT="1"/>
      <dgm:spPr>
        <a:solidFill>
          <a:srgbClr val="94C53D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1600">
              <a:solidFill>
                <a:schemeClr val="bg2"/>
              </a:solidFill>
              <a:latin typeface="Interstate-Light"/>
            </a:rPr>
            <a:t>Establish key inputs</a:t>
          </a:r>
          <a:endParaRPr lang="en-US" sz="1600">
            <a:solidFill>
              <a:schemeClr val="bg2"/>
            </a:solidFill>
          </a:endParaRPr>
        </a:p>
      </dgm:t>
    </dgm:pt>
    <dgm:pt modelId="{5CE8D0BA-2744-4B72-A550-4C7405FE779B}" type="parTrans" cxnId="{99360D68-B6E9-4379-8776-6469400F96AE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9EB7514C-8CB4-4971-9DAB-43B50F5D12D1}" type="sibTrans" cxnId="{99360D68-B6E9-4379-8776-6469400F96AE}">
      <dgm:prSet custT="1"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1A8AD824-6B5B-46BF-9A8F-6957171D43AB}">
      <dgm:prSet custT="1"/>
      <dgm:spPr>
        <a:solidFill>
          <a:srgbClr val="94C53D"/>
        </a:solidFill>
      </dgm:spPr>
      <dgm:t>
        <a:bodyPr/>
        <a:lstStyle/>
        <a:p>
          <a:r>
            <a:rPr lang="en-US" sz="1400">
              <a:solidFill>
                <a:schemeClr val="bg2"/>
              </a:solidFill>
              <a:latin typeface="Interstate-Light"/>
            </a:rPr>
            <a:t>Propose cost inputs vs staffing</a:t>
          </a:r>
        </a:p>
      </dgm:t>
    </dgm:pt>
    <dgm:pt modelId="{DBEBB6A1-290C-45D1-B802-A90560FDEB4C}" type="parTrans" cxnId="{4175EAAE-2A66-4B7B-B9F1-4EA709B14D45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7F465A33-5200-4EB2-BB4F-221802636958}" type="sibTrans" cxnId="{4175EAAE-2A66-4B7B-B9F1-4EA709B14D45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62F1E719-055E-4DD0-8D8A-EF3AA63FD243}">
      <dgm:prSet custT="1"/>
      <dgm:spPr>
        <a:solidFill>
          <a:srgbClr val="94C53D"/>
        </a:solidFill>
      </dgm:spPr>
      <dgm:t>
        <a:bodyPr/>
        <a:lstStyle/>
        <a:p>
          <a:r>
            <a:rPr lang="en-US" sz="1600">
              <a:solidFill>
                <a:schemeClr val="bg2"/>
              </a:solidFill>
              <a:latin typeface="Interstate-Light"/>
            </a:rPr>
            <a:t>Develop models</a:t>
          </a:r>
        </a:p>
      </dgm:t>
    </dgm:pt>
    <dgm:pt modelId="{F6C18DFC-4CA3-4C07-A2C8-55821939BDF9}" type="parTrans" cxnId="{F0D2921D-D79D-4715-8262-F2DB79D64E87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2667A04D-D195-44F3-8A28-06B9E6334C50}" type="sibTrans" cxnId="{F0D2921D-D79D-4715-8262-F2DB79D64E87}">
      <dgm:prSet custT="1"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4CE50A4A-AB47-4CD7-A9AF-5B2DC5C6DE7E}">
      <dgm:prSet custT="1"/>
      <dgm:spPr>
        <a:solidFill>
          <a:srgbClr val="94C53D"/>
        </a:solidFill>
      </dgm:spPr>
      <dgm:t>
        <a:bodyPr/>
        <a:lstStyle/>
        <a:p>
          <a:r>
            <a:rPr lang="en-US" sz="1600">
              <a:solidFill>
                <a:schemeClr val="bg2"/>
              </a:solidFill>
              <a:latin typeface="Interstate-Light"/>
            </a:rPr>
            <a:t>Gain alignment from </a:t>
          </a:r>
          <a:r>
            <a:rPr lang="en-US" sz="1600" err="1">
              <a:solidFill>
                <a:schemeClr val="bg2"/>
              </a:solidFill>
              <a:latin typeface="Interstate-Light"/>
            </a:rPr>
            <a:t>YoloTD</a:t>
          </a:r>
          <a:r>
            <a:rPr lang="en-US" sz="1600">
              <a:solidFill>
                <a:schemeClr val="bg2"/>
              </a:solidFill>
              <a:latin typeface="Interstate-Light"/>
            </a:rPr>
            <a:t> leadership on models and vet assumptions</a:t>
          </a:r>
        </a:p>
      </dgm:t>
    </dgm:pt>
    <dgm:pt modelId="{190371BD-B2A2-4348-B95D-B5835B3E4BE4}" type="parTrans" cxnId="{C9B87776-EA18-4D26-931A-B5C9F27DF791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4B3DF28F-DE83-45F2-AC51-AC803AA23F31}" type="sibTrans" cxnId="{C9B87776-EA18-4D26-931A-B5C9F27DF791}">
      <dgm:prSet custT="1"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3341565A-0185-4E08-9D5E-7CB2FF6295EB}">
      <dgm:prSet custT="1"/>
      <dgm:spPr>
        <a:solidFill>
          <a:srgbClr val="94C53D"/>
        </a:solidFill>
      </dgm:spPr>
      <dgm:t>
        <a:bodyPr/>
        <a:lstStyle/>
        <a:p>
          <a:pPr rtl="0"/>
          <a:r>
            <a:rPr lang="en-US" sz="1600">
              <a:solidFill>
                <a:schemeClr val="bg2"/>
              </a:solidFill>
              <a:latin typeface="Interstate-Light"/>
            </a:rPr>
            <a:t>Capture the relative impacts of the models and recommend preferred model</a:t>
          </a:r>
        </a:p>
      </dgm:t>
    </dgm:pt>
    <dgm:pt modelId="{26919241-ED83-463C-9F11-1D9C1AB5AB1B}" type="parTrans" cxnId="{8FC741E3-075E-42CC-9382-F3D9A41E9A94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E5C2ADCB-0DBF-4F58-A52C-7431C41D7D78}" type="sibTrans" cxnId="{8FC741E3-075E-42CC-9382-F3D9A41E9A94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0A35B7AD-BBD2-4EAE-9F6E-6A6AB7EDBC63}">
      <dgm:prSet custT="1"/>
      <dgm:spPr>
        <a:solidFill>
          <a:srgbClr val="94C53D"/>
        </a:solidFill>
      </dgm:spPr>
      <dgm:t>
        <a:bodyPr/>
        <a:lstStyle/>
        <a:p>
          <a:r>
            <a:rPr lang="en-US" sz="1400">
              <a:solidFill>
                <a:schemeClr val="bg2"/>
              </a:solidFill>
              <a:latin typeface="Interstate-Light"/>
            </a:rPr>
            <a:t>Timeline implementation</a:t>
          </a:r>
        </a:p>
      </dgm:t>
    </dgm:pt>
    <dgm:pt modelId="{BC4779C3-8A3A-4086-92FB-C60E66C34CD5}" type="parTrans" cxnId="{C0F64ACF-3C4E-4ED7-9F35-AD5DB4667369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6A6D640F-18DE-4CAE-963D-12D358D289D7}" type="sibTrans" cxnId="{C0F64ACF-3C4E-4ED7-9F35-AD5DB4667369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06EB5AF9-14AE-4AF0-B9A4-BA761DF124A0}">
      <dgm:prSet custT="1"/>
      <dgm:spPr>
        <a:solidFill>
          <a:srgbClr val="94C53D"/>
        </a:solidFill>
      </dgm:spPr>
      <dgm:t>
        <a:bodyPr/>
        <a:lstStyle/>
        <a:p>
          <a:r>
            <a:rPr lang="en-US" sz="1400">
              <a:solidFill>
                <a:schemeClr val="bg2"/>
              </a:solidFill>
              <a:latin typeface="Interstate-Light"/>
            </a:rPr>
            <a:t>Adjusting # FTEs</a:t>
          </a:r>
        </a:p>
      </dgm:t>
    </dgm:pt>
    <dgm:pt modelId="{3236B9DB-3879-4204-91FD-F02B53FDA4FD}" type="parTrans" cxnId="{B8D143EB-1F0F-4CB2-8630-74D2D34341D4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21480E84-FEFE-4274-B3FF-AE3D01DC87DB}" type="sibTrans" cxnId="{B8D143EB-1F0F-4CB2-8630-74D2D34341D4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3523D922-EF77-4758-85BE-29F7A21B5E02}">
      <dgm:prSet custT="1"/>
      <dgm:spPr>
        <a:solidFill>
          <a:srgbClr val="94C53D"/>
        </a:solidFill>
      </dgm:spPr>
      <dgm:t>
        <a:bodyPr/>
        <a:lstStyle/>
        <a:p>
          <a:r>
            <a:rPr lang="en-US" sz="1400">
              <a:solidFill>
                <a:schemeClr val="bg2"/>
              </a:solidFill>
              <a:latin typeface="Interstate-Light"/>
            </a:rPr>
            <a:t>Available funding</a:t>
          </a:r>
        </a:p>
      </dgm:t>
    </dgm:pt>
    <dgm:pt modelId="{204977FE-118C-405A-A23C-50A3F462DCDC}" type="parTrans" cxnId="{14A064A5-0225-43B3-96D6-D972171A1C2D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65F162CE-6AB0-4018-BAAE-AE44367D59FC}" type="sibTrans" cxnId="{14A064A5-0225-43B3-96D6-D972171A1C2D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E68091FD-C130-4059-AC82-741A5D0039DA}">
      <dgm:prSet custT="1"/>
      <dgm:spPr>
        <a:solidFill>
          <a:srgbClr val="94C53D"/>
        </a:solidFill>
      </dgm:spPr>
      <dgm:t>
        <a:bodyPr/>
        <a:lstStyle/>
        <a:p>
          <a:r>
            <a:rPr lang="en-US" sz="1400">
              <a:solidFill>
                <a:schemeClr val="bg2"/>
              </a:solidFill>
              <a:latin typeface="Interstate-Light"/>
            </a:rPr>
            <a:t>Shared services</a:t>
          </a:r>
        </a:p>
      </dgm:t>
    </dgm:pt>
    <dgm:pt modelId="{65DB3D38-F278-4703-B031-E39AE55C320C}" type="parTrans" cxnId="{228118F4-4C9B-40A4-B605-64D073200AA0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EC33B028-B3B1-4E8E-A713-0174562BC70D}" type="sibTrans" cxnId="{228118F4-4C9B-40A4-B605-64D073200AA0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EECA9701-D984-4C75-8715-EFC3B0B5BBE3}" type="pres">
      <dgm:prSet presAssocID="{96712BF6-8D15-4519-B2EB-DA6B460625E0}" presName="Name0" presStyleCnt="0">
        <dgm:presLayoutVars>
          <dgm:dir/>
          <dgm:resizeHandles val="exact"/>
        </dgm:presLayoutVars>
      </dgm:prSet>
      <dgm:spPr/>
    </dgm:pt>
    <dgm:pt modelId="{A23CBD1A-0906-4E16-BACE-45DE08C6EB3D}" type="pres">
      <dgm:prSet presAssocID="{DAC67B69-7176-46C0-9785-38EB898514C1}" presName="node" presStyleLbl="node1" presStyleIdx="0" presStyleCnt="4">
        <dgm:presLayoutVars>
          <dgm:bulletEnabled val="1"/>
        </dgm:presLayoutVars>
      </dgm:prSet>
      <dgm:spPr/>
    </dgm:pt>
    <dgm:pt modelId="{F75DF97A-5A47-4A96-BD2D-57621816DC59}" type="pres">
      <dgm:prSet presAssocID="{9EB7514C-8CB4-4971-9DAB-43B50F5D12D1}" presName="sibTrans" presStyleLbl="sibTrans2D1" presStyleIdx="0" presStyleCnt="3"/>
      <dgm:spPr/>
    </dgm:pt>
    <dgm:pt modelId="{296B497C-2161-4CD7-B1C5-FCBB7FD326B4}" type="pres">
      <dgm:prSet presAssocID="{9EB7514C-8CB4-4971-9DAB-43B50F5D12D1}" presName="connectorText" presStyleLbl="sibTrans2D1" presStyleIdx="0" presStyleCnt="3"/>
      <dgm:spPr/>
    </dgm:pt>
    <dgm:pt modelId="{451FDB69-5290-4084-92F5-FCC4C03855B1}" type="pres">
      <dgm:prSet presAssocID="{62F1E719-055E-4DD0-8D8A-EF3AA63FD243}" presName="node" presStyleLbl="node1" presStyleIdx="1" presStyleCnt="4">
        <dgm:presLayoutVars>
          <dgm:bulletEnabled val="1"/>
        </dgm:presLayoutVars>
      </dgm:prSet>
      <dgm:spPr/>
    </dgm:pt>
    <dgm:pt modelId="{5B44FA38-CD41-423D-B612-485AD3880B5C}" type="pres">
      <dgm:prSet presAssocID="{2667A04D-D195-44F3-8A28-06B9E6334C50}" presName="sibTrans" presStyleLbl="sibTrans2D1" presStyleIdx="1" presStyleCnt="3"/>
      <dgm:spPr/>
    </dgm:pt>
    <dgm:pt modelId="{FE3FE845-D860-4809-B051-A7907AF657A5}" type="pres">
      <dgm:prSet presAssocID="{2667A04D-D195-44F3-8A28-06B9E6334C50}" presName="connectorText" presStyleLbl="sibTrans2D1" presStyleIdx="1" presStyleCnt="3"/>
      <dgm:spPr/>
    </dgm:pt>
    <dgm:pt modelId="{B7BBA483-A3C6-4B39-827E-137FEDA83C84}" type="pres">
      <dgm:prSet presAssocID="{4CE50A4A-AB47-4CD7-A9AF-5B2DC5C6DE7E}" presName="node" presStyleLbl="node1" presStyleIdx="2" presStyleCnt="4">
        <dgm:presLayoutVars>
          <dgm:bulletEnabled val="1"/>
        </dgm:presLayoutVars>
      </dgm:prSet>
      <dgm:spPr/>
    </dgm:pt>
    <dgm:pt modelId="{7CA17D6D-6C48-431E-8EAA-86A940EB51F7}" type="pres">
      <dgm:prSet presAssocID="{4B3DF28F-DE83-45F2-AC51-AC803AA23F31}" presName="sibTrans" presStyleLbl="sibTrans2D1" presStyleIdx="2" presStyleCnt="3"/>
      <dgm:spPr/>
    </dgm:pt>
    <dgm:pt modelId="{29C45531-C2B9-4590-A548-EAC0D7717283}" type="pres">
      <dgm:prSet presAssocID="{4B3DF28F-DE83-45F2-AC51-AC803AA23F31}" presName="connectorText" presStyleLbl="sibTrans2D1" presStyleIdx="2" presStyleCnt="3"/>
      <dgm:spPr/>
    </dgm:pt>
    <dgm:pt modelId="{26039D2B-4A1A-4534-8712-E4E3ADCDD241}" type="pres">
      <dgm:prSet presAssocID="{3341565A-0185-4E08-9D5E-7CB2FF6295EB}" presName="node" presStyleLbl="node1" presStyleIdx="3" presStyleCnt="4">
        <dgm:presLayoutVars>
          <dgm:bulletEnabled val="1"/>
        </dgm:presLayoutVars>
      </dgm:prSet>
      <dgm:spPr/>
    </dgm:pt>
  </dgm:ptLst>
  <dgm:cxnLst>
    <dgm:cxn modelId="{6A523008-2067-4C82-B85A-DD13787EFCA2}" type="presOf" srcId="{96712BF6-8D15-4519-B2EB-DA6B460625E0}" destId="{EECA9701-D984-4C75-8715-EFC3B0B5BBE3}" srcOrd="0" destOrd="0" presId="urn:microsoft.com/office/officeart/2005/8/layout/process1"/>
    <dgm:cxn modelId="{D9CD6B1C-7855-4539-8FAA-4FD0AB79C7DB}" type="presOf" srcId="{06EB5AF9-14AE-4AF0-B9A4-BA761DF124A0}" destId="{451FDB69-5290-4084-92F5-FCC4C03855B1}" srcOrd="0" destOrd="1" presId="urn:microsoft.com/office/officeart/2005/8/layout/process1"/>
    <dgm:cxn modelId="{F0D2921D-D79D-4715-8262-F2DB79D64E87}" srcId="{96712BF6-8D15-4519-B2EB-DA6B460625E0}" destId="{62F1E719-055E-4DD0-8D8A-EF3AA63FD243}" srcOrd="1" destOrd="0" parTransId="{F6C18DFC-4CA3-4C07-A2C8-55821939BDF9}" sibTransId="{2667A04D-D195-44F3-8A28-06B9E6334C50}"/>
    <dgm:cxn modelId="{4653AE25-6515-4F83-A114-2ECF21C5FB49}" type="presOf" srcId="{4B3DF28F-DE83-45F2-AC51-AC803AA23F31}" destId="{29C45531-C2B9-4590-A548-EAC0D7717283}" srcOrd="1" destOrd="0" presId="urn:microsoft.com/office/officeart/2005/8/layout/process1"/>
    <dgm:cxn modelId="{543C5F39-A032-4C83-81DF-9E88A2704F0B}" type="presOf" srcId="{2667A04D-D195-44F3-8A28-06B9E6334C50}" destId="{FE3FE845-D860-4809-B051-A7907AF657A5}" srcOrd="1" destOrd="0" presId="urn:microsoft.com/office/officeart/2005/8/layout/process1"/>
    <dgm:cxn modelId="{99360D68-B6E9-4379-8776-6469400F96AE}" srcId="{96712BF6-8D15-4519-B2EB-DA6B460625E0}" destId="{DAC67B69-7176-46C0-9785-38EB898514C1}" srcOrd="0" destOrd="0" parTransId="{5CE8D0BA-2744-4B72-A550-4C7405FE779B}" sibTransId="{9EB7514C-8CB4-4971-9DAB-43B50F5D12D1}"/>
    <dgm:cxn modelId="{0B78CC4A-14A8-4843-8048-339E0E80BB4D}" type="presOf" srcId="{62F1E719-055E-4DD0-8D8A-EF3AA63FD243}" destId="{451FDB69-5290-4084-92F5-FCC4C03855B1}" srcOrd="0" destOrd="0" presId="urn:microsoft.com/office/officeart/2005/8/layout/process1"/>
    <dgm:cxn modelId="{D34C0472-D428-4D5A-8319-4D1CEB349270}" type="presOf" srcId="{3341565A-0185-4E08-9D5E-7CB2FF6295EB}" destId="{26039D2B-4A1A-4534-8712-E4E3ADCDD241}" srcOrd="0" destOrd="0" presId="urn:microsoft.com/office/officeart/2005/8/layout/process1"/>
    <dgm:cxn modelId="{C9B87776-EA18-4D26-931A-B5C9F27DF791}" srcId="{96712BF6-8D15-4519-B2EB-DA6B460625E0}" destId="{4CE50A4A-AB47-4CD7-A9AF-5B2DC5C6DE7E}" srcOrd="2" destOrd="0" parTransId="{190371BD-B2A2-4348-B95D-B5835B3E4BE4}" sibTransId="{4B3DF28F-DE83-45F2-AC51-AC803AA23F31}"/>
    <dgm:cxn modelId="{3746C881-4A37-479A-882B-F3364D86FB90}" type="presOf" srcId="{4B3DF28F-DE83-45F2-AC51-AC803AA23F31}" destId="{7CA17D6D-6C48-431E-8EAA-86A940EB51F7}" srcOrd="0" destOrd="0" presId="urn:microsoft.com/office/officeart/2005/8/layout/process1"/>
    <dgm:cxn modelId="{5FCA8383-7379-483E-850E-107C94638927}" type="presOf" srcId="{1A8AD824-6B5B-46BF-9A8F-6957171D43AB}" destId="{A23CBD1A-0906-4E16-BACE-45DE08C6EB3D}" srcOrd="0" destOrd="1" presId="urn:microsoft.com/office/officeart/2005/8/layout/process1"/>
    <dgm:cxn modelId="{A7CC308E-54C9-4AE2-93D8-42FA0E04993A}" type="presOf" srcId="{0A35B7AD-BBD2-4EAE-9F6E-6A6AB7EDBC63}" destId="{451FDB69-5290-4084-92F5-FCC4C03855B1}" srcOrd="0" destOrd="2" presId="urn:microsoft.com/office/officeart/2005/8/layout/process1"/>
    <dgm:cxn modelId="{14A064A5-0225-43B3-96D6-D972171A1C2D}" srcId="{62F1E719-055E-4DD0-8D8A-EF3AA63FD243}" destId="{3523D922-EF77-4758-85BE-29F7A21B5E02}" srcOrd="2" destOrd="0" parTransId="{204977FE-118C-405A-A23C-50A3F462DCDC}" sibTransId="{65F162CE-6AB0-4018-BAAE-AE44367D59FC}"/>
    <dgm:cxn modelId="{F2EFA5A7-326C-4776-AE26-A4E3D3DBF7DF}" type="presOf" srcId="{3523D922-EF77-4758-85BE-29F7A21B5E02}" destId="{451FDB69-5290-4084-92F5-FCC4C03855B1}" srcOrd="0" destOrd="3" presId="urn:microsoft.com/office/officeart/2005/8/layout/process1"/>
    <dgm:cxn modelId="{C8FDE5AA-478A-464C-87D9-C0A28183A682}" type="presOf" srcId="{4CE50A4A-AB47-4CD7-A9AF-5B2DC5C6DE7E}" destId="{B7BBA483-A3C6-4B39-827E-137FEDA83C84}" srcOrd="0" destOrd="0" presId="urn:microsoft.com/office/officeart/2005/8/layout/process1"/>
    <dgm:cxn modelId="{4175EAAE-2A66-4B7B-B9F1-4EA709B14D45}" srcId="{DAC67B69-7176-46C0-9785-38EB898514C1}" destId="{1A8AD824-6B5B-46BF-9A8F-6957171D43AB}" srcOrd="0" destOrd="0" parTransId="{DBEBB6A1-290C-45D1-B802-A90560FDEB4C}" sibTransId="{7F465A33-5200-4EB2-BB4F-221802636958}"/>
    <dgm:cxn modelId="{75A43EB6-D5B1-4A44-B00B-0D1E6B68F0FD}" type="presOf" srcId="{9EB7514C-8CB4-4971-9DAB-43B50F5D12D1}" destId="{F75DF97A-5A47-4A96-BD2D-57621816DC59}" srcOrd="0" destOrd="0" presId="urn:microsoft.com/office/officeart/2005/8/layout/process1"/>
    <dgm:cxn modelId="{64A820BF-4BB1-4B67-89B7-10A7E7E752A9}" type="presOf" srcId="{E68091FD-C130-4059-AC82-741A5D0039DA}" destId="{A23CBD1A-0906-4E16-BACE-45DE08C6EB3D}" srcOrd="0" destOrd="2" presId="urn:microsoft.com/office/officeart/2005/8/layout/process1"/>
    <dgm:cxn modelId="{48585FC2-95BA-4236-A6CE-FF71C0F4B6F6}" type="presOf" srcId="{9EB7514C-8CB4-4971-9DAB-43B50F5D12D1}" destId="{296B497C-2161-4CD7-B1C5-FCBB7FD326B4}" srcOrd="1" destOrd="0" presId="urn:microsoft.com/office/officeart/2005/8/layout/process1"/>
    <dgm:cxn modelId="{C0F64ACF-3C4E-4ED7-9F35-AD5DB4667369}" srcId="{62F1E719-055E-4DD0-8D8A-EF3AA63FD243}" destId="{0A35B7AD-BBD2-4EAE-9F6E-6A6AB7EDBC63}" srcOrd="1" destOrd="0" parTransId="{BC4779C3-8A3A-4086-92FB-C60E66C34CD5}" sibTransId="{6A6D640F-18DE-4CAE-963D-12D358D289D7}"/>
    <dgm:cxn modelId="{32710FD9-D715-47D9-BD52-10E3441DB944}" type="presOf" srcId="{2667A04D-D195-44F3-8A28-06B9E6334C50}" destId="{5B44FA38-CD41-423D-B612-485AD3880B5C}" srcOrd="0" destOrd="0" presId="urn:microsoft.com/office/officeart/2005/8/layout/process1"/>
    <dgm:cxn modelId="{8FC741E3-075E-42CC-9382-F3D9A41E9A94}" srcId="{96712BF6-8D15-4519-B2EB-DA6B460625E0}" destId="{3341565A-0185-4E08-9D5E-7CB2FF6295EB}" srcOrd="3" destOrd="0" parTransId="{26919241-ED83-463C-9F11-1D9C1AB5AB1B}" sibTransId="{E5C2ADCB-0DBF-4F58-A52C-7431C41D7D78}"/>
    <dgm:cxn modelId="{B8D143EB-1F0F-4CB2-8630-74D2D34341D4}" srcId="{62F1E719-055E-4DD0-8D8A-EF3AA63FD243}" destId="{06EB5AF9-14AE-4AF0-B9A4-BA761DF124A0}" srcOrd="0" destOrd="0" parTransId="{3236B9DB-3879-4204-91FD-F02B53FDA4FD}" sibTransId="{21480E84-FEFE-4274-B3FF-AE3D01DC87DB}"/>
    <dgm:cxn modelId="{FF965FEC-0A28-43B5-ABAC-0AA4D09618E0}" type="presOf" srcId="{DAC67B69-7176-46C0-9785-38EB898514C1}" destId="{A23CBD1A-0906-4E16-BACE-45DE08C6EB3D}" srcOrd="0" destOrd="0" presId="urn:microsoft.com/office/officeart/2005/8/layout/process1"/>
    <dgm:cxn modelId="{228118F4-4C9B-40A4-B605-64D073200AA0}" srcId="{DAC67B69-7176-46C0-9785-38EB898514C1}" destId="{E68091FD-C130-4059-AC82-741A5D0039DA}" srcOrd="1" destOrd="0" parTransId="{65DB3D38-F278-4703-B031-E39AE55C320C}" sibTransId="{EC33B028-B3B1-4E8E-A713-0174562BC70D}"/>
    <dgm:cxn modelId="{3ABFB890-3E7F-4344-AE59-2D75FDCEA8E5}" type="presParOf" srcId="{EECA9701-D984-4C75-8715-EFC3B0B5BBE3}" destId="{A23CBD1A-0906-4E16-BACE-45DE08C6EB3D}" srcOrd="0" destOrd="0" presId="urn:microsoft.com/office/officeart/2005/8/layout/process1"/>
    <dgm:cxn modelId="{5757E37F-B04E-4D34-AAC4-E3F806F76245}" type="presParOf" srcId="{EECA9701-D984-4C75-8715-EFC3B0B5BBE3}" destId="{F75DF97A-5A47-4A96-BD2D-57621816DC59}" srcOrd="1" destOrd="0" presId="urn:microsoft.com/office/officeart/2005/8/layout/process1"/>
    <dgm:cxn modelId="{6E265446-C5E3-4C03-AE13-0D3009BD36E8}" type="presParOf" srcId="{F75DF97A-5A47-4A96-BD2D-57621816DC59}" destId="{296B497C-2161-4CD7-B1C5-FCBB7FD326B4}" srcOrd="0" destOrd="0" presId="urn:microsoft.com/office/officeart/2005/8/layout/process1"/>
    <dgm:cxn modelId="{179287E3-0DDA-4295-BDB1-516ECCD4E788}" type="presParOf" srcId="{EECA9701-D984-4C75-8715-EFC3B0B5BBE3}" destId="{451FDB69-5290-4084-92F5-FCC4C03855B1}" srcOrd="2" destOrd="0" presId="urn:microsoft.com/office/officeart/2005/8/layout/process1"/>
    <dgm:cxn modelId="{F33FB86C-E971-4989-A7E0-B38627684321}" type="presParOf" srcId="{EECA9701-D984-4C75-8715-EFC3B0B5BBE3}" destId="{5B44FA38-CD41-423D-B612-485AD3880B5C}" srcOrd="3" destOrd="0" presId="urn:microsoft.com/office/officeart/2005/8/layout/process1"/>
    <dgm:cxn modelId="{6E9981BF-ABDB-4B9F-A62D-C22332A3F594}" type="presParOf" srcId="{5B44FA38-CD41-423D-B612-485AD3880B5C}" destId="{FE3FE845-D860-4809-B051-A7907AF657A5}" srcOrd="0" destOrd="0" presId="urn:microsoft.com/office/officeart/2005/8/layout/process1"/>
    <dgm:cxn modelId="{4982500C-705F-4486-BC19-CF248597E0F0}" type="presParOf" srcId="{EECA9701-D984-4C75-8715-EFC3B0B5BBE3}" destId="{B7BBA483-A3C6-4B39-827E-137FEDA83C84}" srcOrd="4" destOrd="0" presId="urn:microsoft.com/office/officeart/2005/8/layout/process1"/>
    <dgm:cxn modelId="{9D152D5A-3B8B-4370-AA02-02410BAA35BD}" type="presParOf" srcId="{EECA9701-D984-4C75-8715-EFC3B0B5BBE3}" destId="{7CA17D6D-6C48-431E-8EAA-86A940EB51F7}" srcOrd="5" destOrd="0" presId="urn:microsoft.com/office/officeart/2005/8/layout/process1"/>
    <dgm:cxn modelId="{07D5A6A9-DEEF-4103-858C-BC981B5A128F}" type="presParOf" srcId="{7CA17D6D-6C48-431E-8EAA-86A940EB51F7}" destId="{29C45531-C2B9-4590-A548-EAC0D7717283}" srcOrd="0" destOrd="0" presId="urn:microsoft.com/office/officeart/2005/8/layout/process1"/>
    <dgm:cxn modelId="{03F4A419-D93C-496E-AEAC-99D3B01DA204}" type="presParOf" srcId="{EECA9701-D984-4C75-8715-EFC3B0B5BBE3}" destId="{26039D2B-4A1A-4534-8712-E4E3ADCDD24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CBD1A-0906-4E16-BACE-45DE08C6EB3D}">
      <dsp:nvSpPr>
        <dsp:cNvPr id="0" name=""/>
        <dsp:cNvSpPr/>
      </dsp:nvSpPr>
      <dsp:spPr>
        <a:xfrm>
          <a:off x="5039" y="1173123"/>
          <a:ext cx="2203258" cy="1321955"/>
        </a:xfrm>
        <a:prstGeom prst="roundRect">
          <a:avLst>
            <a:gd name="adj" fmla="val 10000"/>
          </a:avLst>
        </a:prstGeom>
        <a:solidFill>
          <a:srgbClr val="94C5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kern="1200">
              <a:solidFill>
                <a:schemeClr val="bg2"/>
              </a:solidFill>
              <a:latin typeface="Interstate-Light"/>
            </a:rPr>
            <a:t>Establish key inputs</a:t>
          </a:r>
          <a:endParaRPr lang="en-US" sz="1600" kern="1200">
            <a:solidFill>
              <a:schemeClr val="bg2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bg2"/>
              </a:solidFill>
              <a:latin typeface="Interstate-Light"/>
            </a:rPr>
            <a:t>Propose cost inputs vs staffing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bg2"/>
              </a:solidFill>
              <a:latin typeface="Interstate-Light"/>
            </a:rPr>
            <a:t>Shared services</a:t>
          </a:r>
        </a:p>
      </dsp:txBody>
      <dsp:txXfrm>
        <a:off x="43758" y="1211842"/>
        <a:ext cx="2125820" cy="1244517"/>
      </dsp:txXfrm>
    </dsp:sp>
    <dsp:sp modelId="{F75DF97A-5A47-4A96-BD2D-57621816DC59}">
      <dsp:nvSpPr>
        <dsp:cNvPr id="0" name=""/>
        <dsp:cNvSpPr/>
      </dsp:nvSpPr>
      <dsp:spPr>
        <a:xfrm>
          <a:off x="2428624" y="1560897"/>
          <a:ext cx="467090" cy="5464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2"/>
            </a:solidFill>
          </a:endParaRPr>
        </a:p>
      </dsp:txBody>
      <dsp:txXfrm>
        <a:off x="2428624" y="1670179"/>
        <a:ext cx="326963" cy="327844"/>
      </dsp:txXfrm>
    </dsp:sp>
    <dsp:sp modelId="{451FDB69-5290-4084-92F5-FCC4C03855B1}">
      <dsp:nvSpPr>
        <dsp:cNvPr id="0" name=""/>
        <dsp:cNvSpPr/>
      </dsp:nvSpPr>
      <dsp:spPr>
        <a:xfrm>
          <a:off x="3089601" y="1173123"/>
          <a:ext cx="2203258" cy="1321955"/>
        </a:xfrm>
        <a:prstGeom prst="roundRect">
          <a:avLst>
            <a:gd name="adj" fmla="val 10000"/>
          </a:avLst>
        </a:prstGeom>
        <a:solidFill>
          <a:srgbClr val="94C5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2"/>
              </a:solidFill>
              <a:latin typeface="Interstate-Light"/>
            </a:rPr>
            <a:t>Develop models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bg2"/>
              </a:solidFill>
              <a:latin typeface="Interstate-Light"/>
            </a:rPr>
            <a:t>Adjusting # FTEs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bg2"/>
              </a:solidFill>
              <a:latin typeface="Interstate-Light"/>
            </a:rPr>
            <a:t>Timeline implementation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bg2"/>
              </a:solidFill>
              <a:latin typeface="Interstate-Light"/>
            </a:rPr>
            <a:t>Available funding</a:t>
          </a:r>
        </a:p>
      </dsp:txBody>
      <dsp:txXfrm>
        <a:off x="3128320" y="1211842"/>
        <a:ext cx="2125820" cy="1244517"/>
      </dsp:txXfrm>
    </dsp:sp>
    <dsp:sp modelId="{5B44FA38-CD41-423D-B612-485AD3880B5C}">
      <dsp:nvSpPr>
        <dsp:cNvPr id="0" name=""/>
        <dsp:cNvSpPr/>
      </dsp:nvSpPr>
      <dsp:spPr>
        <a:xfrm>
          <a:off x="5513186" y="1560897"/>
          <a:ext cx="467090" cy="5464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2"/>
            </a:solidFill>
          </a:endParaRPr>
        </a:p>
      </dsp:txBody>
      <dsp:txXfrm>
        <a:off x="5513186" y="1670179"/>
        <a:ext cx="326963" cy="327844"/>
      </dsp:txXfrm>
    </dsp:sp>
    <dsp:sp modelId="{B7BBA483-A3C6-4B39-827E-137FEDA83C84}">
      <dsp:nvSpPr>
        <dsp:cNvPr id="0" name=""/>
        <dsp:cNvSpPr/>
      </dsp:nvSpPr>
      <dsp:spPr>
        <a:xfrm>
          <a:off x="6174164" y="1173123"/>
          <a:ext cx="2203258" cy="1321955"/>
        </a:xfrm>
        <a:prstGeom prst="roundRect">
          <a:avLst>
            <a:gd name="adj" fmla="val 10000"/>
          </a:avLst>
        </a:prstGeom>
        <a:solidFill>
          <a:srgbClr val="94C5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2"/>
              </a:solidFill>
              <a:latin typeface="Interstate-Light"/>
            </a:rPr>
            <a:t>Gain alignment from </a:t>
          </a:r>
          <a:r>
            <a:rPr lang="en-US" sz="1600" kern="1200" err="1">
              <a:solidFill>
                <a:schemeClr val="bg2"/>
              </a:solidFill>
              <a:latin typeface="Interstate-Light"/>
            </a:rPr>
            <a:t>YoloTD</a:t>
          </a:r>
          <a:r>
            <a:rPr lang="en-US" sz="1600" kern="1200">
              <a:solidFill>
                <a:schemeClr val="bg2"/>
              </a:solidFill>
              <a:latin typeface="Interstate-Light"/>
            </a:rPr>
            <a:t> leadership on models and vet assumptions</a:t>
          </a:r>
        </a:p>
      </dsp:txBody>
      <dsp:txXfrm>
        <a:off x="6212883" y="1211842"/>
        <a:ext cx="2125820" cy="1244517"/>
      </dsp:txXfrm>
    </dsp:sp>
    <dsp:sp modelId="{7CA17D6D-6C48-431E-8EAA-86A940EB51F7}">
      <dsp:nvSpPr>
        <dsp:cNvPr id="0" name=""/>
        <dsp:cNvSpPr/>
      </dsp:nvSpPr>
      <dsp:spPr>
        <a:xfrm>
          <a:off x="8597749" y="1560897"/>
          <a:ext cx="467090" cy="5464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2"/>
            </a:solidFill>
          </a:endParaRPr>
        </a:p>
      </dsp:txBody>
      <dsp:txXfrm>
        <a:off x="8597749" y="1670179"/>
        <a:ext cx="326963" cy="327844"/>
      </dsp:txXfrm>
    </dsp:sp>
    <dsp:sp modelId="{26039D2B-4A1A-4534-8712-E4E3ADCDD241}">
      <dsp:nvSpPr>
        <dsp:cNvPr id="0" name=""/>
        <dsp:cNvSpPr/>
      </dsp:nvSpPr>
      <dsp:spPr>
        <a:xfrm>
          <a:off x="9258726" y="1173123"/>
          <a:ext cx="2203258" cy="1321955"/>
        </a:xfrm>
        <a:prstGeom prst="roundRect">
          <a:avLst>
            <a:gd name="adj" fmla="val 10000"/>
          </a:avLst>
        </a:prstGeom>
        <a:solidFill>
          <a:srgbClr val="94C5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2"/>
              </a:solidFill>
              <a:latin typeface="Interstate-Light"/>
            </a:rPr>
            <a:t>Capture the relative impacts of the models and recommend preferred model</a:t>
          </a:r>
        </a:p>
      </dsp:txBody>
      <dsp:txXfrm>
        <a:off x="9297445" y="1211842"/>
        <a:ext cx="2125820" cy="1244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BB393382-526F-4B28-ACEC-14DBCF8E98E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6875" cy="2366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6984B098-FB8C-4742-9CE9-8F9EFB47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5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locommute.net/about-us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27050"/>
            <a:ext cx="4678362" cy="2632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933020" y="3334496"/>
            <a:ext cx="7464164" cy="3158996"/>
          </a:xfrm>
          <a:prstGeom prst="rect">
            <a:avLst/>
          </a:prstGeom>
        </p:spPr>
        <p:txBody>
          <a:bodyPr spcFirstLastPara="1" wrap="square" lIns="93376" tIns="93376" rIns="93376" bIns="9337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17DFD7B5-F239-7CD7-E65B-DCBB4C018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85:notes">
            <a:extLst>
              <a:ext uri="{FF2B5EF4-FFF2-40B4-BE49-F238E27FC236}">
                <a16:creationId xmlns:a16="http://schemas.microsoft.com/office/drawing/2014/main" id="{CFD8888F-9F66-DEE7-AE7F-C6CD5B09FB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85:notes">
            <a:extLst>
              <a:ext uri="{FF2B5EF4-FFF2-40B4-BE49-F238E27FC236}">
                <a16:creationId xmlns:a16="http://schemas.microsoft.com/office/drawing/2014/main" id="{25643F1C-A8B2-7DD8-3947-5FFE3F7E72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320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BFB63DB3-488B-92C3-B326-E89B35F5E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85:notes">
            <a:extLst>
              <a:ext uri="{FF2B5EF4-FFF2-40B4-BE49-F238E27FC236}">
                <a16:creationId xmlns:a16="http://schemas.microsoft.com/office/drawing/2014/main" id="{E7549F72-D9D5-D9B5-EDA9-C15B85DEA9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85:notes">
            <a:extLst>
              <a:ext uri="{FF2B5EF4-FFF2-40B4-BE49-F238E27FC236}">
                <a16:creationId xmlns:a16="http://schemas.microsoft.com/office/drawing/2014/main" id="{615E8D4C-0805-FFAC-687C-F8B8C5796F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790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740B9A49-B20B-525C-AC2A-01F867C2A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>
            <a:extLst>
              <a:ext uri="{FF2B5EF4-FFF2-40B4-BE49-F238E27FC236}">
                <a16:creationId xmlns:a16="http://schemas.microsoft.com/office/drawing/2014/main" id="{20B38BC9-F479-CF16-1EB0-5906986C10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>
            <a:extLst>
              <a:ext uri="{FF2B5EF4-FFF2-40B4-BE49-F238E27FC236}">
                <a16:creationId xmlns:a16="http://schemas.microsoft.com/office/drawing/2014/main" id="{BB94E642-E4F8-8495-14CC-BE4456F925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794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AB5E2F0B-2BE1-9D4C-2DAD-0C6EB5F27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>
            <a:extLst>
              <a:ext uri="{FF2B5EF4-FFF2-40B4-BE49-F238E27FC236}">
                <a16:creationId xmlns:a16="http://schemas.microsoft.com/office/drawing/2014/main" id="{09B6EF44-50DF-62A2-8E61-35E29CEF0A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>
            <a:extLst>
              <a:ext uri="{FF2B5EF4-FFF2-40B4-BE49-F238E27FC236}">
                <a16:creationId xmlns:a16="http://schemas.microsoft.com/office/drawing/2014/main" id="{14F75055-1AFF-61AF-F206-6B73255083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073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69A7747B-03E4-E2A0-93F0-862D61E82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>
            <a:extLst>
              <a:ext uri="{FF2B5EF4-FFF2-40B4-BE49-F238E27FC236}">
                <a16:creationId xmlns:a16="http://schemas.microsoft.com/office/drawing/2014/main" id="{A99F83D9-A2C3-EBF1-CB04-4E8A239C66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>
            <a:extLst>
              <a:ext uri="{FF2B5EF4-FFF2-40B4-BE49-F238E27FC236}">
                <a16:creationId xmlns:a16="http://schemas.microsoft.com/office/drawing/2014/main" id="{146B0873-926B-6490-2D9C-9DB10F2E9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963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C54E6314-075C-EAE3-536D-78AA86E8E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>
            <a:extLst>
              <a:ext uri="{FF2B5EF4-FFF2-40B4-BE49-F238E27FC236}">
                <a16:creationId xmlns:a16="http://schemas.microsoft.com/office/drawing/2014/main" id="{6B3A27F7-714F-CC0B-2DA0-3D90C3B97C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>
            <a:extLst>
              <a:ext uri="{FF2B5EF4-FFF2-40B4-BE49-F238E27FC236}">
                <a16:creationId xmlns:a16="http://schemas.microsoft.com/office/drawing/2014/main" id="{290A5635-3333-3F6C-0CDC-14DD9A4EB3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877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9817DBCF-D927-334B-20DF-77D8AF35C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>
            <a:extLst>
              <a:ext uri="{FF2B5EF4-FFF2-40B4-BE49-F238E27FC236}">
                <a16:creationId xmlns:a16="http://schemas.microsoft.com/office/drawing/2014/main" id="{3FEB2904-3C76-8ABB-764B-6C3D9CD6AD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>
            <a:extLst>
              <a:ext uri="{FF2B5EF4-FFF2-40B4-BE49-F238E27FC236}">
                <a16:creationId xmlns:a16="http://schemas.microsoft.com/office/drawing/2014/main" id="{83314A51-EE20-E5DD-338D-4A0F04DA54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442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602C0DF4-CE50-D9CA-CBB6-74AA736E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>
            <a:extLst>
              <a:ext uri="{FF2B5EF4-FFF2-40B4-BE49-F238E27FC236}">
                <a16:creationId xmlns:a16="http://schemas.microsoft.com/office/drawing/2014/main" id="{FADA39C8-9690-11C8-7C71-3D0F9FD306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>
            <a:extLst>
              <a:ext uri="{FF2B5EF4-FFF2-40B4-BE49-F238E27FC236}">
                <a16:creationId xmlns:a16="http://schemas.microsoft.com/office/drawing/2014/main" id="{E1D828C4-E039-B82F-2341-C13C8B4A96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6981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62188" y="519113"/>
            <a:ext cx="4603750" cy="2589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912738" y="3279832"/>
            <a:ext cx="7301900" cy="3107209"/>
          </a:xfrm>
          <a:prstGeom prst="rect">
            <a:avLst/>
          </a:prstGeom>
        </p:spPr>
        <p:txBody>
          <a:bodyPr spcFirstLastPara="1" wrap="square" lIns="91635" tIns="91635" rIns="91635" bIns="9163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05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8B1E1C74-D4E8-9FA9-9C82-90531F977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>
            <a:extLst>
              <a:ext uri="{FF2B5EF4-FFF2-40B4-BE49-F238E27FC236}">
                <a16:creationId xmlns:a16="http://schemas.microsoft.com/office/drawing/2014/main" id="{B77E502D-2CB1-1BDD-2202-1ADDE8B49C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>
            <a:extLst>
              <a:ext uri="{FF2B5EF4-FFF2-40B4-BE49-F238E27FC236}">
                <a16:creationId xmlns:a16="http://schemas.microsoft.com/office/drawing/2014/main" id="{0929C7F8-E359-7207-433E-03DA4620E0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145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D6832DAB-DAF5-D1F8-A99E-84D4A4EE4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364CFB86-0EB9-1E1D-0F6C-8D853C4424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5D861BA9-2314-829F-A8B8-24A9FB8A4E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387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3B1CDAC4-87B0-CD27-723B-3CBEB49B4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EA24BE73-AD04-4344-3A5D-A74133C4C6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C000EB0F-EE6F-8CE3-5A48-C8E172EF38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Source: </a:t>
            </a:r>
            <a:r>
              <a:rPr lang="en-US">
                <a:hlinkClick r:id="rId3"/>
              </a:rPr>
              <a:t>About Us | Yolo Commute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8441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56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F08610CE-2788-9F34-EBC2-9153A8E6D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>
            <a:extLst>
              <a:ext uri="{FF2B5EF4-FFF2-40B4-BE49-F238E27FC236}">
                <a16:creationId xmlns:a16="http://schemas.microsoft.com/office/drawing/2014/main" id="{46D77573-B94F-773E-7FE6-8E5EFF05C5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09" name="Google Shape;109;g35f391192_029:notes">
            <a:extLst>
              <a:ext uri="{FF2B5EF4-FFF2-40B4-BE49-F238E27FC236}">
                <a16:creationId xmlns:a16="http://schemas.microsoft.com/office/drawing/2014/main" id="{607E0147-8528-14F2-86F6-25BF8E7C25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393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2B96A-2219-BEAE-519A-D80CFD78D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B60B8F-8B0D-E2BE-2391-5B33481F1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C64D6-C324-B611-CE44-A2F2EB11F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4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0B29F-9EA7-2F9F-BE28-AB0DDBC97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4801D7-F845-BC94-C70E-F78BE5C43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15B7C-7830-1AC3-6C38-0794A4CBC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50" indent="-171450"/>
            <a:endParaRPr lang="en-US" sz="11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31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58265-E311-4565-812A-8213984CA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0A93B-78F5-CDF8-7090-C5BEFAC61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B10483-25C9-1081-1EFF-57CE6F578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03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4B7A3D91-1AFD-24B6-2D65-A3F12EC66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>
            <a:extLst>
              <a:ext uri="{FF2B5EF4-FFF2-40B4-BE49-F238E27FC236}">
                <a16:creationId xmlns:a16="http://schemas.microsoft.com/office/drawing/2014/main" id="{A35DAFA1-4C62-C281-7C0D-FFB2D438B2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09" name="Google Shape;109;g35f391192_029:notes">
            <a:extLst>
              <a:ext uri="{FF2B5EF4-FFF2-40B4-BE49-F238E27FC236}">
                <a16:creationId xmlns:a16="http://schemas.microsoft.com/office/drawing/2014/main" id="{6C51A5F1-E7B1-EF9C-8B34-3DE1351776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318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D22E9-EC1A-796A-9E10-C6CAE4CDF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948765-1E51-FDC2-EA00-86325DFED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AAC3A-2D1D-A16D-10AA-28EAC5AE1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26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307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758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421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74C34-84FC-16D4-B2AD-4FBE034ED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9E33D-AD7B-0227-9A1B-1898AFBFB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AC2D66-9DFA-5A2E-9245-BE36918C1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280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9FEF6-0C35-BAE3-0C5E-EA6D15A6E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FE9D2-7CF4-0FBC-5ADA-93FBB4648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C69EE1-4D28-EB19-1DB5-48B3FE811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781130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65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763A5-772C-FD86-A982-6AD898D1B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EA87D7-6E0A-EBFF-9AF2-78ACD34CE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06133-8B11-C043-626C-848F070B5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10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841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669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1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0ED35337-0B60-A6D8-4C68-135D597A5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>
            <a:extLst>
              <a:ext uri="{FF2B5EF4-FFF2-40B4-BE49-F238E27FC236}">
                <a16:creationId xmlns:a16="http://schemas.microsoft.com/office/drawing/2014/main" id="{4F1EA7FE-D86A-D1BE-203A-0305592FF7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09" name="Google Shape;109;g35f391192_029:notes">
            <a:extLst>
              <a:ext uri="{FF2B5EF4-FFF2-40B4-BE49-F238E27FC236}">
                <a16:creationId xmlns:a16="http://schemas.microsoft.com/office/drawing/2014/main" id="{5F5B125F-C0E7-E6DA-A0FD-01EC7C0A71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6527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90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27050"/>
            <a:ext cx="4678362" cy="2632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933020" y="3334496"/>
            <a:ext cx="7464164" cy="3158996"/>
          </a:xfrm>
          <a:prstGeom prst="rect">
            <a:avLst/>
          </a:prstGeom>
        </p:spPr>
        <p:txBody>
          <a:bodyPr spcFirstLastPara="1" wrap="square" lIns="93376" tIns="93376" rIns="93376" bIns="9337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335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aaa6d39ba0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aaa6d39ba0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aaa6d39ba0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aaa6d39ba0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63E23-09C5-4AB0-9C0B-0518F093B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4484" y="6356350"/>
            <a:ext cx="2743200" cy="365125"/>
          </a:xfrm>
        </p:spPr>
        <p:txBody>
          <a:bodyPr/>
          <a:lstStyle/>
          <a:p>
            <a:fld id="{2D7F7AE2-240A-44B3-9439-7AC40E6D594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D29A5-DE42-459D-81F7-2A5640FE7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4884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679B0-2200-4A2B-AB63-3B4BCB22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4" y="6356350"/>
            <a:ext cx="2743200" cy="365125"/>
          </a:xfrm>
        </p:spPr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22C3E24-4DE8-4B34-8C93-E3DBB46ED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8" y="1348740"/>
            <a:ext cx="1250717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5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0026-4642-4492-BB10-ED4A81C1A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1499A-1900-4069-8E55-1E9124F9F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08A31-216A-4D0B-B551-7FEC9A49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E8370-D2B9-4E3D-97D7-A6378B3A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CFF72-7FA0-47E0-B325-9980D556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0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5C4359-C5D5-4012-9B51-29FA571823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C92E7-EB57-46F7-90AC-5F19EEF7A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C268C-BF8C-437A-B270-1BFE622D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C7D21-89D3-49F6-AF4C-16E69173A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447BB-C58E-40F9-864E-A7C2C08A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08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1">
                <a:solidFill>
                  <a:schemeClr val="dk2"/>
                </a:solidFill>
                <a:latin typeface="Arial Black" panose="020B0A04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63182" y="3377296"/>
            <a:ext cx="1581695" cy="10229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844876" y="3377552"/>
            <a:ext cx="1997339" cy="102545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2" y="3377551"/>
            <a:ext cx="1675892" cy="101783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675891" y="3377043"/>
            <a:ext cx="4587291" cy="10229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9498161-D5B4-B704-BB98-508F9CC789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636" y="5920663"/>
            <a:ext cx="1734208" cy="6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95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1" y="6755100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10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5" y="6755100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7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21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2514601"/>
            <a:ext cx="10160000" cy="1470025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984625"/>
            <a:ext cx="9347200" cy="1752600"/>
          </a:xfrm>
        </p:spPr>
        <p:txBody>
          <a:bodyPr>
            <a:normAutofit/>
          </a:bodyPr>
          <a:lstStyle>
            <a:lvl1pPr marL="0" indent="0" algn="l">
              <a:buNone/>
              <a:defRPr sz="3733" b="1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FAB2FC-2DA9-4E48-8DF2-0CA3BD5BE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389" y="3727698"/>
            <a:ext cx="6096012" cy="305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3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3087DC-355B-7FC3-FDD4-0C9786D3F923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31750">
            <a:solidFill>
              <a:srgbClr val="54C8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64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1779588"/>
            <a:ext cx="10009716" cy="1362075"/>
          </a:xfrm>
        </p:spPr>
        <p:txBody>
          <a:bodyPr anchor="t"/>
          <a:lstStyle>
            <a:lvl1pPr algn="l">
              <a:defRPr sz="5333" b="1" cap="all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79400"/>
            <a:ext cx="10009716" cy="1500187"/>
          </a:xfrm>
        </p:spPr>
        <p:txBody>
          <a:bodyPr anchor="b"/>
          <a:lstStyle>
            <a:lvl1pPr marL="0" indent="0">
              <a:buNone/>
              <a:defRPr sz="2667" b="0">
                <a:solidFill>
                  <a:schemeClr val="accent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CCDE81-F624-5A4F-894F-4B19626793BA}"/>
              </a:ext>
            </a:extLst>
          </p:cNvPr>
          <p:cNvCxnSpPr/>
          <p:nvPr userDrawn="1"/>
        </p:nvCxnSpPr>
        <p:spPr>
          <a:xfrm>
            <a:off x="963084" y="1779587"/>
            <a:ext cx="10972800" cy="0"/>
          </a:xfrm>
          <a:prstGeom prst="line">
            <a:avLst/>
          </a:prstGeom>
          <a:ln w="317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225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4CE112-27FF-50ED-F0DB-44BCC0F2EE5C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31750">
            <a:solidFill>
              <a:srgbClr val="54C8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009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4A3110-4EF9-12DC-A601-07BFD11D58B4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31750">
            <a:solidFill>
              <a:srgbClr val="54C8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621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B68748-BB88-7D02-5653-60BAE76F187A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31750">
            <a:solidFill>
              <a:srgbClr val="54C8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0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3B37D-B8BC-4F72-951E-201D50A8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72C9E-5917-4685-A531-471C2690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2BD70-DF37-4EFE-81F9-D260512A7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905ED-FE84-4744-9D8F-ED67995B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C9FC0-DF4B-407E-9C68-E6AF672C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67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110E29-6E0D-4A72-A1B7-1F9D90335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95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522285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52228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684338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2A1DF3-0680-AC0C-5C9C-C5CAEABB448F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31750">
            <a:solidFill>
              <a:srgbClr val="54C8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224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61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1">
                <a:solidFill>
                  <a:schemeClr val="dk2"/>
                </a:solidFill>
                <a:latin typeface="Arial Black" panose="020B0A04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63182" y="3377296"/>
            <a:ext cx="1581695" cy="10229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844876" y="3377552"/>
            <a:ext cx="1997339" cy="102545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2" y="3377551"/>
            <a:ext cx="1675892" cy="101783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675891" y="3377043"/>
            <a:ext cx="4587291" cy="10229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9498161-D5B4-B704-BB98-508F9CC789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636" y="5920663"/>
            <a:ext cx="1734208" cy="6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03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12192000" cy="53240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063605" y="5323800"/>
            <a:ext cx="4063600" cy="102800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8128361" y="5323800"/>
            <a:ext cx="4063600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1" y="5323800"/>
            <a:ext cx="4063600" cy="102800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C2F55BF-16FB-7CFC-CABC-D625A5919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6028" y="6499415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09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29DDCF7C-7A55-3910-09F1-6DDB6F38BB6F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E4852B9E-1587-DFE7-5713-681D50F41EEB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DF797E44-5F08-36DA-936B-9F21544C309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F9FF003A-DCF0-3CD1-DCD0-AB4F13A4338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1B0B52A-686C-639D-1A36-105794604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DCA8CB-3D54-FA92-71D0-D76B954E0A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695452"/>
            <a:ext cx="8616949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824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 color background">
    <p:bg>
      <p:bgPr>
        <a:solidFill>
          <a:srgbClr val="0E253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F64F2D1C-B5D1-1D44-0C23-9189EC52FCE7}"/>
              </a:ext>
            </a:extLst>
          </p:cNvPr>
          <p:cNvSpPr/>
          <p:nvPr userDrawn="1"/>
        </p:nvSpPr>
        <p:spPr>
          <a:xfrm>
            <a:off x="5981831" y="6755100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1A105B18-B315-C1B5-E9A1-E4408CC61377}"/>
              </a:ext>
            </a:extLst>
          </p:cNvPr>
          <p:cNvSpPr/>
          <p:nvPr userDrawn="1"/>
        </p:nvSpPr>
        <p:spPr>
          <a:xfrm>
            <a:off x="9097110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2ABA019B-EE33-0C2A-28A2-2F96FD8943A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3E143E42-671F-5B1E-127F-8F598452D69F}"/>
              </a:ext>
            </a:extLst>
          </p:cNvPr>
          <p:cNvSpPr/>
          <p:nvPr userDrawn="1"/>
        </p:nvSpPr>
        <p:spPr>
          <a:xfrm>
            <a:off x="1191615" y="6755100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79C39-FF93-DFF9-7AE8-0FF43359B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96268" y="6318728"/>
            <a:ext cx="911165" cy="2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30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1219140" lvl="1" indent="-50797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09" lvl="2" indent="-50797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278" lvl="3" indent="-50797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848" lvl="4" indent="-50797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418" lvl="5" indent="-50797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6987" lvl="6" indent="-50797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557" lvl="7" indent="-50797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126" lvl="8" indent="-50797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29DDCF7C-7A55-3910-09F1-6DDB6F38BB6F}"/>
              </a:ext>
            </a:extLst>
          </p:cNvPr>
          <p:cNvSpPr/>
          <p:nvPr userDrawn="1"/>
        </p:nvSpPr>
        <p:spPr>
          <a:xfrm>
            <a:off x="5981831" y="6755100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E4852B9E-1587-DFE7-5713-681D50F41EEB}"/>
              </a:ext>
            </a:extLst>
          </p:cNvPr>
          <p:cNvSpPr/>
          <p:nvPr userDrawn="1"/>
        </p:nvSpPr>
        <p:spPr>
          <a:xfrm>
            <a:off x="9097110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DF797E44-5F08-36DA-936B-9F21544C309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F9FF003A-DCF0-3CD1-DCD0-AB4F13A43389}"/>
              </a:ext>
            </a:extLst>
          </p:cNvPr>
          <p:cNvSpPr/>
          <p:nvPr userDrawn="1"/>
        </p:nvSpPr>
        <p:spPr>
          <a:xfrm>
            <a:off x="1191615" y="6755100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1B0B52A-686C-639D-1A36-105794604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7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06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1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63182" y="3377296"/>
            <a:ext cx="1581695" cy="10229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844876" y="3377552"/>
            <a:ext cx="1997339" cy="1025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2" y="3377551"/>
            <a:ext cx="1675892" cy="101783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675891" y="3377043"/>
            <a:ext cx="4587291" cy="10229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544D7-19A4-F1D2-F254-FE0DA97C2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683" y="138288"/>
            <a:ext cx="1961595" cy="6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45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1">
                <a:solidFill>
                  <a:schemeClr val="dk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63182" y="3377296"/>
            <a:ext cx="1581695" cy="10229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844876" y="3377552"/>
            <a:ext cx="1997339" cy="102545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2" y="3377551"/>
            <a:ext cx="1675892" cy="101783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675891" y="3377043"/>
            <a:ext cx="4587291" cy="10229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9498161-D5B4-B704-BB98-508F9CC789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636" y="5920663"/>
            <a:ext cx="1734208" cy="6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3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82504-70A5-4FCC-B475-89195CC7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90A95-3CCA-4BF1-B8D5-3E3851208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75ABB-D3D8-44B1-8FB5-5E5E1A07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8DAA3-3B0A-4AF6-94BA-F1E68F35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A57B8-8B6A-40E1-8705-98A7F02DA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01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12192000" cy="53240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063605" y="5323800"/>
            <a:ext cx="4063600" cy="102800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8128361" y="5323800"/>
            <a:ext cx="4063600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1" y="5323800"/>
            <a:ext cx="4063600" cy="102800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C2F55BF-16FB-7CFC-CABC-D625A5919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6028" y="6499415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02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1597" lvl="0" indent="0" algn="ctr" rtl="0">
              <a:spcBef>
                <a:spcPts val="800"/>
              </a:spcBef>
              <a:spcAft>
                <a:spcPts val="0"/>
              </a:spcAft>
              <a:buSzPts val="2400"/>
              <a:buNone/>
              <a:defRPr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4791200" y="1575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accent6"/>
                </a:solidFill>
              </a:rPr>
              <a:t>“</a:t>
            </a:r>
            <a:endParaRPr sz="12800" b="1">
              <a:solidFill>
                <a:schemeClr val="accent6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60876C-F917-E7F2-B0FD-0F33098FE4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6028" y="6499415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70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29DDCF7C-7A55-3910-09F1-6DDB6F38BB6F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E4852B9E-1587-DFE7-5713-681D50F41EEB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DF797E44-5F08-36DA-936B-9F21544C309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F9FF003A-DCF0-3CD1-DCD0-AB4F13A4338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1B0B52A-686C-639D-1A36-105794604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DCA8CB-3D54-FA92-71D0-D76B954E0A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695452"/>
            <a:ext cx="8616949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9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145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4B3C6A4B-3F1F-2D60-8DF3-73402C82E2D4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DD1E8607-DDCB-9859-5E81-E1DFE1D5FE7F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D4F397-D737-549E-1E50-3F163AB914C4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17906A7A-EEA1-377F-A22E-AC213E013AE6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F903924-EEA5-7AEC-2B0D-E51D2767A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78066F-44D0-7040-8A7E-B12BD5924C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91685" y="1699684"/>
            <a:ext cx="4288367" cy="456353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5D6E592A-B70A-FC8D-1928-EE859B67DBD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1699684"/>
            <a:ext cx="4288367" cy="456353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80869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7"/>
          <p:cNvSpPr/>
          <p:nvPr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7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7"/>
          <p:cNvSpPr/>
          <p:nvPr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7996324-BCDF-F830-CCF5-73CFDAAAF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EFBB9-2D65-2BFA-12D9-F1C7F20D65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91685" y="1684867"/>
            <a:ext cx="3060700" cy="4578351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65452F5-C389-E16A-BEA7-8550657AB8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65650" y="1684227"/>
            <a:ext cx="3060700" cy="4578351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03908EF-725B-5FE1-B5C5-D9C106F4CBA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33469" y="1684226"/>
            <a:ext cx="3060700" cy="4578351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17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05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1_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7"/>
          <p:cNvSpPr/>
          <p:nvPr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7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7"/>
          <p:cNvSpPr/>
          <p:nvPr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7996324-BCDF-F830-CCF5-73CFDAAAF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32" name="Google Shape;44;p6">
            <a:extLst>
              <a:ext uri="{FF2B5EF4-FFF2-40B4-BE49-F238E27FC236}">
                <a16:creationId xmlns:a16="http://schemas.microsoft.com/office/drawing/2014/main" id="{5C0AE8A6-763F-8E65-AD49-BE775AECAF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C9D54C79-D79D-0CAB-EA4A-51247D05DC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1600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7CECF50-B08E-AEB1-3704-FA97864F03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19669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73A8FA54-BD2F-F41D-E0EC-8BB92A834B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86733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A4680FC0-02C1-3488-D71A-EC817BF934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4800" y="2342009"/>
            <a:ext cx="1985600" cy="19856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64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1" y="477851"/>
            <a:ext cx="479021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695452"/>
            <a:ext cx="4790131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4D01C4B-37D0-4BDF-69FF-A3EE176A67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"/>
            <a:ext cx="6096000" cy="675499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Font typeface="Arial" panose="020B0604020202020204" pitchFamily="34" charset="0"/>
              <a:buNone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94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1" y="477851"/>
            <a:ext cx="479021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695452"/>
            <a:ext cx="4790131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1CAF2E-BC35-8583-F3E6-B58046BF98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1251" y="1"/>
            <a:ext cx="6000749" cy="67542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7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5907005" y="594328"/>
            <a:ext cx="547570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000" y="1811929"/>
            <a:ext cx="5475705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4D01C4B-37D0-4BDF-69FF-A3EE176A67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42787" y="10511"/>
            <a:ext cx="5475705" cy="675499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084" r="-40651"/>
            </a:stretch>
          </a:blipFill>
        </p:spPr>
        <p:txBody>
          <a:bodyPr/>
          <a:lstStyle>
            <a:lvl1pPr>
              <a:buFont typeface="Arial" panose="020B0604020202020204" pitchFamily="34" charset="0"/>
              <a:buNone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5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C8BA0-D582-41DF-AA9A-5194944D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F8AEE-D563-4D42-80CF-1AEC91091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5B6EC-515E-4FE8-94B5-2B6F6CC26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570D5-B9A8-4FB3-9B66-3228F89B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4D045-AE69-4617-9219-2830536C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5E3A3-7C73-458B-B4DF-05539964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02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5907005" y="594328"/>
            <a:ext cx="547570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000" y="1811929"/>
            <a:ext cx="5475705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B220DD4-1DAE-E8DC-071D-84D29B99F3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634567" cy="67542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49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B5CB2A-5A9B-0642-C3ED-3479B4CF0F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754284"/>
          </a:xfrm>
        </p:spPr>
        <p:txBody>
          <a:bodyPr/>
          <a:lstStyle/>
          <a:p>
            <a:endParaRPr lang="en-US"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Google Shape;169;p22">
            <a:extLst>
              <a:ext uri="{FF2B5EF4-FFF2-40B4-BE49-F238E27FC236}">
                <a16:creationId xmlns:a16="http://schemas.microsoft.com/office/drawing/2014/main" id="{0C3FDF03-25C2-27FD-2223-0B69D183054B}"/>
              </a:ext>
            </a:extLst>
          </p:cNvPr>
          <p:cNvSpPr/>
          <p:nvPr userDrawn="1"/>
        </p:nvSpPr>
        <p:spPr>
          <a:xfrm>
            <a:off x="0" y="4285725"/>
            <a:ext cx="9803200" cy="16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174;p22">
            <a:extLst>
              <a:ext uri="{FF2B5EF4-FFF2-40B4-BE49-F238E27FC236}">
                <a16:creationId xmlns:a16="http://schemas.microsoft.com/office/drawing/2014/main" id="{3AEB5448-77DC-ECCD-2A37-594E4C2C6E15}"/>
              </a:ext>
            </a:extLst>
          </p:cNvPr>
          <p:cNvSpPr txBox="1">
            <a:spLocks/>
          </p:cNvSpPr>
          <p:nvPr userDrawn="1"/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z="1733" smtClean="0"/>
              <a:pPr/>
              <a:t>‹#›</a:t>
            </a:fld>
            <a:endParaRPr lang="en" sz="1733"/>
          </a:p>
        </p:txBody>
      </p:sp>
      <p:sp>
        <p:nvSpPr>
          <p:cNvPr id="9" name="Google Shape;170;p22">
            <a:extLst>
              <a:ext uri="{FF2B5EF4-FFF2-40B4-BE49-F238E27FC236}">
                <a16:creationId xmlns:a16="http://schemas.microsoft.com/office/drawing/2014/main" id="{854405EC-7AA9-EC5F-2FAF-CF431F76A1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92306" y="4496976"/>
            <a:ext cx="7727951" cy="7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Want big impact?</a:t>
            </a:r>
            <a:endParaRPr b="1">
              <a:solidFill>
                <a:srgbClr val="0A72B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Google Shape;171;p22">
            <a:extLst>
              <a:ext uri="{FF2B5EF4-FFF2-40B4-BE49-F238E27FC236}">
                <a16:creationId xmlns:a16="http://schemas.microsoft.com/office/drawing/2014/main" id="{FDC03C9A-1F21-C9CC-AC80-1F62FEF77B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001" y="4976400"/>
            <a:ext cx="7727951" cy="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big image.</a:t>
            </a:r>
            <a:endParaRPr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72;p22">
            <a:extLst>
              <a:ext uri="{FF2B5EF4-FFF2-40B4-BE49-F238E27FC236}">
                <a16:creationId xmlns:a16="http://schemas.microsoft.com/office/drawing/2014/main" id="{DA4220A6-4045-0973-6DBF-33B0B4FDBD43}"/>
              </a:ext>
            </a:extLst>
          </p:cNvPr>
          <p:cNvSpPr/>
          <p:nvPr userDrawn="1"/>
        </p:nvSpPr>
        <p:spPr>
          <a:xfrm>
            <a:off x="0" y="5925833"/>
            <a:ext cx="12320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73;p22">
            <a:extLst>
              <a:ext uri="{FF2B5EF4-FFF2-40B4-BE49-F238E27FC236}">
                <a16:creationId xmlns:a16="http://schemas.microsoft.com/office/drawing/2014/main" id="{4BA325AB-D218-F2CC-81D1-0CB24062356B}"/>
              </a:ext>
            </a:extLst>
          </p:cNvPr>
          <p:cNvSpPr/>
          <p:nvPr userDrawn="1"/>
        </p:nvSpPr>
        <p:spPr>
          <a:xfrm>
            <a:off x="1232156" y="5925833"/>
            <a:ext cx="85712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6589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1191600" y="6199951"/>
            <a:ext cx="8616800" cy="4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E8470275-8F00-9562-03A4-7A403C7B42DC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1CC085D2-27CF-0820-E094-55158F40B8C2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D6663358-F799-D1C9-28AE-6963E11347D2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D38F5E-AD2A-05E6-202F-057AC30CE1B0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F65FE4D-8BA1-5CDD-9B21-BE4023FF34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79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grpSp>
        <p:nvGrpSpPr>
          <p:cNvPr id="17" name="Google Shape;346;p33">
            <a:extLst>
              <a:ext uri="{FF2B5EF4-FFF2-40B4-BE49-F238E27FC236}">
                <a16:creationId xmlns:a16="http://schemas.microsoft.com/office/drawing/2014/main" id="{BE03926A-13E1-1F4B-2C19-26BA800672A0}"/>
              </a:ext>
            </a:extLst>
          </p:cNvPr>
          <p:cNvGrpSpPr/>
          <p:nvPr userDrawn="1"/>
        </p:nvGrpSpPr>
        <p:grpSpPr>
          <a:xfrm>
            <a:off x="2953752" y="683785"/>
            <a:ext cx="6056273" cy="3548299"/>
            <a:chOff x="1177450" y="241631"/>
            <a:chExt cx="6173152" cy="3616776"/>
          </a:xfrm>
        </p:grpSpPr>
        <p:sp>
          <p:nvSpPr>
            <p:cNvPr id="18" name="Google Shape;347;p33">
              <a:extLst>
                <a:ext uri="{FF2B5EF4-FFF2-40B4-BE49-F238E27FC236}">
                  <a16:creationId xmlns:a16="http://schemas.microsoft.com/office/drawing/2014/main" id="{3B4F9ED7-2554-1B81-3E2F-5C06ABBD864A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48;p33">
              <a:extLst>
                <a:ext uri="{FF2B5EF4-FFF2-40B4-BE49-F238E27FC236}">
                  <a16:creationId xmlns:a16="http://schemas.microsoft.com/office/drawing/2014/main" id="{59EF34A5-69DD-372D-1EB3-A08C15592365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49;p33">
              <a:extLst>
                <a:ext uri="{FF2B5EF4-FFF2-40B4-BE49-F238E27FC236}">
                  <a16:creationId xmlns:a16="http://schemas.microsoft.com/office/drawing/2014/main" id="{E80E8C09-65B9-D248-2165-9425AEA6FB8B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0;p33">
              <a:extLst>
                <a:ext uri="{FF2B5EF4-FFF2-40B4-BE49-F238E27FC236}">
                  <a16:creationId xmlns:a16="http://schemas.microsoft.com/office/drawing/2014/main" id="{F20A2527-3FD0-7DD5-7215-C08447A9F4E4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" name="Google Shape;351;p33">
            <a:extLst>
              <a:ext uri="{FF2B5EF4-FFF2-40B4-BE49-F238E27FC236}">
                <a16:creationId xmlns:a16="http://schemas.microsoft.com/office/drawing/2014/main" id="{E1C0FC76-9427-3777-C05B-B658B3B4D636}"/>
              </a:ext>
            </a:extLst>
          </p:cNvPr>
          <p:cNvPicPr preferRelativeResize="0"/>
          <p:nvPr userDrawn="1"/>
        </p:nvPicPr>
        <p:blipFill>
          <a:blip r:embed="rId3"/>
          <a:srcRect l="5724" r="5724"/>
          <a:stretch/>
        </p:blipFill>
        <p:spPr>
          <a:xfrm>
            <a:off x="3629985" y="879414"/>
            <a:ext cx="4707400" cy="2990233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" name="Online Image Placeholder 23">
            <a:extLst>
              <a:ext uri="{FF2B5EF4-FFF2-40B4-BE49-F238E27FC236}">
                <a16:creationId xmlns:a16="http://schemas.microsoft.com/office/drawing/2014/main" id="{8110ACA6-CFBC-5762-0BCE-97F9AA9900AA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3630084" y="878418"/>
            <a:ext cx="4707467" cy="29908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164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grpSp>
        <p:nvGrpSpPr>
          <p:cNvPr id="9" name="Google Shape;322;p31">
            <a:extLst>
              <a:ext uri="{FF2B5EF4-FFF2-40B4-BE49-F238E27FC236}">
                <a16:creationId xmlns:a16="http://schemas.microsoft.com/office/drawing/2014/main" id="{0440D4CC-2D30-4E9C-A696-42C7E25C31A1}"/>
              </a:ext>
            </a:extLst>
          </p:cNvPr>
          <p:cNvGrpSpPr/>
          <p:nvPr userDrawn="1"/>
        </p:nvGrpSpPr>
        <p:grpSpPr>
          <a:xfrm>
            <a:off x="7137600" y="498097"/>
            <a:ext cx="2826061" cy="5861812"/>
            <a:chOff x="2547150" y="238125"/>
            <a:chExt cx="2525675" cy="5238750"/>
          </a:xfrm>
        </p:grpSpPr>
        <p:sp>
          <p:nvSpPr>
            <p:cNvPr id="10" name="Google Shape;323;p31">
              <a:extLst>
                <a:ext uri="{FF2B5EF4-FFF2-40B4-BE49-F238E27FC236}">
                  <a16:creationId xmlns:a16="http://schemas.microsoft.com/office/drawing/2014/main" id="{E5F97A21-2DA8-37D9-8C6F-DC8715664894}"/>
                </a:ext>
              </a:extLst>
            </p:cNvPr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324;p31">
              <a:extLst>
                <a:ext uri="{FF2B5EF4-FFF2-40B4-BE49-F238E27FC236}">
                  <a16:creationId xmlns:a16="http://schemas.microsoft.com/office/drawing/2014/main" id="{3834CB7F-664C-972C-7957-0F612B7DD3B0}"/>
                </a:ext>
              </a:extLst>
            </p:cNvPr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325;p31">
              <a:extLst>
                <a:ext uri="{FF2B5EF4-FFF2-40B4-BE49-F238E27FC236}">
                  <a16:creationId xmlns:a16="http://schemas.microsoft.com/office/drawing/2014/main" id="{F3A0ACC7-0DDF-AD29-6055-7AD0555890CE}"/>
                </a:ext>
              </a:extLst>
            </p:cNvPr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326;p31">
              <a:extLst>
                <a:ext uri="{FF2B5EF4-FFF2-40B4-BE49-F238E27FC236}">
                  <a16:creationId xmlns:a16="http://schemas.microsoft.com/office/drawing/2014/main" id="{CAA7EDBA-19C5-B5CE-9A1F-36C4255E7440}"/>
                </a:ext>
              </a:extLst>
            </p:cNvPr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4" name="Google Shape;327;p31">
            <a:extLst>
              <a:ext uri="{FF2B5EF4-FFF2-40B4-BE49-F238E27FC236}">
                <a16:creationId xmlns:a16="http://schemas.microsoft.com/office/drawing/2014/main" id="{390A52BB-DD40-AC31-D206-96D5CE6EB4FE}"/>
              </a:ext>
            </a:extLst>
          </p:cNvPr>
          <p:cNvPicPr preferRelativeResize="0"/>
          <p:nvPr userDrawn="1"/>
        </p:nvPicPr>
        <p:blipFill>
          <a:blip r:embed="rId3"/>
          <a:srcRect t="8598" b="8598"/>
          <a:stretch/>
        </p:blipFill>
        <p:spPr>
          <a:xfrm>
            <a:off x="7199367" y="1008116"/>
            <a:ext cx="2700700" cy="4842333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697A864-8D20-D6F1-CB5A-4303E8BC7C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8784" y="1007534"/>
            <a:ext cx="2700867" cy="48429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05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26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userDrawn="1">
  <p:cSld name="Blank color background">
    <p:bg>
      <p:bgPr>
        <a:solidFill>
          <a:srgbClr val="0E253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F64F2D1C-B5D1-1D44-0C23-9189EC52FCE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1A105B18-B315-C1B5-E9A1-E4408CC6137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2ABA019B-EE33-0C2A-28A2-2F96FD8943A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3E143E42-671F-5B1E-127F-8F598452D69F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79C39-FF93-DFF9-7AE8-0FF43359B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96268" y="6318728"/>
            <a:ext cx="911165" cy="27881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36CDD6-EC6B-7980-08AD-442180FAAC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2918" y="2194557"/>
            <a:ext cx="2451100" cy="24384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Google Shape;63;p8">
            <a:extLst>
              <a:ext uri="{FF2B5EF4-FFF2-40B4-BE49-F238E27FC236}">
                <a16:creationId xmlns:a16="http://schemas.microsoft.com/office/drawing/2014/main" id="{21400FED-19A4-13D6-C3FF-F172CECD53A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22918" y="615832"/>
            <a:ext cx="6821068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7200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Thank You!</a:t>
            </a:r>
            <a:endParaRPr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A75675-ED42-433A-7A1A-2D90FD5F37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0933" y="3430182"/>
            <a:ext cx="6866667" cy="2805513"/>
          </a:xfrm>
        </p:spPr>
        <p:txBody>
          <a:bodyPr/>
          <a:lstStyle>
            <a:lvl1pPr marL="609585" marR="0" indent="-507987" algn="l" defTabSz="1219170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None/>
              <a:tabLst/>
              <a:defRPr sz="2667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Title, phone, email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DC4B347-6F61-226C-7AEE-E592AD9706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50933" y="2567418"/>
            <a:ext cx="6866667" cy="946767"/>
          </a:xfrm>
        </p:spPr>
        <p:txBody>
          <a:bodyPr/>
          <a:lstStyle>
            <a:lvl1pPr>
              <a:buNone/>
              <a:defRPr sz="4267" b="1">
                <a:solidFill>
                  <a:srgbClr val="94C53D"/>
                </a:solidFill>
                <a:latin typeface="Arial Black" panose="020B0A040201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57191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>
  <p:cSld name="1_Blank color background">
    <p:bg>
      <p:bgPr>
        <a:solidFill>
          <a:srgbClr val="0E253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F64F2D1C-B5D1-1D44-0C23-9189EC52FCE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1A105B18-B315-C1B5-E9A1-E4408CC6137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2ABA019B-EE33-0C2A-28A2-2F96FD8943A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3E143E42-671F-5B1E-127F-8F598452D69F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79C39-FF93-DFF9-7AE8-0FF43359B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96268" y="6318728"/>
            <a:ext cx="911165" cy="2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3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220D3-8C73-4590-BDD0-E77DB07A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F1D8F-9AE4-47AF-8533-D55E5E3F1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52B67-C938-40E5-BF04-0CFF8C7CA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506D2A-B993-4B33-98C9-7573C723C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3EF542-7346-4BD0-B497-BFD708061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5E4A4-0CF1-4ACA-B04E-6D8EC650B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EEB1A-8981-4691-A411-0E95658CC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757C33-BFF8-4D20-BB72-80F5BCDE8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3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57B3-C281-430D-9C53-7DB10D8D3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A1BCA-23F1-4196-A0BA-EF0AC5DB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AF1CE-0111-4477-AB55-E743F7AA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F582B-320E-4F07-8BE8-851BA25C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0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B4DBE-F407-4C36-8C8C-16DF4EA0B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91ECF-AAE7-4499-B9FF-E67E1717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9FE9B-85FB-4983-A2DD-C8E684AD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9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9C17-82E1-424B-AF8E-1EFFEE89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08D24-D210-47D2-BBE0-FAD03733B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49780-20B5-4B21-A5B6-928AC6564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42C42-A8AE-4F2E-96BE-DED41D02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54DC3-0F15-41D4-9CC7-54CC4560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5C8D0-52D9-4AF5-8DCF-05ACDF44B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23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0A8C8-D557-4A7F-A8C7-C8435999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E5A9CC-F590-4A2E-A2CC-01ECF1F8A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DAC76-654B-47DF-9E12-465FC9C1A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EAF66-181F-4C5D-BA91-A95F1F8B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E9F80-CE8A-4C76-BE94-DB43808C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14D1A-053E-40C7-A55C-6D39F4DE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3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31A553-CC76-4135-AA6D-9B89D8B43341}"/>
              </a:ext>
            </a:extLst>
          </p:cNvPr>
          <p:cNvSpPr/>
          <p:nvPr userDrawn="1"/>
        </p:nvSpPr>
        <p:spPr>
          <a:xfrm>
            <a:off x="0" y="0"/>
            <a:ext cx="2517058" cy="6941574"/>
          </a:xfrm>
          <a:prstGeom prst="rect">
            <a:avLst/>
          </a:prstGeom>
          <a:solidFill>
            <a:srgbClr val="DEEB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B19505-7B76-4B32-9685-E279B9225D39}"/>
              </a:ext>
            </a:extLst>
          </p:cNvPr>
          <p:cNvSpPr/>
          <p:nvPr userDrawn="1"/>
        </p:nvSpPr>
        <p:spPr>
          <a:xfrm>
            <a:off x="4916" y="727587"/>
            <a:ext cx="2507226" cy="394776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58E4D90-B460-4B27-BC41-735720113F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2" y="194198"/>
            <a:ext cx="1161154" cy="1213628"/>
          </a:xfrm>
          <a:prstGeom prst="rect">
            <a:avLst/>
          </a:prstGeom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83690759-4D5F-4431-A84A-219EE8109F5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4" y="5690878"/>
            <a:ext cx="869371" cy="66547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DF172-4B17-4701-B9FC-9C96CC216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F7AE2-240A-44B3-9439-7AC40E6D594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C22B2-B802-4A92-A014-DE508BFCD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95CAA-3D6A-49AD-8D1C-9F03DF78E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91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81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</p:sldLayoutIdLst>
  <p:txStyles>
    <p:titleStyle>
      <a:lvl1pPr algn="l" defTabSz="609585" rtl="0" eaLnBrk="1" latinLnBrk="0" hangingPunct="1">
        <a:spcBef>
          <a:spcPct val="0"/>
        </a:spcBef>
        <a:buNone/>
        <a:defRPr sz="5867" b="1" i="0" kern="1200">
          <a:solidFill>
            <a:schemeClr val="accent5"/>
          </a:solidFill>
          <a:latin typeface="+mj-lt"/>
          <a:ea typeface="+mj-ea"/>
          <a:cs typeface="Brandon Grotesque" panose="020B0503020203060202" pitchFamily="34" charset="77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3733" b="0" i="0" kern="1200">
          <a:solidFill>
            <a:schemeClr val="accent5"/>
          </a:solidFill>
          <a:latin typeface="+mn-lt"/>
          <a:ea typeface="Roboto Condensed Light" panose="02000000000000000000" pitchFamily="2" charset="0"/>
          <a:cs typeface="Roboto Condensed Light" panose="02000000000000000000" pitchFamily="2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3"/>
        </a:buClr>
        <a:buSzPct val="75000"/>
        <a:buFont typeface="Wingdings" panose="05000000000000000000" pitchFamily="2" charset="2"/>
        <a:buChar char="§"/>
        <a:defRPr sz="3200" b="0" i="0" kern="1200">
          <a:solidFill>
            <a:schemeClr val="accent5"/>
          </a:solidFill>
          <a:latin typeface="+mn-lt"/>
          <a:ea typeface="Roboto Condensed Light" panose="02000000000000000000" pitchFamily="2" charset="0"/>
          <a:cs typeface="Roboto Condensed Light" panose="02000000000000000000" pitchFamily="2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667" b="0" i="0" kern="1200">
          <a:solidFill>
            <a:schemeClr val="accent5"/>
          </a:solidFill>
          <a:latin typeface="+mn-lt"/>
          <a:ea typeface="Roboto Condensed Light" panose="02000000000000000000" pitchFamily="2" charset="0"/>
          <a:cs typeface="Roboto Condensed Light" panose="02000000000000000000" pitchFamily="2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2"/>
        </a:buClr>
        <a:buSzPct val="75000"/>
        <a:buFont typeface="Wingdings" panose="05000000000000000000" pitchFamily="2" charset="2"/>
        <a:buChar char="§"/>
        <a:defRPr sz="2400" b="0" i="0" kern="1200">
          <a:solidFill>
            <a:schemeClr val="accent5"/>
          </a:solidFill>
          <a:latin typeface="+mn-lt"/>
          <a:ea typeface="Roboto Condensed Light" panose="02000000000000000000" pitchFamily="2" charset="0"/>
          <a:cs typeface="Roboto Condensed Light" panose="02000000000000000000" pitchFamily="2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accent5"/>
          </a:solidFill>
          <a:latin typeface="+mn-lt"/>
          <a:ea typeface="Roboto Condensed Light" panose="02000000000000000000" pitchFamily="2" charset="0"/>
          <a:cs typeface="Roboto Condensed Light" panose="02000000000000000000" pitchFamily="2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2963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err="1"/>
              <a:t>fvv</a:t>
            </a: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49438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A72BA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09585" marR="0" lvl="0" indent="-50798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867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svg"/><Relationship Id="rId5" Type="http://schemas.openxmlformats.org/officeDocument/2006/relationships/image" Target="../media/image33.svg"/><Relationship Id="rId4" Type="http://schemas.openxmlformats.org/officeDocument/2006/relationships/image" Target="../media/image28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w.Strumolo@wsp.com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>
                <a:solidFill>
                  <a:schemeClr val="accent1"/>
                </a:solidFill>
                <a:latin typeface="Raleway" pitchFamily="2" charset="0"/>
              </a:rPr>
              <a:t>Board of Directors Meeting</a:t>
            </a:r>
            <a:br>
              <a:rPr lang="en" sz="6400"/>
            </a:br>
            <a:r>
              <a:rPr lang="en" sz="6400"/>
              <a:t> </a:t>
            </a:r>
            <a:r>
              <a:rPr lang="en" sz="2667">
                <a:solidFill>
                  <a:srgbClr val="94C53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April 13, 2026</a:t>
            </a:r>
            <a:endParaRPr sz="2133">
              <a:solidFill>
                <a:srgbClr val="94C53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 descr="A blue bus on a street&#10;&#10;Description automatically generated">
            <a:extLst>
              <a:ext uri="{FF2B5EF4-FFF2-40B4-BE49-F238E27FC236}">
                <a16:creationId xmlns:a16="http://schemas.microsoft.com/office/drawing/2014/main" id="{B47ADF2F-1EDD-BF43-463D-A5C512D27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41" b="18074"/>
          <a:stretch/>
        </p:blipFill>
        <p:spPr>
          <a:xfrm>
            <a:off x="860301" y="294948"/>
            <a:ext cx="8119444" cy="2879419"/>
          </a:xfrm>
          <a:prstGeom prst="rect">
            <a:avLst/>
          </a:prstGeom>
        </p:spPr>
      </p:pic>
      <p:sp>
        <p:nvSpPr>
          <p:cNvPr id="2" name="Google Shape;106;p14">
            <a:extLst>
              <a:ext uri="{FF2B5EF4-FFF2-40B4-BE49-F238E27FC236}">
                <a16:creationId xmlns:a16="http://schemas.microsoft.com/office/drawing/2014/main" id="{1CD45139-3A4C-5CB8-5E47-B6682FBEDE03}"/>
              </a:ext>
            </a:extLst>
          </p:cNvPr>
          <p:cNvSpPr txBox="1">
            <a:spLocks noGrp="1"/>
          </p:cNvSpPr>
          <p:nvPr/>
        </p:nvSpPr>
        <p:spPr>
          <a:xfrm>
            <a:off x="11460400" y="6306100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lvl="1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lvl="2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lvl="3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lvl="4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lvl="5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lvl="6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lvl="7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lvl="8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1234732" y="670763"/>
            <a:ext cx="9240667" cy="11863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>
                <a:latin typeface="Tahoma"/>
                <a:ea typeface="Tahoma"/>
                <a:cs typeface="Tahoma"/>
              </a:rPr>
              <a:t>Summary of Proposer Evaluation  Pre-Interview</a:t>
            </a:r>
            <a:endParaRPr lang="en"/>
          </a:p>
        </p:txBody>
      </p:sp>
      <p:sp>
        <p:nvSpPr>
          <p:cNvPr id="200" name="Google Shape;200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10</a:t>
            </a:fld>
            <a:endParaRPr lang="en" kern="0">
              <a:solidFill>
                <a:srgbClr val="97ABBC"/>
              </a:solidFill>
            </a:endParaRPr>
          </a:p>
        </p:txBody>
      </p:sp>
      <p:graphicFrame>
        <p:nvGraphicFramePr>
          <p:cNvPr id="3" name="Google Shape;199;p24">
            <a:extLst>
              <a:ext uri="{FF2B5EF4-FFF2-40B4-BE49-F238E27FC236}">
                <a16:creationId xmlns:a16="http://schemas.microsoft.com/office/drawing/2014/main" id="{2776A078-7BF6-6B30-4C36-24B844CF4142}"/>
              </a:ext>
            </a:extLst>
          </p:cNvPr>
          <p:cNvGraphicFramePr/>
          <p:nvPr/>
        </p:nvGraphicFramePr>
        <p:xfrm>
          <a:off x="1424329" y="2153495"/>
          <a:ext cx="8731346" cy="334662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65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5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1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</a:rPr>
                        <a:t>Proposer</a:t>
                      </a:r>
                      <a:endParaRPr sz="2100" b="1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Raleway"/>
                      </a:endParaRPr>
                    </a:p>
                  </a:txBody>
                  <a:tcPr marL="121900" marR="121900" marT="91433" marB="91433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</a:rPr>
                        <a:t>Pre-Interview Average Score</a:t>
                      </a:r>
                      <a:endParaRPr sz="2100" b="1">
                        <a:sym typeface="Raleway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9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Via</a:t>
                      </a:r>
                    </a:p>
                  </a:txBody>
                  <a:tcPr marL="121900" marR="121900" marT="91433" marB="91433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9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73.7</a:t>
                      </a:r>
                      <a:endParaRPr sz="19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9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Transdev</a:t>
                      </a:r>
                      <a:endParaRPr lang="en" sz="19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9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78.8</a:t>
                      </a:r>
                      <a:endParaRPr lang="en" sz="19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900" b="1" i="0" u="none" strike="noStrike" cap="none" noProof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RATP-Dev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" sz="19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9524">
                      <a:solidFill>
                        <a:srgbClr val="2185C5">
                          <a:alpha val="0"/>
                        </a:srgbClr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9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78.1</a:t>
                      </a:r>
                      <a:endParaRPr lang="en" sz="19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>
                      <a:solidFill>
                        <a:schemeClr val="tx1"/>
                      </a:solidFill>
                    </a:lnL>
                    <a:lnR w="76200">
                      <a:solidFill>
                        <a:srgbClr val="2185C5">
                          <a:alpha val="0"/>
                        </a:srgbClr>
                      </a:solidFill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547533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9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MV </a:t>
                      </a:r>
                      <a:r>
                        <a:rPr lang="en" sz="19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Transportation</a:t>
                      </a:r>
                      <a:endParaRPr lang="en" sz="19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9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84.2</a:t>
                      </a:r>
                      <a:endParaRPr sz="19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5FB916F6-D468-E246-562A-4BEF1EB20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>
            <a:extLst>
              <a:ext uri="{FF2B5EF4-FFF2-40B4-BE49-F238E27FC236}">
                <a16:creationId xmlns:a16="http://schemas.microsoft.com/office/drawing/2014/main" id="{15846900-E6A5-9244-6FDF-DD148F875B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4733" y="632181"/>
            <a:ext cx="9211729" cy="11863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>
                <a:latin typeface="Tahoma"/>
                <a:ea typeface="Tahoma"/>
                <a:cs typeface="Tahoma"/>
              </a:rPr>
              <a:t>Summary of Proposer Evaluation  Post-Interview</a:t>
            </a:r>
            <a:endParaRPr lang="en"/>
          </a:p>
        </p:txBody>
      </p:sp>
      <p:sp>
        <p:nvSpPr>
          <p:cNvPr id="200" name="Google Shape;200;p24">
            <a:extLst>
              <a:ext uri="{FF2B5EF4-FFF2-40B4-BE49-F238E27FC236}">
                <a16:creationId xmlns:a16="http://schemas.microsoft.com/office/drawing/2014/main" id="{660C885E-082D-AE2A-70E3-4074E694B6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11</a:t>
            </a:fld>
            <a:endParaRPr lang="en" kern="0">
              <a:solidFill>
                <a:srgbClr val="97ABBC"/>
              </a:solidFill>
            </a:endParaRPr>
          </a:p>
        </p:txBody>
      </p:sp>
      <p:graphicFrame>
        <p:nvGraphicFramePr>
          <p:cNvPr id="3" name="Google Shape;199;p24">
            <a:extLst>
              <a:ext uri="{FF2B5EF4-FFF2-40B4-BE49-F238E27FC236}">
                <a16:creationId xmlns:a16="http://schemas.microsoft.com/office/drawing/2014/main" id="{7DDBD3D5-9D77-C7BD-154D-74C3CE46A78D}"/>
              </a:ext>
            </a:extLst>
          </p:cNvPr>
          <p:cNvGraphicFramePr/>
          <p:nvPr/>
        </p:nvGraphicFramePr>
        <p:xfrm>
          <a:off x="1424328" y="2182431"/>
          <a:ext cx="8731346" cy="331285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65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5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1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</a:rPr>
                        <a:t>Proposer</a:t>
                      </a:r>
                      <a:endParaRPr sz="2100" b="1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Raleway"/>
                      </a:endParaRPr>
                    </a:p>
                  </a:txBody>
                  <a:tcPr marL="121900" marR="121900" marT="91433" marB="91433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</a:rPr>
                        <a:t>Post-Interview Average Score</a:t>
                      </a:r>
                      <a:endParaRPr sz="2100" b="1">
                        <a:sym typeface="Raleway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Via</a:t>
                      </a:r>
                    </a:p>
                  </a:txBody>
                  <a:tcPr marL="121900" marR="121900" marT="91433" marB="91433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77.9</a:t>
                      </a:r>
                      <a:endParaRPr sz="2500"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Transdev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72.3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21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i="0" u="none" strike="noStrike" noProof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RATP-Dev</a:t>
                      </a:r>
                      <a:endParaRPr lang="en" sz="1900" b="0" i="0" u="none" strike="noStrike" noProof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1900" marR="121900" marT="91433" marB="91433" anchor="ctr">
                    <a:lnL w="9524">
                      <a:solidFill>
                        <a:srgbClr val="2185C5">
                          <a:alpha val="0"/>
                        </a:srgbClr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69.3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>
                      <a:solidFill>
                        <a:schemeClr val="tx1"/>
                      </a:solidFill>
                    </a:lnL>
                    <a:lnR w="76200">
                      <a:solidFill>
                        <a:srgbClr val="2185C5">
                          <a:alpha val="0"/>
                        </a:srgbClr>
                      </a:solidFill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547533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MV Transportation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85.9</a:t>
                      </a:r>
                      <a:endParaRPr sz="1900" b="1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188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DA6A5A11-7B88-C1EE-DD90-161CB4DB4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>
            <a:extLst>
              <a:ext uri="{FF2B5EF4-FFF2-40B4-BE49-F238E27FC236}">
                <a16:creationId xmlns:a16="http://schemas.microsoft.com/office/drawing/2014/main" id="{EEEA3341-1CEF-C8DE-1776-912CAC6A44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4732" y="294586"/>
            <a:ext cx="9105629" cy="11863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>
                <a:latin typeface="Tahoma"/>
                <a:ea typeface="Tahoma"/>
                <a:cs typeface="Tahoma"/>
              </a:rPr>
              <a:t>Best and Final Offers</a:t>
            </a:r>
            <a:endParaRPr lang="en"/>
          </a:p>
        </p:txBody>
      </p:sp>
      <p:sp>
        <p:nvSpPr>
          <p:cNvPr id="200" name="Google Shape;200;p24">
            <a:extLst>
              <a:ext uri="{FF2B5EF4-FFF2-40B4-BE49-F238E27FC236}">
                <a16:creationId xmlns:a16="http://schemas.microsoft.com/office/drawing/2014/main" id="{C1351360-2608-96B6-B596-73A96974C3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97ABBC"/>
              </a:solidFill>
            </a:endParaRPr>
          </a:p>
        </p:txBody>
      </p:sp>
      <p:graphicFrame>
        <p:nvGraphicFramePr>
          <p:cNvPr id="3" name="Google Shape;199;p24">
            <a:extLst>
              <a:ext uri="{FF2B5EF4-FFF2-40B4-BE49-F238E27FC236}">
                <a16:creationId xmlns:a16="http://schemas.microsoft.com/office/drawing/2014/main" id="{D8A6B6B6-C217-58DF-7E9D-B14994C692E1}"/>
              </a:ext>
            </a:extLst>
          </p:cNvPr>
          <p:cNvGraphicFramePr/>
          <p:nvPr/>
        </p:nvGraphicFramePr>
        <p:xfrm>
          <a:off x="1067441" y="1825546"/>
          <a:ext cx="10064844" cy="39590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16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6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16211">
                  <a:extLst>
                    <a:ext uri="{9D8B030D-6E8A-4147-A177-3AD203B41FA5}">
                      <a16:colId xmlns:a16="http://schemas.microsoft.com/office/drawing/2014/main" val="3237986898"/>
                    </a:ext>
                  </a:extLst>
                </a:gridCol>
                <a:gridCol w="2516211">
                  <a:extLst>
                    <a:ext uri="{9D8B030D-6E8A-4147-A177-3AD203B41FA5}">
                      <a16:colId xmlns:a16="http://schemas.microsoft.com/office/drawing/2014/main" val="2153729495"/>
                    </a:ext>
                  </a:extLst>
                </a:gridCol>
              </a:tblGrid>
              <a:tr h="6461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</a:rPr>
                        <a:t>Proposer</a:t>
                      </a:r>
                      <a:endParaRPr sz="2100" b="1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Raleway"/>
                      </a:endParaRPr>
                    </a:p>
                  </a:txBody>
                  <a:tcPr marL="121900" marR="121900" marT="91433" marB="91433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</a:rPr>
                        <a:t>Fiscal Year</a:t>
                      </a:r>
                      <a:endParaRPr sz="2500">
                        <a:sym typeface="Raleway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</a:rPr>
                        <a:t>Pricing (Base Year)</a:t>
                      </a:r>
                      <a:endParaRPr lang="en" sz="2100" b="1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Raleway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76200">
                      <a:solidFill>
                        <a:schemeClr val="accent1"/>
                      </a:solidFill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</a:rPr>
                        <a:t>Percentage Increase</a:t>
                      </a:r>
                      <a:endParaRPr lang="en" sz="2100" b="1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Raleway"/>
                      </a:endParaRPr>
                    </a:p>
                  </a:txBody>
                  <a:tcPr marL="121900" marR="121900" marT="91433" marB="91433" anchor="ctr">
                    <a:lnL w="12700">
                      <a:solidFill>
                        <a:schemeClr val="tx1"/>
                      </a:solidFill>
                    </a:lnL>
                    <a:lnR w="76200">
                      <a:solidFill>
                        <a:srgbClr val="2185C5">
                          <a:alpha val="0"/>
                        </a:srgbClr>
                      </a:solidFill>
                    </a:lnR>
                    <a:lnT w="76200">
                      <a:solidFill>
                        <a:schemeClr val="accent1"/>
                      </a:solidFill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Transdev (Current)</a:t>
                      </a:r>
                      <a:endParaRPr lang="en" sz="19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Raleway"/>
                      </a:endParaRPr>
                    </a:p>
                  </a:txBody>
                  <a:tcPr marL="121900" marR="121900" marT="91433" marB="91433" anchor="ctr">
                    <a:lnL w="9524">
                      <a:solidFill>
                        <a:srgbClr val="2185C5">
                          <a:alpha val="0"/>
                        </a:srgbClr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FY 25-26</a:t>
                      </a:r>
                      <a:endParaRPr lang="en" sz="19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Raleway"/>
                      </a:endParaRPr>
                    </a:p>
                  </a:txBody>
                  <a:tcPr marL="121900" marR="121900" marT="91433" marB="91433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$13,059,902</a:t>
                      </a:r>
                      <a:endParaRPr lang="en" sz="19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Raleway"/>
                      </a:endParaRPr>
                    </a:p>
                  </a:txBody>
                  <a:tcPr marL="121900" marR="121900" marT="91433" marB="91433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4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" sz="19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Raleway"/>
                      </a:endParaRPr>
                    </a:p>
                  </a:txBody>
                  <a:tcPr marL="121900" marR="121900" marT="91433" marB="91433" anchor="ctr">
                    <a:lnL w="12700">
                      <a:solidFill>
                        <a:schemeClr val="tx1"/>
                      </a:solidFill>
                    </a:lnL>
                    <a:lnR w="76200">
                      <a:solidFill>
                        <a:srgbClr val="2185C5">
                          <a:alpha val="0"/>
                        </a:srgbClr>
                      </a:solidFill>
                    </a:lnR>
                    <a:lnT w="9524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031401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Transdev (Proposed)</a:t>
                      </a:r>
                    </a:p>
                  </a:txBody>
                  <a:tcPr marL="121900" marR="121900" marT="91433" marB="91433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FY 26-27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$15,625,864.47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9524">
                      <a:solidFill>
                        <a:schemeClr val="accent2"/>
                      </a:solidFill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19.6%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>
                      <a:solidFill>
                        <a:schemeClr val="tx1"/>
                      </a:solidFill>
                    </a:lnL>
                    <a:lnR w="76200">
                      <a:solidFill>
                        <a:srgbClr val="2185C5">
                          <a:alpha val="0"/>
                        </a:srgbClr>
                      </a:solidFill>
                    </a:lnR>
                    <a:lnT w="9524">
                      <a:solidFill>
                        <a:schemeClr val="accent2"/>
                      </a:solidFill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RATP-Dev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i="0" u="none" strike="noStrike" noProof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FY 26-27</a:t>
                      </a:r>
                      <a:endParaRPr lang="en-US" sz="2500">
                        <a:sym typeface="Lato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$15,291,212.59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9524">
                      <a:solidFill>
                        <a:schemeClr val="accent2"/>
                      </a:solidFill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17.1%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>
                      <a:solidFill>
                        <a:schemeClr val="tx1"/>
                      </a:solidFill>
                    </a:lnL>
                    <a:lnR w="76200">
                      <a:solidFill>
                        <a:srgbClr val="2185C5">
                          <a:alpha val="0"/>
                        </a:srgbClr>
                      </a:solidFill>
                    </a:lnR>
                    <a:lnT w="9524">
                      <a:solidFill>
                        <a:schemeClr val="accent2"/>
                      </a:solidFill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21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i="0" u="none" strike="noStrike" noProof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MV Transportation</a:t>
                      </a:r>
                      <a:endParaRPr lang="en-US" sz="2500"/>
                    </a:p>
                  </a:txBody>
                  <a:tcPr marL="121900" marR="121900" marT="91433" marB="91433" anchor="ctr">
                    <a:lnL w="9524">
                      <a:solidFill>
                        <a:srgbClr val="2185C5">
                          <a:alpha val="0"/>
                        </a:srgbClr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i="0" u="none" strike="noStrike" noProof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FY 26-27</a:t>
                      </a:r>
                      <a:endParaRPr lang="en-US" sz="2500">
                        <a:sym typeface="Lato"/>
                      </a:endParaRPr>
                    </a:p>
                  </a:txBody>
                  <a:tcPr marL="121900" marR="121900" marT="91433" marB="91433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$15,291,921.40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4">
                      <a:solidFill>
                        <a:schemeClr val="accent2"/>
                      </a:solidFill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17.1%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>
                      <a:solidFill>
                        <a:schemeClr val="tx1"/>
                      </a:solidFill>
                    </a:lnL>
                    <a:lnR w="76200">
                      <a:solidFill>
                        <a:srgbClr val="2185C5">
                          <a:alpha val="0"/>
                        </a:srgbClr>
                      </a:solidFill>
                    </a:lnR>
                    <a:lnT w="9524">
                      <a:solidFill>
                        <a:schemeClr val="accent2"/>
                      </a:solidFill>
                    </a:lnT>
                    <a:lnB w="9524">
                      <a:solidFill>
                        <a:schemeClr val="accent2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547533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Via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i="0" u="none" strike="noStrike" noProof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FY 26-27</a:t>
                      </a:r>
                      <a:endParaRPr lang="en-US" sz="2500">
                        <a:sym typeface="Lato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$13,552,977.20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9524">
                      <a:solidFill>
                        <a:schemeClr val="accent2"/>
                      </a:solidFill>
                    </a:lnT>
                    <a:lnB w="7620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3.8%</a:t>
                      </a:r>
                      <a:endParaRPr lang="en"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Lato"/>
                      </a:endParaRPr>
                    </a:p>
                  </a:txBody>
                  <a:tcPr marL="121900" marR="121900" marT="91433" marB="91433" anchor="ctr">
                    <a:lnL w="12700">
                      <a:solidFill>
                        <a:schemeClr val="tx1"/>
                      </a:solidFill>
                    </a:lnL>
                    <a:lnR w="76200">
                      <a:solidFill>
                        <a:srgbClr val="2185C5">
                          <a:alpha val="0"/>
                        </a:srgbClr>
                      </a:solidFill>
                    </a:lnR>
                    <a:lnT w="9524">
                      <a:solidFill>
                        <a:schemeClr val="accent2"/>
                      </a:solidFill>
                    </a:lnT>
                    <a:lnB w="7620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180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C79157E7-E159-312F-99D7-89C7F66AA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>
            <a:extLst>
              <a:ext uri="{FF2B5EF4-FFF2-40B4-BE49-F238E27FC236}">
                <a16:creationId xmlns:a16="http://schemas.microsoft.com/office/drawing/2014/main" id="{BBF09515-9B37-A547-DDE3-801262278C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1500" y="323543"/>
            <a:ext cx="8812757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Evaluation Panel Decision</a:t>
            </a:r>
            <a:endParaRPr lang="en-US"/>
          </a:p>
        </p:txBody>
      </p:sp>
      <p:sp>
        <p:nvSpPr>
          <p:cNvPr id="147" name="Google Shape;147;p19">
            <a:extLst>
              <a:ext uri="{FF2B5EF4-FFF2-40B4-BE49-F238E27FC236}">
                <a16:creationId xmlns:a16="http://schemas.microsoft.com/office/drawing/2014/main" id="{CD93983D-072E-5A89-C050-A8E9957CA0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13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3FF1AD-A2E4-B9B3-0844-3FA8EB22CDE8}"/>
              </a:ext>
            </a:extLst>
          </p:cNvPr>
          <p:cNvSpPr txBox="1"/>
          <p:nvPr/>
        </p:nvSpPr>
        <p:spPr>
          <a:xfrm>
            <a:off x="1079284" y="1812225"/>
            <a:ext cx="9037845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After reviewing the BAFOs from MV, Via, and Transdev, and reviewing staff's the evaluation panel </a:t>
            </a:r>
            <a:r>
              <a:rPr lang="en-US" sz="2400" b="1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unanimously agreed to recommend to award </a:t>
            </a:r>
            <a:r>
              <a:rPr lang="en-US" sz="2400" b="1" kern="0" err="1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YoloTD's</a:t>
            </a:r>
            <a:r>
              <a:rPr lang="en-US" sz="2400" b="1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 new Transit Operations Contract to MV Transportation, Inc.</a:t>
            </a: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8027FF-2225-B8E6-2F75-920AEA515B55}"/>
              </a:ext>
            </a:extLst>
          </p:cNvPr>
          <p:cNvSpPr txBox="1"/>
          <p:nvPr/>
        </p:nvSpPr>
        <p:spPr>
          <a:xfrm>
            <a:off x="970372" y="3533615"/>
            <a:ext cx="10014961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Panelists agreed that MV's proposal was the strongest due to several factors:</a:t>
            </a:r>
          </a:p>
          <a:p>
            <a:pPr defTabSz="1219170">
              <a:buClr>
                <a:srgbClr val="000000"/>
              </a:buClr>
            </a:pPr>
            <a:endParaRPr lang="en-US" sz="24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990575" lvl="1" indent="-380990" defTabSz="1219170">
              <a:buClr>
                <a:srgbClr val="000000"/>
              </a:buClr>
              <a:buFont typeface="Courier New"/>
              <a:buChar char="o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Significant </a:t>
            </a:r>
            <a:r>
              <a:rPr lang="en-US" sz="2400" b="1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operator</a:t>
            </a: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 </a:t>
            </a:r>
            <a:r>
              <a:rPr lang="en-US" sz="2400" b="1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wage increases</a:t>
            </a:r>
          </a:p>
          <a:p>
            <a:pPr marL="990575" lvl="1" indent="-380990" defTabSz="1219170">
              <a:buClr>
                <a:srgbClr val="000000"/>
              </a:buClr>
              <a:buFont typeface="Courier New"/>
              <a:buChar char="o"/>
            </a:pPr>
            <a:r>
              <a:rPr lang="en-US" sz="2400" b="1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Increased staffing</a:t>
            </a: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 levels for operators, road supervisors, and a dedicated accounts manager</a:t>
            </a:r>
          </a:p>
          <a:p>
            <a:pPr marL="990575" lvl="1" indent="-380990" defTabSz="1219170">
              <a:buClr>
                <a:srgbClr val="000000"/>
              </a:buClr>
              <a:buFont typeface="Courier New"/>
              <a:buChar char="o"/>
            </a:pPr>
            <a:r>
              <a:rPr lang="en-US" sz="2400" b="1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Technology improvements</a:t>
            </a: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, including in fleet management, KPI visibility, and safety</a:t>
            </a:r>
          </a:p>
          <a:p>
            <a:pPr marL="990575" lvl="1" indent="-380990" defTabSz="1219170">
              <a:buClr>
                <a:srgbClr val="000000"/>
              </a:buClr>
              <a:buFont typeface="Courier New"/>
              <a:buChar char="o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A strong and </a:t>
            </a:r>
            <a:r>
              <a:rPr lang="en-US" sz="2400" b="1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experienced local management team</a:t>
            </a:r>
          </a:p>
        </p:txBody>
      </p:sp>
    </p:spTree>
    <p:extLst>
      <p:ext uri="{BB962C8B-B14F-4D97-AF65-F5344CB8AC3E}">
        <p14:creationId xmlns:p14="http://schemas.microsoft.com/office/powerpoint/2010/main" val="179518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4B18FC56-C087-4C0D-7EFD-2D1EEBC08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>
            <a:extLst>
              <a:ext uri="{FF2B5EF4-FFF2-40B4-BE49-F238E27FC236}">
                <a16:creationId xmlns:a16="http://schemas.microsoft.com/office/drawing/2014/main" id="{E82013C2-7DEF-5898-5847-5D5B65D11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1500" y="670783"/>
            <a:ext cx="9931643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Protections for </a:t>
            </a:r>
            <a:r>
              <a:rPr lang="en-US" err="1">
                <a:latin typeface="Tahoma"/>
                <a:ea typeface="Tahoma"/>
                <a:cs typeface="Tahoma"/>
              </a:rPr>
              <a:t>Yolobus</a:t>
            </a:r>
            <a:r>
              <a:rPr lang="en-US">
                <a:latin typeface="Tahoma"/>
                <a:ea typeface="Tahoma"/>
                <a:cs typeface="Tahoma"/>
              </a:rPr>
              <a:t> Frontline Workers</a:t>
            </a:r>
            <a:endParaRPr lang="en-US"/>
          </a:p>
        </p:txBody>
      </p:sp>
      <p:sp>
        <p:nvSpPr>
          <p:cNvPr id="147" name="Google Shape;147;p19">
            <a:extLst>
              <a:ext uri="{FF2B5EF4-FFF2-40B4-BE49-F238E27FC236}">
                <a16:creationId xmlns:a16="http://schemas.microsoft.com/office/drawing/2014/main" id="{F0FC8BAD-B481-B150-4CD6-DC916F901D5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14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A7874-80BB-71B6-C598-D471B7FA5F6A}"/>
              </a:ext>
            </a:extLst>
          </p:cNvPr>
          <p:cNvSpPr txBox="1"/>
          <p:nvPr/>
        </p:nvSpPr>
        <p:spPr>
          <a:xfrm>
            <a:off x="1188147" y="2004268"/>
            <a:ext cx="9923816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MV Transportation agreed to honor the existing Collective Bargaining Agreement with the Amalgamated Transit Union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endParaRPr lang="en-US" sz="24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MV will rehire all unionized employees for a period of 90 days after they take over service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endParaRPr lang="en-US" sz="24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Improvements to run-cutting will also provide benefits to </a:t>
            </a:r>
            <a:r>
              <a:rPr lang="en-US" sz="2400" kern="0" err="1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Yolobus</a:t>
            </a: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 workers, allowing for better shifts for operators to reduce spread-time</a:t>
            </a:r>
          </a:p>
          <a:p>
            <a:pPr defTabSz="1219170">
              <a:buClr>
                <a:srgbClr val="000000"/>
              </a:buClr>
            </a:pPr>
            <a:endParaRPr lang="en-US" sz="20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908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9FC5A0E0-8DB3-E9F8-375A-555AF02DF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>
            <a:extLst>
              <a:ext uri="{FF2B5EF4-FFF2-40B4-BE49-F238E27FC236}">
                <a16:creationId xmlns:a16="http://schemas.microsoft.com/office/drawing/2014/main" id="{75B77B8E-A636-1989-2A40-9B56569657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526" y="284415"/>
            <a:ext cx="8812757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Proposed Contract Costs</a:t>
            </a:r>
            <a:br>
              <a:rPr lang="en-US">
                <a:latin typeface="Tahoma"/>
                <a:ea typeface="Tahoma"/>
                <a:cs typeface="Tahoma"/>
              </a:rPr>
            </a:br>
            <a:r>
              <a:rPr lang="en-US" sz="2667">
                <a:latin typeface="Tahoma"/>
                <a:ea typeface="Tahoma"/>
                <a:cs typeface="Tahoma"/>
              </a:rPr>
              <a:t>(at current service levels)</a:t>
            </a:r>
            <a:endParaRPr lang="en-US" sz="2667"/>
          </a:p>
        </p:txBody>
      </p:sp>
      <p:sp>
        <p:nvSpPr>
          <p:cNvPr id="147" name="Google Shape;147;p19">
            <a:extLst>
              <a:ext uri="{FF2B5EF4-FFF2-40B4-BE49-F238E27FC236}">
                <a16:creationId xmlns:a16="http://schemas.microsoft.com/office/drawing/2014/main" id="{572ED475-6E95-A1C7-30A1-92941DC8D8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15</a:t>
            </a:fld>
            <a:endParaRPr kern="0">
              <a:solidFill>
                <a:srgbClr val="97ABB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01BE6C-D7E5-458A-5F8F-432F61C60E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0" b="397"/>
          <a:stretch>
            <a:fillRect/>
          </a:stretch>
        </p:blipFill>
        <p:spPr>
          <a:xfrm>
            <a:off x="308659" y="2216415"/>
            <a:ext cx="11536104" cy="241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67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0DEB7322-3948-9E8A-603E-48E87A87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>
            <a:extLst>
              <a:ext uri="{FF2B5EF4-FFF2-40B4-BE49-F238E27FC236}">
                <a16:creationId xmlns:a16="http://schemas.microsoft.com/office/drawing/2014/main" id="{FFFC3D04-62F3-FA04-C636-0819545732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667" y="276923"/>
            <a:ext cx="8812757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One-Time Startup Costs</a:t>
            </a:r>
            <a:endParaRPr lang="en-US"/>
          </a:p>
        </p:txBody>
      </p:sp>
      <p:sp>
        <p:nvSpPr>
          <p:cNvPr id="147" name="Google Shape;147;p19">
            <a:extLst>
              <a:ext uri="{FF2B5EF4-FFF2-40B4-BE49-F238E27FC236}">
                <a16:creationId xmlns:a16="http://schemas.microsoft.com/office/drawing/2014/main" id="{DE243349-D962-B676-78B4-5E0303B0D7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16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404088-6FD1-F986-766C-363C49D063DE}"/>
              </a:ext>
            </a:extLst>
          </p:cNvPr>
          <p:cNvSpPr txBox="1"/>
          <p:nvPr/>
        </p:nvSpPr>
        <p:spPr>
          <a:xfrm>
            <a:off x="658563" y="1843034"/>
            <a:ext cx="6443967" cy="39601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594" indent="-228594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MV Transportation included a one-time startup cost of $1,001,238 in their Best and Final Offer</a:t>
            </a:r>
          </a:p>
          <a:p>
            <a:pPr defTabSz="1219170">
              <a:buClr>
                <a:srgbClr val="000000"/>
              </a:buClr>
            </a:pPr>
            <a:endParaRPr lang="en-US" sz="24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228594" indent="-228594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To absorb this unexpected near-term cost, staff recommends a one-time drawdown from </a:t>
            </a:r>
            <a:r>
              <a:rPr lang="en-US" sz="2400" kern="0" err="1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YoloTD's</a:t>
            </a: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 reserves totaling $390,273 in FY 2025-26, with the remaining balance paid monthly in FY 2026-27. </a:t>
            </a:r>
          </a:p>
          <a:p>
            <a:pPr marL="228594" indent="-228594" defTabSz="1219170">
              <a:buClr>
                <a:srgbClr val="000000"/>
              </a:buClr>
              <a:buFont typeface="Arial"/>
              <a:buChar char="•"/>
            </a:pPr>
            <a:endParaRPr lang="en-US" sz="20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 Nova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5FCE4C-00F6-B3DC-B57C-3F94BF80665F}"/>
              </a:ext>
            </a:extLst>
          </p:cNvPr>
          <p:cNvGraphicFramePr>
            <a:graphicFrameLocks noGrp="1"/>
          </p:cNvGraphicFramePr>
          <p:nvPr/>
        </p:nvGraphicFramePr>
        <p:xfrm>
          <a:off x="7662334" y="359834"/>
          <a:ext cx="3745001" cy="5467783"/>
        </p:xfrm>
        <a:graphic>
          <a:graphicData uri="http://schemas.openxmlformats.org/drawingml/2006/table">
            <a:tbl>
              <a:tblPr firstRow="1" bandRow="1"/>
              <a:tblGrid>
                <a:gridCol w="1873249">
                  <a:extLst>
                    <a:ext uri="{9D8B030D-6E8A-4147-A177-3AD203B41FA5}">
                      <a16:colId xmlns:a16="http://schemas.microsoft.com/office/drawing/2014/main" val="1935552479"/>
                    </a:ext>
                  </a:extLst>
                </a:gridCol>
                <a:gridCol w="1871752">
                  <a:extLst>
                    <a:ext uri="{9D8B030D-6E8A-4147-A177-3AD203B41FA5}">
                      <a16:colId xmlns:a16="http://schemas.microsoft.com/office/drawing/2014/main" val="28877646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57"/>
                        </a:lnSpc>
                        <a:buNone/>
                      </a:pPr>
                      <a:r>
                        <a:rPr lang="en-US" sz="1300" b="1">
                          <a:effectLst/>
                          <a:latin typeface="Arial Nova"/>
                        </a:rPr>
                        <a:t>Payment Date</a:t>
                      </a:r>
                      <a:r>
                        <a:rPr lang="en-US" sz="1300">
                          <a:effectLst/>
                          <a:latin typeface="Arial Nova"/>
                        </a:rPr>
                        <a:t>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8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 b="1">
                          <a:effectLst/>
                          <a:latin typeface="Arial Nova"/>
                        </a:rPr>
                        <a:t>Pro-Rated Startup Payment</a:t>
                      </a:r>
                      <a:r>
                        <a:rPr lang="en-US" sz="1300" b="1">
                          <a:effectLst/>
                          <a:latin typeface="Arial"/>
                        </a:rPr>
                        <a:t> </a:t>
                      </a:r>
                      <a:r>
                        <a:rPr lang="en-US" sz="13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607035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April 30, 2026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$130,079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182277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May 31, 2026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$130,079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920707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June 30, 2026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$130,079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130566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July 31, 2026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$116,000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594880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August 31, 2026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$45,000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9802923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September 30, 2026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$45,000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764245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October 31, 2026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$45,000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646295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November 30, 2026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$45,000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129138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December 31, 2026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$45,000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306177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January 31, 2027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$45,000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532744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February 28, 2027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$45,000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6151870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March 31, 2027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$45,000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653945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April 30, 2027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$45,000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842295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May 31, 2027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$45,000 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045244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June 30, 2027 </a:t>
                      </a:r>
                    </a:p>
                  </a:txBody>
                  <a:tcPr marL="88900" marR="8890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US" sz="1300">
                          <a:effectLst/>
                          <a:latin typeface="Arial"/>
                        </a:rPr>
                        <a:t>$45,000 </a:t>
                      </a:r>
                    </a:p>
                  </a:txBody>
                  <a:tcPr marL="88900" marR="8890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767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844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436278C5-94D5-EFEB-78A2-AAD0EF3C9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>
            <a:extLst>
              <a:ext uri="{FF2B5EF4-FFF2-40B4-BE49-F238E27FC236}">
                <a16:creationId xmlns:a16="http://schemas.microsoft.com/office/drawing/2014/main" id="{90C17661-0F3D-8717-89B1-F574619B3F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0436" y="-4407"/>
            <a:ext cx="8812757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Fiscal Impact</a:t>
            </a:r>
            <a:endParaRPr lang="en-US"/>
          </a:p>
        </p:txBody>
      </p:sp>
      <p:sp>
        <p:nvSpPr>
          <p:cNvPr id="147" name="Google Shape;147;p19">
            <a:extLst>
              <a:ext uri="{FF2B5EF4-FFF2-40B4-BE49-F238E27FC236}">
                <a16:creationId xmlns:a16="http://schemas.microsoft.com/office/drawing/2014/main" id="{50B062C1-1B80-3D45-7938-68B133889D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17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F228F5-8B8D-B792-40DA-AD98F4A645AA}"/>
              </a:ext>
            </a:extLst>
          </p:cNvPr>
          <p:cNvSpPr txBox="1"/>
          <p:nvPr/>
        </p:nvSpPr>
        <p:spPr>
          <a:xfrm>
            <a:off x="891396" y="1445288"/>
            <a:ext cx="10415395" cy="5417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594" indent="-228594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Fixed costs will stay consistent, but variable costs can change depending on the level of service provided</a:t>
            </a:r>
          </a:p>
          <a:p>
            <a:pPr marL="228594" indent="-228594" defTabSz="1219170">
              <a:buClr>
                <a:srgbClr val="000000"/>
              </a:buClr>
              <a:buFont typeface="Arial"/>
              <a:buChar char="•"/>
            </a:pPr>
            <a:endParaRPr lang="en-US" sz="24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228594" indent="-228594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The Price Proposal Template required all Proposers to provide costs for a range of different transit service levels, from 60% of current service levels to 140% of service levels. </a:t>
            </a:r>
          </a:p>
          <a:p>
            <a:pPr marL="228594" indent="-228594" defTabSz="1219170">
              <a:buClr>
                <a:srgbClr val="000000"/>
              </a:buClr>
              <a:buFont typeface="Arial"/>
              <a:buChar char="•"/>
            </a:pPr>
            <a:endParaRPr lang="en-US" sz="24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228594" indent="-228594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 err="1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YoloTD's</a:t>
            </a: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 nearly-complete SRTP includes reduced 80% and 90% scenarios, as well as a base level scenario and an optimistic 110% scenario. </a:t>
            </a:r>
          </a:p>
          <a:p>
            <a:pPr defTabSz="1219170">
              <a:buClr>
                <a:srgbClr val="000000"/>
              </a:buClr>
            </a:pPr>
            <a:endParaRPr lang="en-US" sz="24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228594" indent="-228594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In the event that it becomes necessary to reduce transit service, the SRTP’s reduced-service scenarios will provide the roadmap for those service cuts. </a:t>
            </a:r>
          </a:p>
          <a:p>
            <a:pPr marL="228594" indent="-228594" defTabSz="1219170">
              <a:buClr>
                <a:srgbClr val="000000"/>
              </a:buClr>
              <a:buFont typeface="Arial"/>
              <a:buChar char="•"/>
            </a:pPr>
            <a:endParaRPr lang="en-US" sz="1867" kern="0">
              <a:solidFill>
                <a:srgbClr val="000000"/>
              </a:solidFill>
              <a:highlight>
                <a:srgbClr val="FFFFFF"/>
              </a:highlight>
              <a:latin typeface="Arial Nova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 Nova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625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868959" y="-4077"/>
            <a:ext cx="10453949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STAFF RECOMMENDATION(S)</a:t>
            </a:r>
            <a:endParaRPr lang="en-US" sz="3200" b="1">
              <a:solidFill>
                <a:schemeClr val="accent1"/>
              </a:solidFill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sp>
        <p:nvSpPr>
          <p:cNvPr id="4" name="Google Shape;153;p20">
            <a:extLst>
              <a:ext uri="{FF2B5EF4-FFF2-40B4-BE49-F238E27FC236}">
                <a16:creationId xmlns:a16="http://schemas.microsoft.com/office/drawing/2014/main" id="{99BE0086-05CB-7870-312D-104C8B7C56D1}"/>
              </a:ext>
            </a:extLst>
          </p:cNvPr>
          <p:cNvSpPr txBox="1">
            <a:spLocks/>
          </p:cNvSpPr>
          <p:nvPr/>
        </p:nvSpPr>
        <p:spPr>
          <a:xfrm>
            <a:off x="867900" y="1303764"/>
            <a:ext cx="10313769" cy="1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650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•Award of a contract to MV Transportation to provide Purchased Transportation Services for a three-year term, with up to two option years, for a total amount not to exceed $123,616,742.</a:t>
            </a:r>
            <a:br>
              <a:rPr lang="en" sz="2650">
                <a:solidFill>
                  <a:srgbClr val="565656"/>
                </a:solidFill>
                <a:latin typeface="Calibri"/>
                <a:ea typeface="Calibri"/>
                <a:cs typeface="Calibri"/>
              </a:rPr>
            </a:br>
            <a:endParaRPr lang="en" sz="2650">
              <a:solidFill>
                <a:srgbClr val="565656"/>
              </a:solidFill>
              <a:latin typeface="Calibri"/>
              <a:ea typeface="Calibri"/>
              <a:cs typeface="Calibri"/>
            </a:endParaRPr>
          </a:p>
          <a:p>
            <a:r>
              <a:rPr lang="en" sz="2650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• Authorize Executive Director to execute the attached purchased contract agreement with MV Transportation.</a:t>
            </a:r>
            <a:br>
              <a:rPr lang="en" sz="2650">
                <a:solidFill>
                  <a:srgbClr val="565656"/>
                </a:solidFill>
                <a:latin typeface="Calibri"/>
                <a:ea typeface="Calibri"/>
                <a:cs typeface="Calibri"/>
              </a:rPr>
            </a:br>
            <a:endParaRPr lang="en-US" sz="2489">
              <a:solidFill>
                <a:srgbClr val="677480"/>
              </a:solidFill>
            </a:endParaRPr>
          </a:p>
          <a:p>
            <a:pPr marL="0" indent="0">
              <a:buNone/>
            </a:pPr>
            <a:r>
              <a:rPr lang="en" sz="2650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• Authorize a one-time drawdown of up to $390,237 from </a:t>
            </a:r>
            <a:r>
              <a:rPr lang="en" sz="2650" err="1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YoloTD’s</a:t>
            </a:r>
            <a:r>
              <a:rPr lang="en" sz="2650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 Operating Reserve to pay contract startup costs that were not anticipated in the Board-approved budget for the current fiscal year (FY 2025-26).</a:t>
            </a:r>
            <a:endParaRPr lang="en-US" sz="265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700639" y="3683632"/>
            <a:ext cx="10780157" cy="24984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>
                <a:latin typeface="Arial Black"/>
              </a:rPr>
              <a:t>Agenda Item 6</a:t>
            </a:r>
            <a:br>
              <a:rPr lang="en-US" sz="3200">
                <a:latin typeface="Arial Black"/>
              </a:rPr>
            </a:br>
            <a:r>
              <a:rPr lang="en-US" sz="3200">
                <a:latin typeface="Arial Black"/>
              </a:rPr>
              <a:t>Share feedback on expanding Yolo Commute to meet VMT reduction commitments for the Yolo 80 Managed Lanes Project</a:t>
            </a:r>
            <a:endParaRPr lang="en-US" sz="320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94BB4ACB-7F0D-A3E0-6483-5B26E6725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88" y="551900"/>
            <a:ext cx="4744064" cy="232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721360" y="3500420"/>
            <a:ext cx="10086070" cy="286870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>
                <a:solidFill>
                  <a:schemeClr val="bg2"/>
                </a:solidFill>
                <a:latin typeface="Raleway"/>
              </a:rPr>
              <a:t>Agenda Item 1 : </a:t>
            </a:r>
            <a:r>
              <a:rPr lang="en-US" sz="2200">
                <a:solidFill>
                  <a:schemeClr val="accent1"/>
                </a:solidFill>
                <a:latin typeface="Raleway"/>
              </a:rPr>
              <a:t>Call to Order/Roll Call</a:t>
            </a:r>
            <a:br>
              <a:rPr lang="en-US" sz="2200">
                <a:latin typeface="Raleway"/>
              </a:rPr>
            </a:br>
            <a:r>
              <a:rPr lang="en-US" sz="2200">
                <a:solidFill>
                  <a:schemeClr val="bg2"/>
                </a:solidFill>
                <a:latin typeface="Raleway"/>
              </a:rPr>
              <a:t>Agenda Item 2:</a:t>
            </a:r>
            <a:r>
              <a:rPr lang="en-US" sz="2200">
                <a:solidFill>
                  <a:schemeClr val="accent1"/>
                </a:solidFill>
                <a:latin typeface="Raleway"/>
              </a:rPr>
              <a:t> Approve Agenda for Apr 13, 2026, Meeting</a:t>
            </a:r>
            <a:br>
              <a:rPr lang="en-US" sz="2200">
                <a:latin typeface="Raleway"/>
              </a:rPr>
            </a:br>
            <a:r>
              <a:rPr lang="en-US" sz="2200">
                <a:solidFill>
                  <a:schemeClr val="bg2"/>
                </a:solidFill>
                <a:latin typeface="Raleway"/>
              </a:rPr>
              <a:t>Agenda Item 3:</a:t>
            </a:r>
            <a:r>
              <a:rPr lang="en-US" sz="2200">
                <a:solidFill>
                  <a:schemeClr val="accent1"/>
                </a:solidFill>
                <a:latin typeface="Raleway"/>
              </a:rPr>
              <a:t> General Public Comments </a:t>
            </a:r>
            <a:br>
              <a:rPr lang="en-US" sz="2200">
                <a:latin typeface="Raleway"/>
              </a:rPr>
            </a:br>
            <a:br>
              <a:rPr lang="en-US" sz="2200">
                <a:latin typeface="Arial Black"/>
              </a:rPr>
            </a:br>
            <a:br>
              <a:rPr lang="en-US" sz="2200">
                <a:latin typeface="Raleway" pitchFamily="2" charset="0"/>
              </a:rPr>
            </a:br>
            <a:br>
              <a:rPr lang="en-US" sz="2200">
                <a:latin typeface="Raleway"/>
              </a:rPr>
            </a:br>
            <a:endParaRPr lang="en-US" sz="2200">
              <a:solidFill>
                <a:schemeClr val="accent2"/>
              </a:solidFill>
            </a:endParaRPr>
          </a:p>
        </p:txBody>
      </p:sp>
      <p:pic>
        <p:nvPicPr>
          <p:cNvPr id="7" name="Picture 6" descr="A bus on the street&#10;&#10;Description automatically generated">
            <a:extLst>
              <a:ext uri="{FF2B5EF4-FFF2-40B4-BE49-F238E27FC236}">
                <a16:creationId xmlns:a16="http://schemas.microsoft.com/office/drawing/2014/main" id="{BE56AFC2-0819-D0DD-67B2-496C47E5A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3" t="35111" b="21778"/>
          <a:stretch/>
        </p:blipFill>
        <p:spPr>
          <a:xfrm>
            <a:off x="721359" y="264160"/>
            <a:ext cx="9034780" cy="2956560"/>
          </a:xfrm>
          <a:prstGeom prst="rect">
            <a:avLst/>
          </a:prstGeom>
        </p:spPr>
      </p:pic>
      <p:sp>
        <p:nvSpPr>
          <p:cNvPr id="2" name="Google Shape;106;p14">
            <a:extLst>
              <a:ext uri="{FF2B5EF4-FFF2-40B4-BE49-F238E27FC236}">
                <a16:creationId xmlns:a16="http://schemas.microsoft.com/office/drawing/2014/main" id="{05AE4E31-0EC7-F725-9140-BF4DD7773A68}"/>
              </a:ext>
            </a:extLst>
          </p:cNvPr>
          <p:cNvSpPr txBox="1">
            <a:spLocks/>
          </p:cNvSpPr>
          <p:nvPr/>
        </p:nvSpPr>
        <p:spPr>
          <a:xfrm>
            <a:off x="11650333" y="63006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1312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946C4F43-3DC1-87E4-647D-F8F35D812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>
            <a:extLst>
              <a:ext uri="{FF2B5EF4-FFF2-40B4-BE49-F238E27FC236}">
                <a16:creationId xmlns:a16="http://schemas.microsoft.com/office/drawing/2014/main" id="{E7B2783F-AE26-EC08-FC55-04979D536C7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233" y="2265788"/>
            <a:ext cx="10363200" cy="154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4400" b="1">
                <a:solidFill>
                  <a:schemeClr val="bg1"/>
                </a:solidFill>
                <a:latin typeface="Arial Black"/>
                <a:ea typeface="Lato"/>
                <a:cs typeface="Lato"/>
              </a:rPr>
              <a:t>What is Yolo Commute?</a:t>
            </a:r>
          </a:p>
        </p:txBody>
      </p:sp>
      <p:sp>
        <p:nvSpPr>
          <p:cNvPr id="113" name="Google Shape;113;p15">
            <a:extLst>
              <a:ext uri="{FF2B5EF4-FFF2-40B4-BE49-F238E27FC236}">
                <a16:creationId xmlns:a16="http://schemas.microsoft.com/office/drawing/2014/main" id="{34A5CCDE-1EB2-3B96-C2B9-86918CC884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1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  <a:defRPr/>
            </a:pPr>
            <a:fld id="{00000000-1234-1234-1234-123412341234}" type="slidenum">
              <a:rPr lang="en" sz="2489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ctr" defTabSz="914377">
                <a:buClr>
                  <a:srgbClr val="000000"/>
                </a:buClr>
                <a:defRPr/>
              </a:pPr>
              <a:t>20</a:t>
            </a:fld>
            <a:endParaRPr sz="2489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151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A99889-C2DD-EB62-75B3-A0AC1712A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74F8309-ACE9-BE61-098A-18297A18E92E}"/>
              </a:ext>
            </a:extLst>
          </p:cNvPr>
          <p:cNvSpPr txBox="1"/>
          <p:nvPr/>
        </p:nvSpPr>
        <p:spPr>
          <a:xfrm>
            <a:off x="2585657" y="270837"/>
            <a:ext cx="7018816" cy="748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buClr>
                <a:srgbClr val="000000"/>
              </a:buClr>
            </a:pPr>
            <a:r>
              <a:rPr lang="en-US" sz="4267" b="1">
                <a:solidFill>
                  <a:srgbClr val="0A72BA"/>
                </a:solidFill>
                <a:latin typeface="Tahoma"/>
                <a:ea typeface="Tahoma"/>
                <a:cs typeface="Tahoma"/>
                <a:sym typeface="Arial"/>
              </a:rPr>
              <a:t>YOLO COMMUTE / TMA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5B45A-0632-A6B9-DE42-CDDB98966ED4}"/>
              </a:ext>
            </a:extLst>
          </p:cNvPr>
          <p:cNvSpPr txBox="1"/>
          <p:nvPr/>
        </p:nvSpPr>
        <p:spPr>
          <a:xfrm>
            <a:off x="-6703" y="1506153"/>
            <a:ext cx="9237405" cy="53348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>
                    <a:lumMod val="76000"/>
                  </a:srgbClr>
                </a:solidFill>
                <a:latin typeface="Aptos"/>
                <a:cs typeface="Arial"/>
                <a:sym typeface="Arial"/>
              </a:rPr>
              <a:t>Yolo County’s </a:t>
            </a:r>
            <a:endParaRPr lang="en-US" sz="1867" kern="0">
              <a:solidFill>
                <a:srgbClr val="677480">
                  <a:lumMod val="76000"/>
                </a:srgbClr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>
                    <a:lumMod val="76000"/>
                  </a:srgbClr>
                </a:solidFill>
                <a:latin typeface="Aptos"/>
                <a:cs typeface="Arial"/>
                <a:sym typeface="Arial"/>
              </a:rPr>
              <a:t>Transportation Demand Management Organization!</a:t>
            </a:r>
            <a:endParaRPr lang="en-US" sz="1867" kern="0">
              <a:solidFill>
                <a:srgbClr val="677480">
                  <a:lumMod val="76000"/>
                </a:srgbClr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677480">
                  <a:lumMod val="76000"/>
                </a:srgbClr>
              </a:solidFill>
              <a:latin typeface="Aptos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677480">
                    <a:lumMod val="76000"/>
                  </a:srgbClr>
                </a:solidFill>
                <a:latin typeface="Aptos"/>
                <a:cs typeface="Arial"/>
                <a:sym typeface="Arial"/>
              </a:rPr>
              <a:t>MISSION:</a:t>
            </a:r>
            <a:endParaRPr lang="en-US" sz="1867" b="1" kern="0">
              <a:solidFill>
                <a:srgbClr val="677480">
                  <a:lumMod val="76000"/>
                </a:srgbClr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>
                    <a:lumMod val="76000"/>
                  </a:srgbClr>
                </a:solidFill>
                <a:latin typeface="Aptos"/>
                <a:cs typeface="Arial"/>
                <a:sym typeface="Arial"/>
              </a:rPr>
              <a:t>Our mission is to reduce </a:t>
            </a:r>
            <a:br>
              <a:rPr lang="en-US" sz="3200" kern="0">
                <a:solidFill>
                  <a:srgbClr val="677480">
                    <a:lumMod val="76000"/>
                  </a:srgbClr>
                </a:solidFill>
                <a:latin typeface="Aptos"/>
                <a:cs typeface="Arial"/>
                <a:sym typeface="Arial"/>
              </a:rPr>
            </a:br>
            <a:r>
              <a:rPr lang="en-US" sz="3200" kern="0">
                <a:solidFill>
                  <a:srgbClr val="677480">
                    <a:lumMod val="76000"/>
                  </a:srgbClr>
                </a:solidFill>
                <a:latin typeface="Aptos"/>
                <a:cs typeface="Arial"/>
                <a:sym typeface="Arial"/>
              </a:rPr>
              <a:t>single-occupant (drive alone) commutes </a:t>
            </a:r>
            <a:br>
              <a:rPr lang="en-US" sz="3200" kern="0">
                <a:solidFill>
                  <a:srgbClr val="677480">
                    <a:lumMod val="76000"/>
                  </a:srgbClr>
                </a:solidFill>
                <a:latin typeface="Aptos"/>
                <a:cs typeface="Arial"/>
                <a:sym typeface="Arial"/>
              </a:rPr>
            </a:br>
            <a:r>
              <a:rPr lang="en-US" sz="3200" kern="0">
                <a:solidFill>
                  <a:srgbClr val="677480">
                    <a:lumMod val="76000"/>
                  </a:srgbClr>
                </a:solidFill>
                <a:latin typeface="Aptos"/>
                <a:cs typeface="Arial"/>
                <a:sym typeface="Arial"/>
              </a:rPr>
              <a:t>throughout Yolo County</a:t>
            </a:r>
            <a:br>
              <a:rPr lang="en-US" sz="3200" kern="0">
                <a:solidFill>
                  <a:srgbClr val="677480">
                    <a:lumMod val="76000"/>
                  </a:srgbClr>
                </a:solidFill>
                <a:latin typeface="Aptos"/>
                <a:cs typeface="Arial"/>
                <a:sym typeface="Arial"/>
              </a:rPr>
            </a:br>
            <a:r>
              <a:rPr lang="en-US" sz="3200" kern="0">
                <a:solidFill>
                  <a:srgbClr val="677480">
                    <a:lumMod val="76000"/>
                  </a:srgbClr>
                </a:solidFill>
                <a:latin typeface="Aptos"/>
                <a:cs typeface="Arial"/>
                <a:sym typeface="Arial"/>
              </a:rPr>
              <a:t> </a:t>
            </a:r>
            <a:br>
              <a:rPr lang="en-US" sz="3200" kern="0">
                <a:solidFill>
                  <a:srgbClr val="677480">
                    <a:lumMod val="76000"/>
                  </a:srgbClr>
                </a:solidFill>
                <a:latin typeface="Aptos"/>
                <a:cs typeface="Arial"/>
                <a:sym typeface="Arial"/>
              </a:rPr>
            </a:br>
            <a:r>
              <a:rPr lang="en-US" sz="3200" kern="0">
                <a:solidFill>
                  <a:srgbClr val="677480">
                    <a:lumMod val="76000"/>
                  </a:srgbClr>
                </a:solidFill>
                <a:latin typeface="Aptos"/>
                <a:cs typeface="Arial"/>
                <a:sym typeface="Arial"/>
              </a:rPr>
              <a:t>Yolo TMA Incorporated in 1994 as 501 (c)(4)</a:t>
            </a:r>
            <a:endParaRPr lang="en-US" sz="1867" kern="0">
              <a:solidFill>
                <a:srgbClr val="677480">
                  <a:lumMod val="76000"/>
                </a:srgbClr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677480">
                  <a:lumMod val="76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E1ED27-2190-D0BD-0844-5DECEFA95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356" y="84867"/>
            <a:ext cx="1954161" cy="936395"/>
          </a:xfrm>
          <a:prstGeom prst="rect">
            <a:avLst/>
          </a:prstGeom>
        </p:spPr>
      </p:pic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10609BDE-E044-E9C4-28A8-7283A25BAC12}"/>
              </a:ext>
            </a:extLst>
          </p:cNvPr>
          <p:cNvSpPr/>
          <p:nvPr/>
        </p:nvSpPr>
        <p:spPr>
          <a:xfrm>
            <a:off x="9020858" y="2578666"/>
            <a:ext cx="3020415" cy="2998103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marR="0" lvl="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685800" marR="0" lvl="2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028700" marR="0" lvl="3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371600" marR="0" lvl="4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714500" marR="0" lvl="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057400" marR="0" lvl="6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400300" marR="0" lvl="7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743200" marR="0" lvl="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40">
              <a:defRPr/>
            </a:pPr>
            <a:r>
              <a:rPr lang="en-US" sz="2133" b="1" kern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Existing TDM Program </a:t>
            </a:r>
          </a:p>
          <a:p>
            <a:pPr algn="ctr" defTabSz="1219140">
              <a:defRPr/>
            </a:pPr>
            <a:r>
              <a:rPr lang="en-US" sz="1867" i="1" kern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Yolo Commute manages a membership-based TDM program for employers in Yolo county</a:t>
            </a:r>
          </a:p>
        </p:txBody>
      </p:sp>
    </p:spTree>
    <p:extLst>
      <p:ext uri="{BB962C8B-B14F-4D97-AF65-F5344CB8AC3E}">
        <p14:creationId xmlns:p14="http://schemas.microsoft.com/office/powerpoint/2010/main" val="546828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2953F3BF-F6CC-EA1E-55F0-7C2C66DE1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>
            <a:extLst>
              <a:ext uri="{FF2B5EF4-FFF2-40B4-BE49-F238E27FC236}">
                <a16:creationId xmlns:a16="http://schemas.microsoft.com/office/drawing/2014/main" id="{73CF3F40-3F24-F823-0925-88304E903DF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2001300"/>
            <a:ext cx="10363200" cy="154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4400" b="1">
                <a:solidFill>
                  <a:schemeClr val="bg1"/>
                </a:solidFill>
                <a:latin typeface="Arial Black"/>
                <a:ea typeface="Lato"/>
                <a:cs typeface="Lato"/>
              </a:rPr>
              <a:t>Why Expand Yolo Commute?</a:t>
            </a:r>
            <a:br>
              <a:rPr lang="en" sz="4400" b="1">
                <a:solidFill>
                  <a:schemeClr val="bg1"/>
                </a:solidFill>
                <a:latin typeface="Arial Black"/>
                <a:ea typeface="Lato"/>
                <a:cs typeface="Lato"/>
              </a:rPr>
            </a:br>
            <a:r>
              <a:rPr lang="en" sz="4400" b="1">
                <a:solidFill>
                  <a:schemeClr val="bg1"/>
                </a:solidFill>
                <a:latin typeface="Arial Black"/>
                <a:ea typeface="Lato"/>
                <a:cs typeface="Lato"/>
              </a:rPr>
              <a:t>Yolo 80 EIR VMT Mitigation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Google Shape;113;p15">
            <a:extLst>
              <a:ext uri="{FF2B5EF4-FFF2-40B4-BE49-F238E27FC236}">
                <a16:creationId xmlns:a16="http://schemas.microsoft.com/office/drawing/2014/main" id="{C8A0F3C1-1482-98D8-45C8-2387D1074A8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1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  <a:defRPr/>
            </a:pPr>
            <a:fld id="{00000000-1234-1234-1234-123412341234}" type="slidenum">
              <a:rPr lang="en" sz="2489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ctr" defTabSz="914377">
                <a:buClr>
                  <a:srgbClr val="000000"/>
                </a:buClr>
                <a:defRPr/>
              </a:pPr>
              <a:t>22</a:t>
            </a:fld>
            <a:endParaRPr sz="2489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9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EB5DD-3407-D9C6-F1B9-409763A1C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9F56B-D638-4C90-1384-5484C06B22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1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>
              <a:defRPr/>
            </a:pPr>
            <a:fld id="{00000000-1234-1234-1234-123412341234}" type="slidenum">
              <a:rPr lang="en" sz="1733">
                <a:solidFill>
                  <a:srgbClr val="97ABBC"/>
                </a:solidFill>
                <a:latin typeface="Lato"/>
                <a:ea typeface="Lato"/>
                <a:cs typeface="Lato"/>
              </a:rPr>
              <a:pPr algn="r" defTabSz="914377">
                <a:defRPr/>
              </a:pPr>
              <a:t>23</a:t>
            </a:fld>
            <a:endParaRPr lang="en" sz="1733">
              <a:solidFill>
                <a:srgbClr val="97ABBC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8" name="Google Shape;124;p17">
            <a:extLst>
              <a:ext uri="{FF2B5EF4-FFF2-40B4-BE49-F238E27FC236}">
                <a16:creationId xmlns:a16="http://schemas.microsoft.com/office/drawing/2014/main" id="{0262D3A8-F308-53E1-0A1A-58B0C00A3374}"/>
              </a:ext>
            </a:extLst>
          </p:cNvPr>
          <p:cNvSpPr txBox="1">
            <a:spLocks/>
          </p:cNvSpPr>
          <p:nvPr/>
        </p:nvSpPr>
        <p:spPr>
          <a:xfrm>
            <a:off x="337481" y="990564"/>
            <a:ext cx="11511815" cy="83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97ABBC"/>
              </a:buClr>
              <a:defRPr/>
            </a:pPr>
            <a:r>
              <a:rPr lang="en-US" sz="4267" b="1" kern="0">
                <a:solidFill>
                  <a:srgbClr val="0A72BA"/>
                </a:solidFill>
                <a:latin typeface="Tahoma"/>
                <a:ea typeface="Tahoma"/>
                <a:cs typeface="Tahoma"/>
                <a:sym typeface="Arial"/>
              </a:rPr>
              <a:t>Yolo 80 Mitigation Funding </a:t>
            </a:r>
            <a:br>
              <a:rPr lang="en-US" sz="4267" b="1" kern="0">
                <a:solidFill>
                  <a:srgbClr val="677480"/>
                </a:solidFill>
                <a:latin typeface="Tahoma"/>
                <a:ea typeface="Tahoma"/>
                <a:cs typeface="Tahoma"/>
                <a:sym typeface="Arial"/>
              </a:rPr>
            </a:br>
            <a:r>
              <a:rPr lang="en-US" sz="4267" b="1" kern="0">
                <a:solidFill>
                  <a:srgbClr val="0A72BA"/>
                </a:solidFill>
                <a:latin typeface="Tahoma"/>
                <a:ea typeface="Tahoma"/>
                <a:cs typeface="Tahoma"/>
                <a:sym typeface="Arial"/>
              </a:rPr>
              <a:t>for Yolo Commute Expansion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C2C1D-5712-ED8D-E163-5DC7DAD584A1}"/>
              </a:ext>
            </a:extLst>
          </p:cNvPr>
          <p:cNvSpPr txBox="1"/>
          <p:nvPr/>
        </p:nvSpPr>
        <p:spPr>
          <a:xfrm>
            <a:off x="354399" y="1561647"/>
            <a:ext cx="9574936" cy="4514569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ts val="600"/>
              </a:spcAft>
              <a:buClr>
                <a:srgbClr val="000000"/>
              </a:buClr>
            </a:pPr>
            <a:endParaRPr lang="en-US" sz="2400" b="1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defTabSz="914377">
              <a:spcAft>
                <a:spcPts val="600"/>
              </a:spcAft>
              <a:buClr>
                <a:srgbClr val="000000"/>
              </a:buClr>
            </a:pPr>
            <a:endParaRPr lang="en-US" sz="2667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285320" indent="-285320" defTabSz="914377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667">
                <a:solidFill>
                  <a:srgbClr val="677480"/>
                </a:solidFill>
                <a:latin typeface="Lato"/>
                <a:ea typeface="Lato"/>
                <a:cs typeface="Lato"/>
                <a:sym typeface="Arial"/>
              </a:rPr>
              <a:t>Yolo Commute Expansion = 1 of 7 Yolo 80 EIR Mitigation Measures</a:t>
            </a:r>
            <a:br>
              <a:rPr lang="en-US" sz="2667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</a:br>
            <a:endParaRPr lang="en-US" sz="2667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285320" indent="-285320" defTabSz="914377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667">
                <a:solidFill>
                  <a:srgbClr val="677480"/>
                </a:solidFill>
                <a:latin typeface="Lato"/>
                <a:ea typeface="Lato"/>
                <a:cs typeface="Lato"/>
                <a:sym typeface="Arial"/>
              </a:rPr>
              <a:t>Yolo 80 Capital Project Phase 1: $5.2M for four years to Yolo Commute Expansion ($1.3M/year)</a:t>
            </a:r>
          </a:p>
          <a:p>
            <a:pPr defTabSz="914377">
              <a:spcAft>
                <a:spcPts val="600"/>
              </a:spcAft>
              <a:buClr>
                <a:srgbClr val="000000"/>
              </a:buClr>
            </a:pPr>
            <a:endParaRPr lang="en-US" sz="2667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285320" indent="-285320" defTabSz="914377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667">
                <a:solidFill>
                  <a:srgbClr val="677480"/>
                </a:solidFill>
                <a:latin typeface="Lato"/>
                <a:ea typeface="Lato"/>
                <a:cs typeface="Lato"/>
                <a:sym typeface="Arial"/>
              </a:rPr>
              <a:t>Toll revenues assumed to continue funding thereafter</a:t>
            </a:r>
          </a:p>
          <a:p>
            <a:pPr defTabSz="914377">
              <a:buClr>
                <a:srgbClr val="000000"/>
              </a:buClr>
            </a:pPr>
            <a:endParaRPr lang="en-US" sz="200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6" name="Picture 5" descr="A road with cars and a bicycle&#10;&#10;AI-generated content may be incorrect.">
            <a:extLst>
              <a:ext uri="{FF2B5EF4-FFF2-40B4-BE49-F238E27FC236}">
                <a16:creationId xmlns:a16="http://schemas.microsoft.com/office/drawing/2014/main" id="{028F4088-26F5-02FA-4A5E-688E9A8FA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34" y="3419048"/>
            <a:ext cx="1921316" cy="2314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977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2C410C90-2990-8811-4A20-2DB98236D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>
            <a:extLst>
              <a:ext uri="{FF2B5EF4-FFF2-40B4-BE49-F238E27FC236}">
                <a16:creationId xmlns:a16="http://schemas.microsoft.com/office/drawing/2014/main" id="{51F603D9-99BE-8CF2-CE5E-9CBBCE65C3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851" y="567591"/>
            <a:ext cx="6379523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4267" b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TDM Program &amp; Organizational Study</a:t>
            </a:r>
            <a:endParaRPr lang="en-US" sz="4267" b="1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48AD6AA1-7C4E-B194-84BD-8B9E4C93533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1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40">
              <a:buClr>
                <a:srgbClr val="000000"/>
              </a:buClr>
              <a:defRPr/>
            </a:pPr>
            <a:fld id="{00000000-1234-1234-1234-123412341234}" type="slidenum">
              <a:rPr lang="en" sz="1733" kern="0">
                <a:solidFill>
                  <a:srgbClr val="97ABBC"/>
                </a:solidFill>
                <a:latin typeface="Lato"/>
                <a:ea typeface="Lato"/>
                <a:cs typeface="Lato"/>
              </a:rPr>
              <a:pPr algn="r" defTabSz="1219140">
                <a:buClr>
                  <a:srgbClr val="000000"/>
                </a:buClr>
                <a:defRPr/>
              </a:pPr>
              <a:t>24</a:t>
            </a:fld>
            <a:endParaRPr sz="1733" kern="0">
              <a:solidFill>
                <a:srgbClr val="97ABBC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" name="Google Shape;125;p17">
            <a:extLst>
              <a:ext uri="{FF2B5EF4-FFF2-40B4-BE49-F238E27FC236}">
                <a16:creationId xmlns:a16="http://schemas.microsoft.com/office/drawing/2014/main" id="{1491284D-0253-46C5-4BBC-2F45C7F4DCAA}"/>
              </a:ext>
            </a:extLst>
          </p:cNvPr>
          <p:cNvSpPr txBox="1">
            <a:spLocks/>
          </p:cNvSpPr>
          <p:nvPr/>
        </p:nvSpPr>
        <p:spPr>
          <a:xfrm>
            <a:off x="482778" y="1922466"/>
            <a:ext cx="6045023" cy="469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50" defTabSz="1219140">
              <a:spcAft>
                <a:spcPts val="800"/>
              </a:spcAft>
              <a:buClr>
                <a:srgbClr val="97ABBC"/>
              </a:buClr>
              <a:buSzPts val="1800"/>
              <a:defRPr/>
            </a:pPr>
            <a:r>
              <a:rPr lang="en-US" sz="2400" b="1" ker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Purpose:</a:t>
            </a:r>
            <a:endParaRPr lang="en-US" sz="1800">
              <a:solidFill>
                <a:srgbClr val="677480"/>
              </a:solidFill>
              <a:latin typeface="Arial"/>
              <a:sym typeface="Arial"/>
            </a:endParaRPr>
          </a:p>
          <a:p>
            <a:pPr marL="609570" lvl="1" indent="-457178" defTabSz="1219140">
              <a:buClr>
                <a:srgbClr val="97ABBC"/>
              </a:buClr>
              <a:buSzPts val="1800"/>
              <a:buFont typeface="Lato"/>
              <a:buChar char="▷"/>
              <a:defRPr/>
            </a:pPr>
            <a:r>
              <a:rPr lang="en-US" sz="2133" ker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To reduce vehicle miles traveled increases from Yolo 80 project, funded by capital project and toll revenue </a:t>
            </a:r>
          </a:p>
          <a:p>
            <a:pPr marL="609570" lvl="1" indent="-457178" defTabSz="1219140">
              <a:buClr>
                <a:srgbClr val="97ABBC"/>
              </a:buClr>
              <a:buSzPts val="1800"/>
              <a:buFont typeface="Lato"/>
              <a:buChar char="▷"/>
              <a:defRPr/>
            </a:pPr>
            <a:endParaRPr lang="en-US" sz="2133" kern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51550" lvl="1" defTabSz="1219140">
              <a:spcAft>
                <a:spcPts val="800"/>
              </a:spcAft>
              <a:buClr>
                <a:srgbClr val="97ABBC"/>
              </a:buClr>
              <a:buSzPts val="1800"/>
              <a:defRPr/>
            </a:pPr>
            <a:r>
              <a:rPr lang="en-US" sz="2400" b="1" ker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Goal:</a:t>
            </a:r>
            <a:endParaRPr lang="en-US" sz="2400" b="1" kern="0">
              <a:solidFill>
                <a:srgbClr val="677480"/>
              </a:solidFill>
              <a:latin typeface="Lato"/>
              <a:ea typeface="Lato"/>
              <a:cs typeface="Lato"/>
              <a:sym typeface="Arial"/>
            </a:endParaRPr>
          </a:p>
          <a:p>
            <a:pPr marL="609570" lvl="1" indent="-457178" defTabSz="1219140">
              <a:spcAft>
                <a:spcPts val="600"/>
              </a:spcAft>
              <a:buClr>
                <a:srgbClr val="97ABBC"/>
              </a:buClr>
              <a:buSzPts val="1800"/>
              <a:buFont typeface="Lato"/>
              <a:buChar char="▷"/>
              <a:defRPr/>
            </a:pPr>
            <a:r>
              <a:rPr lang="en-US" sz="2133" ker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Develop an expanded TDM program that:</a:t>
            </a:r>
            <a:endParaRPr lang="en-US" sz="2133" kern="0">
              <a:solidFill>
                <a:srgbClr val="677480"/>
              </a:solidFill>
              <a:latin typeface="Arial"/>
              <a:sym typeface="Arial"/>
            </a:endParaRPr>
          </a:p>
          <a:p>
            <a:pPr marL="1066759" lvl="2" indent="-457178" defTabSz="1219140">
              <a:spcAft>
                <a:spcPts val="600"/>
              </a:spcAft>
              <a:buClr>
                <a:srgbClr val="97ABBC"/>
              </a:buClr>
              <a:buSzPts val="1800"/>
              <a:buFont typeface="Lato"/>
              <a:buChar char="▷"/>
              <a:defRPr/>
            </a:pPr>
            <a:r>
              <a:rPr lang="en-US" sz="2133" ker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Fulfills EIR requirements</a:t>
            </a:r>
          </a:p>
          <a:p>
            <a:pPr marL="1065927" lvl="2" indent="-456342" defTabSz="1219140">
              <a:spcAft>
                <a:spcPts val="600"/>
              </a:spcAft>
              <a:buClr>
                <a:srgbClr val="97ABBC"/>
              </a:buClr>
              <a:buSzPts val="1800"/>
              <a:buFont typeface="Lato"/>
              <a:buChar char="▷"/>
              <a:defRPr/>
            </a:pPr>
            <a:r>
              <a:rPr lang="en-US" sz="2133" kern="0">
                <a:solidFill>
                  <a:srgbClr val="677480"/>
                </a:solidFill>
                <a:latin typeface="Arial"/>
                <a:sym typeface="Arial"/>
              </a:rPr>
              <a:t>Complements </a:t>
            </a:r>
            <a:r>
              <a:rPr lang="en-US" sz="2133" ker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current Yolo Commute priorities</a:t>
            </a:r>
            <a:endParaRPr lang="en-US" sz="2133" kern="0">
              <a:solidFill>
                <a:srgbClr val="677480"/>
              </a:solidFill>
              <a:latin typeface="Lato"/>
              <a:ea typeface="Lato"/>
              <a:cs typeface="Lato"/>
              <a:sym typeface="Arial"/>
            </a:endParaRPr>
          </a:p>
          <a:p>
            <a:pPr marL="1065927" lvl="2" indent="-456342" defTabSz="1219140">
              <a:buClr>
                <a:srgbClr val="97ABBC"/>
              </a:buClr>
              <a:buSzPts val="1800"/>
              <a:buFont typeface="Lato"/>
              <a:buChar char="▷"/>
              <a:defRPr/>
            </a:pPr>
            <a:r>
              <a:rPr lang="en-US" sz="2133" b="1" ker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Identifies improved organizational model to operate the program</a:t>
            </a:r>
            <a:endParaRPr lang="en-US" sz="2133" b="1" kern="0">
              <a:solidFill>
                <a:srgbClr val="677480"/>
              </a:solidFill>
              <a:latin typeface="Lato"/>
              <a:ea typeface="Lato"/>
              <a:cs typeface="Lato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B6FACC-EFF5-7BEF-A830-4928C14D35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116"/>
          <a:stretch/>
        </p:blipFill>
        <p:spPr>
          <a:xfrm>
            <a:off x="7263344" y="2427175"/>
            <a:ext cx="4605865" cy="183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erson standing on a ledge&#10;&#10;AI-generated content may be incorrect.">
            <a:extLst>
              <a:ext uri="{FF2B5EF4-FFF2-40B4-BE49-F238E27FC236}">
                <a16:creationId xmlns:a16="http://schemas.microsoft.com/office/drawing/2014/main" id="{CFDDB0AC-380C-FBD4-0A7A-7EEC03F36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9" y="376945"/>
            <a:ext cx="5010151" cy="171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157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9BC4036A-2BFA-CB6E-3CA0-850E1725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9066D7F1-0EA1-7E88-3604-F2E5482F593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1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algn="l" defTabSz="685783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40">
              <a:buClr>
                <a:srgbClr val="000000"/>
              </a:buClr>
              <a:defRPr/>
            </a:pPr>
            <a:fld id="{00000000-1234-1234-1234-123412341234}" type="slidenum">
              <a:rPr lang="en" sz="1733" kern="0">
                <a:solidFill>
                  <a:srgbClr val="97ABBC"/>
                </a:solidFill>
                <a:latin typeface="Lato"/>
                <a:ea typeface="Lato"/>
                <a:cs typeface="Lato"/>
              </a:rPr>
              <a:pPr algn="r" defTabSz="1219140">
                <a:buClr>
                  <a:srgbClr val="000000"/>
                </a:buClr>
                <a:defRPr/>
              </a:pPr>
              <a:t>25</a:t>
            </a:fld>
            <a:endParaRPr sz="1733" kern="0">
              <a:solidFill>
                <a:srgbClr val="97ABBC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" name="Google Shape;125;p17">
            <a:extLst>
              <a:ext uri="{FF2B5EF4-FFF2-40B4-BE49-F238E27FC236}">
                <a16:creationId xmlns:a16="http://schemas.microsoft.com/office/drawing/2014/main" id="{44EC44C8-5581-C2A5-FBF9-08A6B71F2821}"/>
              </a:ext>
            </a:extLst>
          </p:cNvPr>
          <p:cNvSpPr txBox="1">
            <a:spLocks/>
          </p:cNvSpPr>
          <p:nvPr/>
        </p:nvSpPr>
        <p:spPr>
          <a:xfrm>
            <a:off x="28037" y="1443142"/>
            <a:ext cx="6045023" cy="469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50" defTabSz="1219140">
              <a:buClr>
                <a:srgbClr val="97ABBC"/>
              </a:buClr>
              <a:buSzPts val="1800"/>
              <a:defRPr/>
            </a:pPr>
            <a:endParaRPr lang="en-US" sz="2400" b="1" kern="0">
              <a:solidFill>
                <a:srgbClr val="677480"/>
              </a:solidFill>
              <a:latin typeface="Lato"/>
              <a:ea typeface="Lato"/>
              <a:cs typeface="Lato"/>
              <a:sym typeface="Arial"/>
            </a:endParaRPr>
          </a:p>
          <a:p>
            <a:pPr marL="608738" lvl="1" indent="-456342" defTabSz="1219140">
              <a:buClr>
                <a:srgbClr val="97ABBC"/>
              </a:buClr>
              <a:buSzPts val="1800"/>
              <a:buFont typeface="Lato"/>
              <a:buChar char="▷"/>
              <a:defRPr/>
            </a:pPr>
            <a:r>
              <a:rPr lang="en-US" sz="2667" ker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Overview of Yolo Commute history, administration, programs, and accomplishments</a:t>
            </a:r>
            <a:endParaRPr lang="en-US" sz="2667" kern="0">
              <a:solidFill>
                <a:srgbClr val="677480"/>
              </a:solidFill>
              <a:latin typeface="Lato"/>
              <a:ea typeface="Lato"/>
              <a:cs typeface="Lato"/>
              <a:sym typeface="Arial"/>
            </a:endParaRPr>
          </a:p>
          <a:p>
            <a:pPr marL="608738" lvl="1" indent="-456342" defTabSz="1219140">
              <a:buClr>
                <a:srgbClr val="97ABBC"/>
              </a:buClr>
              <a:buSzPts val="1800"/>
              <a:buFont typeface="Lato"/>
              <a:buChar char="▷"/>
              <a:defRPr/>
            </a:pPr>
            <a:endParaRPr lang="en-US" sz="2667" kern="0">
              <a:solidFill>
                <a:srgbClr val="677480"/>
              </a:solidFill>
              <a:latin typeface="Lato"/>
              <a:ea typeface="Lato"/>
              <a:cs typeface="Lato"/>
              <a:sym typeface="Arial"/>
            </a:endParaRPr>
          </a:p>
          <a:p>
            <a:pPr marL="608738" lvl="1" indent="-456342" defTabSz="1219140">
              <a:buClr>
                <a:srgbClr val="97ABBC"/>
              </a:buClr>
              <a:buSzPts val="1800"/>
              <a:buFont typeface="Lato"/>
              <a:buChar char="▷"/>
              <a:defRPr/>
            </a:pPr>
            <a:r>
              <a:rPr lang="en-US" sz="2667" kern="0">
                <a:solidFill>
                  <a:srgbClr val="677480"/>
                </a:solidFill>
                <a:latin typeface="Lato"/>
                <a:ea typeface="Lato"/>
                <a:cs typeface="Lato"/>
                <a:sym typeface="Arial"/>
              </a:rPr>
              <a:t>TDM program expansion framework assumptions</a:t>
            </a:r>
          </a:p>
          <a:p>
            <a:pPr marL="608738" lvl="1" indent="-456342" defTabSz="1219140">
              <a:buClr>
                <a:srgbClr val="97ABBC"/>
              </a:buClr>
              <a:buSzPts val="1800"/>
              <a:buFont typeface="Lato"/>
              <a:buChar char="▷"/>
              <a:defRPr/>
            </a:pPr>
            <a:endParaRPr lang="en-US" sz="2667" kern="0">
              <a:solidFill>
                <a:srgbClr val="677480"/>
              </a:solidFill>
              <a:latin typeface="Lato"/>
              <a:ea typeface="Lato"/>
              <a:cs typeface="Lato"/>
              <a:sym typeface="Arial"/>
            </a:endParaRPr>
          </a:p>
          <a:p>
            <a:pPr marL="608738" lvl="1" indent="-456342" defTabSz="1219140">
              <a:buClr>
                <a:srgbClr val="97ABBC"/>
              </a:buClr>
              <a:buSzPts val="1800"/>
              <a:buFont typeface="Lato"/>
              <a:buChar char="▷"/>
              <a:defRPr/>
            </a:pPr>
            <a:r>
              <a:rPr lang="en-US" sz="2667" kern="0">
                <a:solidFill>
                  <a:srgbClr val="677480"/>
                </a:solidFill>
                <a:latin typeface="Lato"/>
                <a:ea typeface="Lato"/>
                <a:cs typeface="Lato"/>
                <a:sym typeface="Arial"/>
              </a:rPr>
              <a:t>Organizational structure options</a:t>
            </a:r>
            <a:endParaRPr lang="en-US" sz="2667" kern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608738" lvl="1" indent="-456342" defTabSz="1219140">
              <a:buClr>
                <a:srgbClr val="97ABBC"/>
              </a:buClr>
              <a:buSzPts val="1800"/>
              <a:buFont typeface="Lato"/>
              <a:buChar char="▷"/>
              <a:defRPr/>
            </a:pPr>
            <a:endParaRPr lang="en-US" sz="2667" kern="0">
              <a:solidFill>
                <a:srgbClr val="677480"/>
              </a:solidFill>
              <a:latin typeface="Lato"/>
              <a:ea typeface="Lato"/>
              <a:cs typeface="Lato"/>
              <a:sym typeface="Arial"/>
            </a:endParaRPr>
          </a:p>
          <a:p>
            <a:pPr marL="608738" lvl="1" indent="-456342" defTabSz="1219140">
              <a:buClr>
                <a:srgbClr val="97ABBC"/>
              </a:buClr>
              <a:buSzPts val="1800"/>
              <a:buFont typeface="Lato"/>
              <a:buChar char="▷"/>
              <a:defRPr/>
            </a:pPr>
            <a:r>
              <a:rPr lang="en-US" sz="2667" kern="0">
                <a:solidFill>
                  <a:srgbClr val="677480"/>
                </a:solidFill>
                <a:latin typeface="Lato"/>
                <a:ea typeface="Lato"/>
                <a:cs typeface="Lato"/>
                <a:sym typeface="Arial"/>
              </a:rPr>
              <a:t>Next steps</a:t>
            </a:r>
            <a:endParaRPr lang="en-US" sz="2400" kern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609570" lvl="1" indent="-457178" defTabSz="1219140">
              <a:buClr>
                <a:srgbClr val="97ABBC"/>
              </a:buClr>
              <a:buSzPts val="1800"/>
              <a:buFont typeface="Lato"/>
              <a:buChar char="▷"/>
              <a:defRPr/>
            </a:pPr>
            <a:endParaRPr lang="en-US" sz="2133" kern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152392" lvl="1" defTabSz="1219140">
              <a:buClr>
                <a:srgbClr val="97ABBC"/>
              </a:buClr>
              <a:buSzPts val="1800"/>
              <a:defRPr/>
            </a:pPr>
            <a:endParaRPr lang="en-US" sz="2400" b="1" kern="0">
              <a:solidFill>
                <a:srgbClr val="677480"/>
              </a:solidFill>
              <a:latin typeface="Lato"/>
              <a:ea typeface="Lato"/>
              <a:cs typeface="Lato"/>
              <a:sym typeface="Arial"/>
            </a:endParaRPr>
          </a:p>
        </p:txBody>
      </p:sp>
      <p:pic>
        <p:nvPicPr>
          <p:cNvPr id="8" name="Picture 7" descr="A person and person sitting at a table&#10;&#10;AI-generated content may be incorrect.">
            <a:extLst>
              <a:ext uri="{FF2B5EF4-FFF2-40B4-BE49-F238E27FC236}">
                <a16:creationId xmlns:a16="http://schemas.microsoft.com/office/drawing/2014/main" id="{19084E14-1C35-91DB-2B4F-1C4A71950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10464"/>
            <a:ext cx="6034549" cy="3024785"/>
          </a:xfrm>
          <a:prstGeom prst="rect">
            <a:avLst/>
          </a:prstGeom>
        </p:spPr>
      </p:pic>
      <p:sp>
        <p:nvSpPr>
          <p:cNvPr id="19" name="Google Shape;124;p17">
            <a:extLst>
              <a:ext uri="{FF2B5EF4-FFF2-40B4-BE49-F238E27FC236}">
                <a16:creationId xmlns:a16="http://schemas.microsoft.com/office/drawing/2014/main" id="{FDF25F21-8EA2-F118-BAB0-7BB0DF2206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9787" y="125140"/>
            <a:ext cx="11086716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4267" b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September 8, 2025 Board Update</a:t>
            </a:r>
            <a:endParaRPr lang="en-US" sz="4267">
              <a:solidFill>
                <a:schemeClr val="accent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140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772C7-2614-6CF8-2874-C2FB69132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618D-448D-7205-7161-96ADD5DC0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28" y="238108"/>
            <a:ext cx="8616800" cy="1143200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0BFFE0-00B1-E4F8-7B19-3B160D5FD0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26</a:t>
            </a:fld>
            <a:endParaRPr lang="en" kern="0">
              <a:solidFill>
                <a:srgbClr val="97ABBC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A1EE3DE-5FF3-D5FA-462A-845798E34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684" y="1639214"/>
            <a:ext cx="1219166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n-US" alt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endParaRPr lang="en-US" altLang="en-US" sz="2400" kern="0">
              <a:solidFill>
                <a:srgbClr val="677480"/>
              </a:solidFill>
              <a:cs typeface="Arial"/>
              <a:sym typeface="Arial"/>
            </a:endParaRPr>
          </a:p>
          <a:p>
            <a:pPr defTabSz="1219170"/>
            <a:endParaRPr lang="en-US" altLang="en-US" sz="2400" kern="0">
              <a:solidFill>
                <a:srgbClr val="677480"/>
              </a:solidFill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09C307-AC95-7798-4A99-49FB7621C2BB}"/>
              </a:ext>
            </a:extLst>
          </p:cNvPr>
          <p:cNvGrpSpPr/>
          <p:nvPr/>
        </p:nvGrpSpPr>
        <p:grpSpPr>
          <a:xfrm>
            <a:off x="775855" y="2616994"/>
            <a:ext cx="10396237" cy="1626759"/>
            <a:chOff x="203002" y="1962745"/>
            <a:chExt cx="6379362" cy="1220069"/>
          </a:xfrm>
          <a:solidFill>
            <a:srgbClr val="0A72BA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9D12159-676B-AD5D-94E7-A60C7AC632F5}"/>
                </a:ext>
              </a:extLst>
            </p:cNvPr>
            <p:cNvSpPr/>
            <p:nvPr/>
          </p:nvSpPr>
          <p:spPr>
            <a:xfrm>
              <a:off x="203002" y="1962745"/>
              <a:ext cx="2030015" cy="1218009"/>
            </a:xfrm>
            <a:prstGeom prst="roundRect">
              <a:avLst/>
            </a:prstGeom>
            <a:solidFill>
              <a:srgbClr val="0E25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0" tIns="101600" rIns="101600" bIns="10160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en-US" sz="2400">
                  <a:solidFill>
                    <a:srgbClr val="FFFFFF"/>
                  </a:solidFill>
                  <a:latin typeface="Arial"/>
                  <a:sym typeface="Arial"/>
                </a:rPr>
                <a:t>TDM Program Assumptions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D72F841-0B47-750A-AE6F-D206A2DEBF17}"/>
                </a:ext>
              </a:extLst>
            </p:cNvPr>
            <p:cNvSpPr/>
            <p:nvPr/>
          </p:nvSpPr>
          <p:spPr>
            <a:xfrm>
              <a:off x="2440483" y="1962745"/>
              <a:ext cx="1926271" cy="1218009"/>
            </a:xfrm>
            <a:prstGeom prst="roundRect">
              <a:avLst/>
            </a:prstGeom>
            <a:solidFill>
              <a:srgbClr val="E35A2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0" tIns="101600" rIns="101600" bIns="10160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en-US" sz="2400">
                  <a:solidFill>
                    <a:srgbClr val="FFFFFF"/>
                  </a:solidFill>
                  <a:latin typeface="Arial"/>
                  <a:sym typeface="Arial"/>
                </a:rPr>
                <a:t>Organizational Model Options &amp; Recommendation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3A37DA3-028D-BC3F-6CCB-EE9A79690C5A}"/>
                </a:ext>
              </a:extLst>
            </p:cNvPr>
            <p:cNvSpPr/>
            <p:nvPr/>
          </p:nvSpPr>
          <p:spPr>
            <a:xfrm>
              <a:off x="4552349" y="1964805"/>
              <a:ext cx="2030015" cy="121800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0" tIns="101600" rIns="101600" bIns="10160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en-US" sz="2400">
                  <a:solidFill>
                    <a:srgbClr val="FFFFFF"/>
                  </a:solidFill>
                  <a:latin typeface="Arial"/>
                  <a:sym typeface="Arial"/>
                </a:rPr>
                <a:t>Connecting the Dots </a:t>
              </a: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en-US" sz="2400">
                  <a:solidFill>
                    <a:srgbClr val="FFFFFF"/>
                  </a:solidFill>
                  <a:latin typeface="Arial"/>
                  <a:sym typeface="Arial"/>
                </a:rPr>
                <a:t>&amp; Next Steps</a:t>
              </a: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080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FDB03ADB-7F14-E1BD-6C0B-C5D69417B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>
            <a:extLst>
              <a:ext uri="{FF2B5EF4-FFF2-40B4-BE49-F238E27FC236}">
                <a16:creationId xmlns:a16="http://schemas.microsoft.com/office/drawing/2014/main" id="{A6B2F30D-28C6-1AE5-9C3B-2A4A1B9C50B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64258" y="2677268"/>
            <a:ext cx="11365765" cy="154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>
                <a:latin typeface="Calibri" panose="020F0502020204030204" pitchFamily="34" charset="0"/>
              </a:rPr>
              <a:t>TDM Program Assumptions</a:t>
            </a:r>
          </a:p>
        </p:txBody>
      </p:sp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660CB2B8-0362-C884-EBED-670A756737E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4400" y="4202695"/>
            <a:ext cx="10363200" cy="65240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</a:t>
            </a:r>
            <a:endParaRPr b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Google Shape;113;p15">
            <a:extLst>
              <a:ext uri="{FF2B5EF4-FFF2-40B4-BE49-F238E27FC236}">
                <a16:creationId xmlns:a16="http://schemas.microsoft.com/office/drawing/2014/main" id="{27FBB258-9713-A0E0-A2C5-E95E25E1995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27</a:t>
            </a:fld>
            <a:endParaRPr kern="0">
              <a:solidFill>
                <a:srgbClr val="97AB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55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46CDF-E0DA-3C9F-E315-94F8D3173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6117-7E9B-5533-E8EB-F13D5262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75" y="-210224"/>
            <a:ext cx="8616800" cy="1143200"/>
          </a:xfrm>
        </p:spPr>
        <p:txBody>
          <a:bodyPr/>
          <a:lstStyle/>
          <a:p>
            <a:r>
              <a:rPr lang="en-US"/>
              <a:t>TDM Program Elements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0EC65C-4C9B-0252-F732-865DC1E0D6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28</a:t>
            </a:fld>
            <a:endParaRPr lang="en" kern="0">
              <a:solidFill>
                <a:srgbClr val="97ABBC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63643F-F4FA-36A5-5E16-2F0D7D96E6A7}"/>
              </a:ext>
            </a:extLst>
          </p:cNvPr>
          <p:cNvGraphicFramePr>
            <a:graphicFrameLocks noGrp="1"/>
          </p:cNvGraphicFramePr>
          <p:nvPr/>
        </p:nvGraphicFramePr>
        <p:xfrm>
          <a:off x="232977" y="809040"/>
          <a:ext cx="11726047" cy="5635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7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1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529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008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sz="2100" b="1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21920" marR="121920" marT="60960" marB="60960" anchor="b">
                    <a:lnL w="19050">
                      <a:solidFill>
                        <a:srgbClr val="FFFFFF"/>
                      </a:solidFill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i="0">
                          <a:solidFill>
                            <a:srgbClr val="0A72BA"/>
                          </a:solidFill>
                          <a:latin typeface="Calibri"/>
                        </a:rPr>
                        <a:t>TDM Categories</a:t>
                      </a:r>
                    </a:p>
                  </a:txBody>
                  <a:tcPr marL="121920" marR="121920" marT="60960" marB="6096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b="0" i="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rgbClr val="0A72B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b="0" i="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rgbClr val="0A72B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b="0" i="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rgbClr val="0A7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9671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400" b="1">
                          <a:solidFill>
                            <a:srgbClr val="E35A25"/>
                          </a:solidFill>
                          <a:latin typeface="Calibri"/>
                        </a:rPr>
                        <a:t>TDM Services</a:t>
                      </a:r>
                    </a:p>
                  </a:txBody>
                  <a:tcPr marL="121920" marR="121920" marT="60960" marB="60960" anchor="b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Calibri"/>
                        </a:rPr>
                        <a:t>County-wide Programs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rgbClr val="0A72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Calibri"/>
                        </a:rPr>
                        <a:t>Employer Programs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rgbClr val="0A72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Calibri"/>
                        </a:rPr>
                        <a:t>Residential &amp; School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rgbClr val="0A72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Calibri"/>
                        </a:rPr>
                        <a:t>Education &amp; Outreach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rgbClr val="0A7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Calibri"/>
                        </a:rPr>
                        <a:t>Commute Information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rgbClr val="E35A25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>
                        <a:spcBef>
                          <a:spcPts val="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 options &amp; equity </a:t>
                      </a:r>
                    </a:p>
                    <a:p>
                      <a:pPr marL="91440" indent="-91440" algn="l">
                        <a:spcBef>
                          <a:spcPts val="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NorCal Go registration</a:t>
                      </a:r>
                    </a:p>
                    <a:p>
                      <a:pPr marL="91440" indent="-91440" algn="l">
                        <a:spcBef>
                          <a:spcPts val="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Carpool, vanpool &amp; biking</a:t>
                      </a:r>
                    </a:p>
                  </a:txBody>
                  <a:tcPr marL="121920" marR="121920" marT="60960" marB="60960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Commuter benefits ordinance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Employer toolkit</a:t>
                      </a:r>
                    </a:p>
                  </a:txBody>
                  <a:tcPr marL="121920" marR="121920" marT="60960" marB="60960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Safe Routes to School 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UC Davis &amp; Woodland CC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Zoning requirements</a:t>
                      </a:r>
                    </a:p>
                  </a:txBody>
                  <a:tcPr marL="121920" marR="121920" marT="60960" marB="60960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Biking, telework &amp; walking tips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Carpool/vanpool</a:t>
                      </a:r>
                    </a:p>
                  </a:txBody>
                  <a:tcPr marL="121920" marR="121920" marT="60960" marB="60960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952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Calibri"/>
                        </a:rPr>
                        <a:t>Commuter Programs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rgbClr val="E35A25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Bike programs / incentives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Guaranteed Ride Home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Discounted transit passes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Carpool/vanpool incentives</a:t>
                      </a:r>
                    </a:p>
                  </a:txBody>
                  <a:tcPr marL="121920" marR="121920" marT="60960" marB="60960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</a:rPr>
                        <a:t>—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</a:rPr>
                        <a:t>—</a:t>
                      </a:r>
                    </a:p>
                    <a:p>
                      <a:pPr marL="91440" marR="0" lvl="0" indent="-9144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</a:rPr>
                        <a:t>—</a:t>
                      </a:r>
                    </a:p>
                    <a:p>
                      <a:pPr marL="91440" marR="0" lvl="0" indent="-9144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952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Calibri"/>
                        </a:rPr>
                        <a:t>Consulting Services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rgbClr val="E35A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</a:rPr>
                        <a:t>—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Alt. work arrangements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Surveys &amp; heat mapping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On-site events &amp; seminars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Benefit law guidance</a:t>
                      </a:r>
                    </a:p>
                  </a:txBody>
                  <a:tcPr marL="121920" marR="121920" marT="60960" marB="60960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Travel training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SRTS audits &amp; surveys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Property manager training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Custom commute materials</a:t>
                      </a:r>
                    </a:p>
                  </a:txBody>
                  <a:tcPr marL="121920" marR="121920" marT="60960" marB="60960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</a:rPr>
                        <a:t>—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Calibri"/>
                        </a:rPr>
                        <a:t>Broader Programs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rgbClr val="E35A25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Yolobus</a:t>
                      </a: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access &amp; training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Yolo 80 Equity Program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Capitol Corridor / Lyft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First/last mile connections</a:t>
                      </a:r>
                    </a:p>
                  </a:txBody>
                  <a:tcPr marL="121920" marR="121920" marT="60960" marB="60960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</a:rPr>
                        <a:t>—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</a:rPr>
                        <a:t>—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Marketing/Comms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Translations support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Commuter newsletter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748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Social media &amp; events</a:t>
                      </a:r>
                    </a:p>
                  </a:txBody>
                  <a:tcPr marL="121920" marR="121920" marT="60960" marB="60960">
                    <a:lnL w="19050">
                      <a:solidFill>
                        <a:srgbClr val="FFFFFF"/>
                      </a:solidFill>
                    </a:lnL>
                    <a:lnR w="19050">
                      <a:solidFill>
                        <a:srgbClr val="FFFFFF"/>
                      </a:solidFill>
                    </a:lnR>
                    <a:lnT w="19050">
                      <a:solidFill>
                        <a:srgbClr val="FFFFFF"/>
                      </a:solidFill>
                    </a:lnT>
                    <a:lnB w="19050">
                      <a:solidFill>
                        <a:srgbClr val="FFFFFF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60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340FC-8622-8088-22FE-9BA4F1A1C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3">
            <a:extLst>
              <a:ext uri="{FF2B5EF4-FFF2-40B4-BE49-F238E27FC236}">
                <a16:creationId xmlns:a16="http://schemas.microsoft.com/office/drawing/2014/main" id="{433B76F5-806F-AF79-5C57-93138CC5E7EC}"/>
              </a:ext>
            </a:extLst>
          </p:cNvPr>
          <p:cNvSpPr/>
          <p:nvPr/>
        </p:nvSpPr>
        <p:spPr>
          <a:xfrm rot="5400000">
            <a:off x="6697207" y="2689539"/>
            <a:ext cx="1767981" cy="60959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1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4DAA0F7C-81BC-4119-D9EA-8E6D10BC8B07}"/>
              </a:ext>
            </a:extLst>
          </p:cNvPr>
          <p:cNvSpPr/>
          <p:nvPr/>
        </p:nvSpPr>
        <p:spPr>
          <a:xfrm rot="5400000">
            <a:off x="3903449" y="3928286"/>
            <a:ext cx="536527" cy="60959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1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86775-F290-2DC4-D946-1F0CB2AAF6C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</p:spPr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29</a:t>
            </a:fld>
            <a:endParaRPr lang="en" kern="0">
              <a:solidFill>
                <a:srgbClr val="97ABBC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FAE9C-3C26-AA6C-A566-A28EF49088BD}"/>
              </a:ext>
            </a:extLst>
          </p:cNvPr>
          <p:cNvSpPr txBox="1">
            <a:spLocks/>
          </p:cNvSpPr>
          <p:nvPr/>
        </p:nvSpPr>
        <p:spPr>
          <a:xfrm>
            <a:off x="442091" y="177423"/>
            <a:ext cx="11149939" cy="939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1" i="0" u="none" strike="noStrike" cap="none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70">
              <a:buClr>
                <a:srgbClr val="97ABBC"/>
              </a:buClr>
            </a:pPr>
            <a:r>
              <a:rPr lang="en-US" sz="4267" kern="0"/>
              <a:t>Implementation Timeline</a:t>
            </a:r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1600F00D-0AAB-DC5D-B316-3CB71C84E1C8}"/>
              </a:ext>
            </a:extLst>
          </p:cNvPr>
          <p:cNvSpPr/>
          <p:nvPr/>
        </p:nvSpPr>
        <p:spPr>
          <a:xfrm rot="5400000" flipH="1">
            <a:off x="5746124" y="-1689978"/>
            <a:ext cx="151685" cy="10657745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1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hape 3">
            <a:extLst>
              <a:ext uri="{FF2B5EF4-FFF2-40B4-BE49-F238E27FC236}">
                <a16:creationId xmlns:a16="http://schemas.microsoft.com/office/drawing/2014/main" id="{1824CDF1-988A-8E49-8C84-2529A8D72437}"/>
              </a:ext>
            </a:extLst>
          </p:cNvPr>
          <p:cNvSpPr/>
          <p:nvPr/>
        </p:nvSpPr>
        <p:spPr>
          <a:xfrm rot="5400000">
            <a:off x="-69205" y="2694586"/>
            <a:ext cx="1767981" cy="60959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1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0B60165A-A1C9-A675-C4C3-D26096DBF021}"/>
              </a:ext>
            </a:extLst>
          </p:cNvPr>
          <p:cNvSpPr/>
          <p:nvPr/>
        </p:nvSpPr>
        <p:spPr>
          <a:xfrm>
            <a:off x="607239" y="1485154"/>
            <a:ext cx="425252" cy="425252"/>
          </a:xfrm>
          <a:prstGeom prst="roundRect">
            <a:avLst>
              <a:gd name="adj" fmla="val 6667"/>
            </a:avLst>
          </a:prstGeom>
          <a:solidFill>
            <a:srgbClr val="0A72BA"/>
          </a:solidFill>
          <a:ln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1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29F32650-2BEB-86B5-3DD4-1776BF048059}"/>
              </a:ext>
            </a:extLst>
          </p:cNvPr>
          <p:cNvSpPr/>
          <p:nvPr/>
        </p:nvSpPr>
        <p:spPr>
          <a:xfrm>
            <a:off x="673051" y="1582005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1219170">
              <a:lnSpc>
                <a:spcPts val="2208"/>
              </a:lnSpc>
              <a:buClr>
                <a:srgbClr val="000000"/>
              </a:buClr>
            </a:pPr>
            <a:r>
              <a:rPr lang="en-US" sz="2400" b="1" kern="0">
                <a:solidFill>
                  <a:srgbClr val="FFFFFF"/>
                </a:solidFill>
                <a:latin typeface="Arial"/>
                <a:ea typeface="MuseoModerno Medium" pitchFamily="34" charset="-122"/>
                <a:cs typeface="MuseoModerno Medium" pitchFamily="34" charset="-120"/>
                <a:sym typeface="Arial"/>
              </a:rPr>
              <a:t>1</a:t>
            </a:r>
            <a:endParaRPr lang="en-US" sz="24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ED411E5B-695C-4046-7616-3B46C1AFD025}"/>
              </a:ext>
            </a:extLst>
          </p:cNvPr>
          <p:cNvSpPr/>
          <p:nvPr/>
        </p:nvSpPr>
        <p:spPr>
          <a:xfrm>
            <a:off x="1185159" y="1448994"/>
            <a:ext cx="3298012" cy="393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1219170">
              <a:lnSpc>
                <a:spcPts val="2292"/>
              </a:lnSpc>
              <a:buClr>
                <a:srgbClr val="000000"/>
              </a:buClr>
            </a:pPr>
            <a:r>
              <a:rPr lang="en-US" sz="1867" b="1" kern="0">
                <a:solidFill>
                  <a:srgbClr val="0A72BA"/>
                </a:solidFill>
                <a:latin typeface="Arial"/>
                <a:ea typeface="MuseoModerno Medium" pitchFamily="34" charset="-122"/>
                <a:cs typeface="MuseoModerno Medium" pitchFamily="34" charset="-120"/>
                <a:sym typeface="Arial"/>
              </a:rPr>
              <a:t>Phase 1 (3yrs) - Foundation</a:t>
            </a:r>
            <a:endParaRPr lang="en-US" sz="1867" b="1" kern="0">
              <a:solidFill>
                <a:srgbClr val="0A72B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F17FB6B3-55C4-5D0C-7219-74B9789C0678}"/>
              </a:ext>
            </a:extLst>
          </p:cNvPr>
          <p:cNvSpPr/>
          <p:nvPr/>
        </p:nvSpPr>
        <p:spPr>
          <a:xfrm>
            <a:off x="1185159" y="1881093"/>
            <a:ext cx="3295624" cy="1582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219170">
              <a:lnSpc>
                <a:spcPts val="2375"/>
              </a:lnSpc>
              <a:buClr>
                <a:srgbClr val="000000"/>
              </a:buClr>
            </a:pPr>
            <a:r>
              <a:rPr lang="en-US" sz="1467" b="1" kern="0">
                <a:solidFill>
                  <a:srgbClr val="2B4150"/>
                </a:solidFill>
                <a:latin typeface="Arial"/>
                <a:ea typeface="Source Sans 3" pitchFamily="34" charset="-122"/>
                <a:cs typeface="Source Sans 3" pitchFamily="34" charset="-120"/>
                <a:sym typeface="Arial"/>
              </a:rPr>
              <a:t>FY 2027–28 </a:t>
            </a:r>
            <a:r>
              <a:rPr lang="en-US" sz="1600" b="1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Operational on Day 1</a:t>
            </a:r>
            <a:endParaRPr lang="en-US" sz="1467" b="1" i="1" kern="0">
              <a:solidFill>
                <a:srgbClr val="2B4150"/>
              </a:solidFill>
              <a:latin typeface="Arial"/>
              <a:ea typeface="Source Sans 3" pitchFamily="34" charset="-122"/>
              <a:cs typeface="Source Sans 3" pitchFamily="34" charset="-120"/>
              <a:sym typeface="Arial"/>
            </a:endParaRPr>
          </a:p>
          <a:p>
            <a:pPr marL="228594" indent="-228594" defTabSz="1219170">
              <a:lnSpc>
                <a:spcPts val="2375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67" kern="0">
                <a:solidFill>
                  <a:srgbClr val="2B4150"/>
                </a:solidFill>
                <a:latin typeface="Arial"/>
                <a:ea typeface="Source Sans 3" pitchFamily="34" charset="-122"/>
                <a:cs typeface="Source Sans 3" pitchFamily="34" charset="-120"/>
                <a:sym typeface="Arial"/>
              </a:rPr>
              <a:t>Launch core countywide and employer programs.</a:t>
            </a:r>
          </a:p>
          <a:p>
            <a:pPr marL="228594" indent="-228594" defTabSz="1219170">
              <a:lnSpc>
                <a:spcPts val="2375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67" kern="0">
                <a:solidFill>
                  <a:srgbClr val="2B4150"/>
                </a:solidFill>
                <a:latin typeface="Arial"/>
                <a:ea typeface="Source Sans 3" pitchFamily="34" charset="-122"/>
                <a:cs typeface="Source Sans 3" pitchFamily="34" charset="-120"/>
                <a:sym typeface="Arial"/>
              </a:rPr>
              <a:t>Establish governance under </a:t>
            </a:r>
            <a:r>
              <a:rPr lang="en-US" sz="1467" kern="0" err="1">
                <a:solidFill>
                  <a:srgbClr val="2B4150"/>
                </a:solidFill>
                <a:latin typeface="Arial"/>
                <a:ea typeface="Source Sans 3" pitchFamily="34" charset="-122"/>
                <a:cs typeface="Source Sans 3" pitchFamily="34" charset="-120"/>
                <a:sym typeface="Arial"/>
              </a:rPr>
              <a:t>YoloTD</a:t>
            </a:r>
            <a:r>
              <a:rPr lang="en-US" sz="1467" kern="0">
                <a:solidFill>
                  <a:srgbClr val="2B4150"/>
                </a:solidFill>
                <a:latin typeface="Arial"/>
                <a:ea typeface="Source Sans 3" pitchFamily="34" charset="-122"/>
                <a:cs typeface="Source Sans 3" pitchFamily="34" charset="-120"/>
                <a:sym typeface="Arial"/>
              </a:rPr>
              <a:t>. </a:t>
            </a:r>
          </a:p>
          <a:p>
            <a:pPr marL="228594" indent="-228594" defTabSz="1219170">
              <a:lnSpc>
                <a:spcPts val="2375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67" kern="0">
                <a:solidFill>
                  <a:srgbClr val="2B4150"/>
                </a:solidFill>
                <a:latin typeface="Arial"/>
                <a:ea typeface="Source Sans 3" pitchFamily="34" charset="-122"/>
                <a:cs typeface="Source Sans 3" pitchFamily="34" charset="-120"/>
                <a:sym typeface="Arial"/>
              </a:rPr>
              <a:t>Begin TDM Program transition.</a:t>
            </a:r>
            <a:endParaRPr lang="en-US"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Shape 9">
            <a:extLst>
              <a:ext uri="{FF2B5EF4-FFF2-40B4-BE49-F238E27FC236}">
                <a16:creationId xmlns:a16="http://schemas.microsoft.com/office/drawing/2014/main" id="{80244B2C-7633-B8BC-1C73-C3AF08428E09}"/>
              </a:ext>
            </a:extLst>
          </p:cNvPr>
          <p:cNvSpPr/>
          <p:nvPr/>
        </p:nvSpPr>
        <p:spPr>
          <a:xfrm>
            <a:off x="3944798" y="4196882"/>
            <a:ext cx="425252" cy="425252"/>
          </a:xfrm>
          <a:prstGeom prst="roundRect">
            <a:avLst>
              <a:gd name="adj" fmla="val 6667"/>
            </a:avLst>
          </a:prstGeom>
          <a:solidFill>
            <a:srgbClr val="94C53D"/>
          </a:solidFill>
          <a:ln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1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27B835D9-BB9F-8C74-A0D0-5F33FE8981C3}"/>
              </a:ext>
            </a:extLst>
          </p:cNvPr>
          <p:cNvSpPr/>
          <p:nvPr/>
        </p:nvSpPr>
        <p:spPr>
          <a:xfrm>
            <a:off x="4015689" y="4283034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1219170">
              <a:lnSpc>
                <a:spcPts val="2208"/>
              </a:lnSpc>
              <a:buClr>
                <a:srgbClr val="000000"/>
              </a:buClr>
            </a:pPr>
            <a:r>
              <a:rPr lang="en-US" sz="2400" b="1" kern="0">
                <a:solidFill>
                  <a:srgbClr val="FFFFFF"/>
                </a:solidFill>
                <a:latin typeface="Arial"/>
                <a:ea typeface="MuseoModerno Medium" pitchFamily="34" charset="-122"/>
                <a:cs typeface="MuseoModerno Medium" pitchFamily="34" charset="-120"/>
                <a:sym typeface="Arial"/>
              </a:rPr>
              <a:t>2</a:t>
            </a:r>
            <a:endParaRPr lang="en-US" sz="24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596708C1-04F1-4F16-7371-9C3B2C92CEF3}"/>
              </a:ext>
            </a:extLst>
          </p:cNvPr>
          <p:cNvSpPr/>
          <p:nvPr/>
        </p:nvSpPr>
        <p:spPr>
          <a:xfrm>
            <a:off x="4504368" y="4211496"/>
            <a:ext cx="3282880" cy="40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1219170">
              <a:lnSpc>
                <a:spcPts val="2292"/>
              </a:lnSpc>
              <a:buClr>
                <a:srgbClr val="000000"/>
              </a:buClr>
            </a:pPr>
            <a:r>
              <a:rPr lang="en-US" sz="1867" b="1" kern="0">
                <a:solidFill>
                  <a:srgbClr val="94C53D"/>
                </a:solidFill>
                <a:latin typeface="Arial"/>
                <a:ea typeface="MuseoModerno Medium" pitchFamily="34" charset="-122"/>
                <a:cs typeface="MuseoModerno Medium" pitchFamily="34" charset="-120"/>
                <a:sym typeface="Arial"/>
              </a:rPr>
              <a:t>Phase 2 (4yrs) - Expansion</a:t>
            </a:r>
            <a:endParaRPr lang="en-US" sz="1867" b="1" kern="0">
              <a:solidFill>
                <a:srgbClr val="94C53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Text 12">
            <a:extLst>
              <a:ext uri="{FF2B5EF4-FFF2-40B4-BE49-F238E27FC236}">
                <a16:creationId xmlns:a16="http://schemas.microsoft.com/office/drawing/2014/main" id="{74CD0DD1-85DC-D3FC-2A55-91F4AE3D46B1}"/>
              </a:ext>
            </a:extLst>
          </p:cNvPr>
          <p:cNvSpPr/>
          <p:nvPr/>
        </p:nvSpPr>
        <p:spPr>
          <a:xfrm>
            <a:off x="4516661" y="4635356"/>
            <a:ext cx="4030999" cy="1619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219170">
              <a:lnSpc>
                <a:spcPts val="2375"/>
              </a:lnSpc>
              <a:buClr>
                <a:srgbClr val="000000"/>
              </a:buClr>
            </a:pPr>
            <a:r>
              <a:rPr lang="en-US" sz="1467" b="1" kern="0">
                <a:solidFill>
                  <a:srgbClr val="2B4150"/>
                </a:solidFill>
                <a:latin typeface="Arial"/>
                <a:ea typeface="Source Sans 3" pitchFamily="34" charset="-122"/>
                <a:cs typeface="Source Sans 3" pitchFamily="34" charset="-120"/>
                <a:sym typeface="Arial"/>
              </a:rPr>
              <a:t>FY 2031–32 </a:t>
            </a:r>
            <a:r>
              <a:rPr lang="en-US" sz="1600" b="1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Operational beginning Year 4 </a:t>
            </a:r>
            <a:endParaRPr lang="en-US" sz="1467" b="1" i="1" kern="0">
              <a:solidFill>
                <a:srgbClr val="2B4150"/>
              </a:solidFill>
              <a:latin typeface="Arial"/>
              <a:ea typeface="Source Sans 3" pitchFamily="34" charset="-122"/>
              <a:cs typeface="Source Sans 3" pitchFamily="34" charset="-120"/>
              <a:sym typeface="Arial"/>
            </a:endParaRPr>
          </a:p>
          <a:p>
            <a:pPr marL="228594" indent="-228594" defTabSz="1219170">
              <a:lnSpc>
                <a:spcPts val="2375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67" kern="0">
                <a:solidFill>
                  <a:srgbClr val="2B4150"/>
                </a:solidFill>
                <a:latin typeface="Arial"/>
                <a:ea typeface="Source Sans 3" pitchFamily="34" charset="-122"/>
                <a:cs typeface="Source Sans 3" pitchFamily="34" charset="-120"/>
                <a:sym typeface="Arial"/>
              </a:rPr>
              <a:t>Add residential, school, and enhanced outreach programs. </a:t>
            </a:r>
          </a:p>
          <a:p>
            <a:pPr marL="228594" indent="-228594" defTabSz="1219170">
              <a:lnSpc>
                <a:spcPts val="2375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67" kern="0">
                <a:solidFill>
                  <a:srgbClr val="2B4150"/>
                </a:solidFill>
                <a:latin typeface="Arial"/>
                <a:ea typeface="Source Sans 3" pitchFamily="34" charset="-122"/>
                <a:cs typeface="Source Sans 3" pitchFamily="34" charset="-120"/>
                <a:sym typeface="Arial"/>
              </a:rPr>
              <a:t>Grow staffing and partner coordination capacity.</a:t>
            </a:r>
            <a:endParaRPr lang="en-US"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Shape 14">
            <a:extLst>
              <a:ext uri="{FF2B5EF4-FFF2-40B4-BE49-F238E27FC236}">
                <a16:creationId xmlns:a16="http://schemas.microsoft.com/office/drawing/2014/main" id="{134E859B-AB62-DC0B-F431-49A57615F067}"/>
              </a:ext>
            </a:extLst>
          </p:cNvPr>
          <p:cNvSpPr/>
          <p:nvPr/>
        </p:nvSpPr>
        <p:spPr>
          <a:xfrm>
            <a:off x="7382833" y="1460367"/>
            <a:ext cx="425252" cy="425252"/>
          </a:xfrm>
          <a:prstGeom prst="roundRect">
            <a:avLst>
              <a:gd name="adj" fmla="val 6667"/>
            </a:avLst>
          </a:prstGeom>
          <a:solidFill>
            <a:srgbClr val="E35A25"/>
          </a:solidFill>
          <a:ln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167" kern="0">
              <a:solidFill>
                <a:srgbClr val="E35A2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 15">
            <a:extLst>
              <a:ext uri="{FF2B5EF4-FFF2-40B4-BE49-F238E27FC236}">
                <a16:creationId xmlns:a16="http://schemas.microsoft.com/office/drawing/2014/main" id="{67F55019-C48F-7E56-4649-FF7032F84B4A}"/>
              </a:ext>
            </a:extLst>
          </p:cNvPr>
          <p:cNvSpPr/>
          <p:nvPr/>
        </p:nvSpPr>
        <p:spPr>
          <a:xfrm>
            <a:off x="7453725" y="1555997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1219170">
              <a:lnSpc>
                <a:spcPts val="2208"/>
              </a:lnSpc>
              <a:buClr>
                <a:srgbClr val="000000"/>
              </a:buClr>
            </a:pPr>
            <a:r>
              <a:rPr lang="en-US" sz="2400" b="1" kern="0">
                <a:solidFill>
                  <a:srgbClr val="FFFFFF"/>
                </a:solidFill>
                <a:latin typeface="Arial"/>
                <a:ea typeface="MuseoModerno Medium" pitchFamily="34" charset="-122"/>
                <a:cs typeface="MuseoModerno Medium" pitchFamily="34" charset="-120"/>
                <a:sym typeface="Arial"/>
              </a:rPr>
              <a:t>3</a:t>
            </a:r>
            <a:endParaRPr lang="en-US" sz="24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 16">
            <a:extLst>
              <a:ext uri="{FF2B5EF4-FFF2-40B4-BE49-F238E27FC236}">
                <a16:creationId xmlns:a16="http://schemas.microsoft.com/office/drawing/2014/main" id="{06311A5C-832F-1080-C224-2B396E7AC03B}"/>
              </a:ext>
            </a:extLst>
          </p:cNvPr>
          <p:cNvSpPr/>
          <p:nvPr/>
        </p:nvSpPr>
        <p:spPr>
          <a:xfrm>
            <a:off x="8272723" y="1514617"/>
            <a:ext cx="256032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1219170">
              <a:lnSpc>
                <a:spcPts val="2292"/>
              </a:lnSpc>
              <a:buClr>
                <a:srgbClr val="000000"/>
              </a:buClr>
            </a:pPr>
            <a:r>
              <a:rPr lang="en-US" sz="1867" b="1" kern="0">
                <a:solidFill>
                  <a:srgbClr val="E35A25"/>
                </a:solidFill>
                <a:latin typeface="Arial"/>
                <a:ea typeface="MuseoModerno Medium" pitchFamily="34" charset="-122"/>
                <a:cs typeface="MuseoModerno Medium" pitchFamily="34" charset="-120"/>
                <a:sym typeface="Arial"/>
              </a:rPr>
              <a:t>Phase 3 (3yrs) - Full Scale</a:t>
            </a:r>
            <a:endParaRPr lang="en-US" sz="1867" b="1" kern="0">
              <a:solidFill>
                <a:srgbClr val="E35A2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 17">
            <a:extLst>
              <a:ext uri="{FF2B5EF4-FFF2-40B4-BE49-F238E27FC236}">
                <a16:creationId xmlns:a16="http://schemas.microsoft.com/office/drawing/2014/main" id="{AF682851-AC89-F667-308F-FEB649F3C349}"/>
              </a:ext>
            </a:extLst>
          </p:cNvPr>
          <p:cNvSpPr/>
          <p:nvPr/>
        </p:nvSpPr>
        <p:spPr>
          <a:xfrm>
            <a:off x="7966037" y="1822181"/>
            <a:ext cx="3894687" cy="1600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219170">
              <a:lnSpc>
                <a:spcPts val="2375"/>
              </a:lnSpc>
              <a:buClr>
                <a:srgbClr val="000000"/>
              </a:buClr>
            </a:pPr>
            <a:r>
              <a:rPr lang="en-US" sz="1467" b="1" kern="0">
                <a:solidFill>
                  <a:srgbClr val="2B4150"/>
                </a:solidFill>
                <a:latin typeface="Arial"/>
                <a:ea typeface="Source Sans 3" pitchFamily="34" charset="-122"/>
                <a:cs typeface="Source Sans 3" pitchFamily="34" charset="-120"/>
                <a:sym typeface="Arial"/>
              </a:rPr>
              <a:t>FY 2035–36 </a:t>
            </a:r>
            <a:r>
              <a:rPr lang="en-US" sz="1600" b="1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Operational beginning Year 8 </a:t>
            </a:r>
            <a:endParaRPr lang="en-US" sz="1467" b="1" i="1" kern="0">
              <a:solidFill>
                <a:srgbClr val="2B4150"/>
              </a:solidFill>
              <a:latin typeface="Arial"/>
              <a:ea typeface="Source Sans 3" pitchFamily="34" charset="-122"/>
              <a:cs typeface="Source Sans 3" pitchFamily="34" charset="-120"/>
              <a:sym typeface="Arial"/>
            </a:endParaRPr>
          </a:p>
          <a:p>
            <a:pPr marL="228594" indent="-228594" defTabSz="1219170">
              <a:lnSpc>
                <a:spcPts val="2375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67" kern="0">
                <a:solidFill>
                  <a:srgbClr val="2B4150"/>
                </a:solidFill>
                <a:latin typeface="Arial"/>
                <a:ea typeface="Source Sans 3" pitchFamily="34" charset="-122"/>
                <a:cs typeface="Source Sans 3" pitchFamily="34" charset="-120"/>
                <a:sym typeface="Arial"/>
              </a:rPr>
              <a:t>Complete program portfolio operations. </a:t>
            </a:r>
          </a:p>
          <a:p>
            <a:pPr marL="228594" indent="-228594" defTabSz="1219170">
              <a:lnSpc>
                <a:spcPts val="2375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67" kern="0">
                <a:solidFill>
                  <a:srgbClr val="2B4150"/>
                </a:solidFill>
                <a:latin typeface="Arial"/>
                <a:ea typeface="Source Sans 3" pitchFamily="34" charset="-122"/>
                <a:cs typeface="Source Sans 3" pitchFamily="34" charset="-120"/>
                <a:sym typeface="Arial"/>
              </a:rPr>
              <a:t>Full staffing complement reached and all additional FTEs in place.</a:t>
            </a:r>
            <a:endParaRPr lang="en-US"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273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ctrTitle" idx="4294967295"/>
          </p:nvPr>
        </p:nvSpPr>
        <p:spPr>
          <a:xfrm>
            <a:off x="3218603" y="1"/>
            <a:ext cx="7414800" cy="124973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b="1">
                <a:solidFill>
                  <a:schemeClr val="tx1"/>
                </a:solidFill>
              </a:rPr>
              <a:t>Agenda Item 4</a:t>
            </a:r>
            <a:endParaRPr b="1">
              <a:solidFill>
                <a:schemeClr val="tx1"/>
              </a:solidFill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3"/>
          <a:srcRect l="38222" r="38222"/>
          <a:stretch/>
        </p:blipFill>
        <p:spPr>
          <a:xfrm>
            <a:off x="0" y="1"/>
            <a:ext cx="2386435" cy="67536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>
                <a:ln>
                  <a:noFill/>
                </a:ln>
                <a:solidFill>
                  <a:srgbClr val="97ABBC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733" b="0" i="0" u="none" strike="noStrike" kern="1200" cap="none" spc="0" normalizeH="0" baseline="0" noProof="0">
              <a:ln>
                <a:noFill/>
              </a:ln>
              <a:solidFill>
                <a:srgbClr val="97ABBC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103;p14">
            <a:extLst>
              <a:ext uri="{FF2B5EF4-FFF2-40B4-BE49-F238E27FC236}">
                <a16:creationId xmlns:a16="http://schemas.microsoft.com/office/drawing/2014/main" id="{86CE7710-AB93-C706-8544-D83E5301A45F}"/>
              </a:ext>
            </a:extLst>
          </p:cNvPr>
          <p:cNvSpPr txBox="1">
            <a:spLocks/>
          </p:cNvSpPr>
          <p:nvPr/>
        </p:nvSpPr>
        <p:spPr>
          <a:xfrm>
            <a:off x="3218603" y="968052"/>
            <a:ext cx="7414800" cy="125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ABBC"/>
              </a:buClr>
              <a:buSzPts val="2400"/>
              <a:buFont typeface="Lato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A72BA"/>
                </a:solidFill>
                <a:effectLst/>
                <a:uLnTx/>
                <a:uFillTx/>
                <a:latin typeface="Raleway" panose="020B0503030101060003" pitchFamily="34" charset="0"/>
                <a:ea typeface="Lato"/>
                <a:cs typeface="Lato"/>
                <a:sym typeface="Lato"/>
              </a:rPr>
              <a:t>Consent Calendar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5A7C02-C37D-52AC-B393-73FD4D94B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175576"/>
              </p:ext>
            </p:extLst>
          </p:nvPr>
        </p:nvGraphicFramePr>
        <p:xfrm>
          <a:off x="3071795" y="1885951"/>
          <a:ext cx="8601438" cy="1842475"/>
        </p:xfrm>
        <a:graphic>
          <a:graphicData uri="http://schemas.openxmlformats.org/drawingml/2006/table">
            <a:tbl>
              <a:tblPr/>
              <a:tblGrid>
                <a:gridCol w="756993">
                  <a:extLst>
                    <a:ext uri="{9D8B030D-6E8A-4147-A177-3AD203B41FA5}">
                      <a16:colId xmlns:a16="http://schemas.microsoft.com/office/drawing/2014/main" val="91688919"/>
                    </a:ext>
                  </a:extLst>
                </a:gridCol>
                <a:gridCol w="7844445">
                  <a:extLst>
                    <a:ext uri="{9D8B030D-6E8A-4147-A177-3AD203B41FA5}">
                      <a16:colId xmlns:a16="http://schemas.microsoft.com/office/drawing/2014/main" val="29047798"/>
                    </a:ext>
                  </a:extLst>
                </a:gridCol>
              </a:tblGrid>
              <a:tr h="4175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</a:tabLst>
                      </a:pPr>
                      <a:r>
                        <a:rPr lang="en-US" sz="1800" spc="-10">
                          <a:effectLst/>
                          <a:latin typeface="Lato"/>
                          <a:ea typeface="Lato"/>
                          <a:cs typeface="Lato"/>
                        </a:rPr>
                        <a:t>4a.</a:t>
                      </a:r>
                      <a:endParaRPr lang="en-US" sz="18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spc="-15">
                          <a:effectLst/>
                          <a:latin typeface="Arial"/>
                          <a:ea typeface="Lato"/>
                          <a:cs typeface="Arial"/>
                        </a:rPr>
                        <a:t>Approve Board Minutes for Regular Meeting of Mar 9, 2026</a:t>
                      </a:r>
                      <a:endParaRPr lang="en-US" sz="1800">
                        <a:effectLst/>
                        <a:latin typeface="Arial"/>
                        <a:ea typeface="Lato"/>
                        <a:cs typeface="Arial"/>
                      </a:endParaRPr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990719"/>
                  </a:ext>
                </a:extLst>
              </a:tr>
              <a:tr h="2792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</a:tabLst>
                      </a:pPr>
                      <a:r>
                        <a:rPr lang="en-US" sz="1800" spc="-10">
                          <a:effectLst/>
                          <a:latin typeface="Lato"/>
                          <a:ea typeface="Lato"/>
                          <a:cs typeface="Lato"/>
                        </a:rPr>
                        <a:t>4b.</a:t>
                      </a:r>
                      <a:endParaRPr lang="en-US" sz="18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>
                          <a:latin typeface="+mn-lt"/>
                        </a:rPr>
                        <a:t>Approve Resolution 2026-05 Authorizing Executive Director to Enter into Agreements for On-Call Consulting Bench with Alta Planning + Design, Inc., GHD, Inc., and Kimley-Horn, Inc. for an amount not to exceed $5 Million</a:t>
                      </a:r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249429"/>
                  </a:ext>
                </a:extLst>
              </a:tr>
              <a:tr h="4473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>
                          <a:effectLst/>
                          <a:latin typeface="Lato"/>
                          <a:ea typeface="Lato"/>
                          <a:cs typeface="Lato"/>
                        </a:rPr>
                        <a:t>4c.</a:t>
                      </a:r>
                      <a:endParaRPr lang="en-US" sz="18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/>
                        <a:t>Approval of Updated Procedures for Remote Meeting Participation to Reflect Recent Brown Act Amendments (SB 707)</a:t>
                      </a:r>
                      <a:endParaRPr lang="en-US"/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778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810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27E52-8881-7DB0-5048-6E18A5F3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F541B0D-B500-490F-E608-3511B2042F5F}"/>
              </a:ext>
            </a:extLst>
          </p:cNvPr>
          <p:cNvGraphicFramePr/>
          <p:nvPr/>
        </p:nvGraphicFramePr>
        <p:xfrm>
          <a:off x="447301" y="1385577"/>
          <a:ext cx="11297399" cy="5462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6CD44B26-ACF1-78CC-FE2C-96F14491660E}"/>
              </a:ext>
            </a:extLst>
          </p:cNvPr>
          <p:cNvSpPr/>
          <p:nvPr/>
        </p:nvSpPr>
        <p:spPr>
          <a:xfrm>
            <a:off x="8321854" y="1221429"/>
            <a:ext cx="3577148" cy="34060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69094-8839-0C07-7F8A-2CE114E3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08" y="-68996"/>
            <a:ext cx="11120592" cy="1143200"/>
          </a:xfrm>
        </p:spPr>
        <p:txBody>
          <a:bodyPr/>
          <a:lstStyle/>
          <a:p>
            <a:r>
              <a:rPr lang="en-US"/>
              <a:t>All Phases – Staffing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5F75FC-01E7-F43A-F299-4F41A34363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30</a:t>
            </a:fld>
            <a:endParaRPr lang="en" kern="0">
              <a:solidFill>
                <a:srgbClr val="97ABBC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9FEA4-34B5-129B-CBAE-B340D8C9664D}"/>
              </a:ext>
            </a:extLst>
          </p:cNvPr>
          <p:cNvSpPr txBox="1"/>
          <p:nvPr/>
        </p:nvSpPr>
        <p:spPr>
          <a:xfrm>
            <a:off x="2805223" y="1442914"/>
            <a:ext cx="4564429" cy="1159292"/>
          </a:xfrm>
          <a:prstGeom prst="rect">
            <a:avLst/>
          </a:prstGeom>
          <a:solidFill>
            <a:srgbClr val="0070C0"/>
          </a:solidFill>
        </p:spPr>
        <p:txBody>
          <a:bodyPr wrap="square" lIns="121920" tIns="60960" rIns="121920" bIns="60960" rtlCol="0" anchor="t">
            <a:spAutoFit/>
          </a:bodyPr>
          <a:lstStyle/>
          <a:p>
            <a:pPr algn="ctr" defTabSz="1219170">
              <a:spcAft>
                <a:spcPts val="400"/>
              </a:spcAft>
              <a:buClr>
                <a:srgbClr val="000000"/>
              </a:buClr>
            </a:pPr>
            <a:r>
              <a:rPr 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Phase 1 Resources (2027-28):</a:t>
            </a:r>
            <a:br>
              <a:rPr 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</a:br>
            <a:endParaRPr lang="en-US" sz="16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228594" indent="-228594" defTabSz="1219170">
              <a:buClr>
                <a:srgbClr val="FFFFFF"/>
              </a:buClr>
              <a:buFont typeface="Arial"/>
              <a:buChar char="•"/>
            </a:pPr>
            <a:r>
              <a:rPr lang="en-US" sz="16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~2 FTEs for TDM, Outreach, Comms</a:t>
            </a:r>
          </a:p>
          <a:p>
            <a:pPr marL="228594" indent="-228594" defTabSz="1219170">
              <a:buClr>
                <a:srgbClr val="FFFFFF"/>
              </a:buClr>
              <a:buFont typeface="Arial"/>
              <a:buChar char="•"/>
            </a:pPr>
            <a:r>
              <a:rPr lang="en-US" sz="16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~1.5 FTEs for Web Design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E6089CE2-6EDD-73C8-DC13-D9C2B3CF7491}"/>
              </a:ext>
            </a:extLst>
          </p:cNvPr>
          <p:cNvGraphicFramePr/>
          <p:nvPr/>
        </p:nvGraphicFramePr>
        <p:xfrm>
          <a:off x="8679810" y="1402499"/>
          <a:ext cx="3152060" cy="2453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E83C8574-602F-ACF7-B8E9-E68EBB7B2EFA}"/>
              </a:ext>
            </a:extLst>
          </p:cNvPr>
          <p:cNvSpPr txBox="1"/>
          <p:nvPr/>
        </p:nvSpPr>
        <p:spPr>
          <a:xfrm>
            <a:off x="8321855" y="3714440"/>
            <a:ext cx="3577148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Aft>
                <a:spcPts val="400"/>
              </a:spcAft>
              <a:buClr>
                <a:srgbClr val="000000"/>
              </a:buClr>
            </a:pPr>
            <a:r>
              <a:rPr lang="en-US" sz="1600" kern="0">
                <a:solidFill>
                  <a:srgbClr val="0E2533"/>
                </a:solidFill>
                <a:latin typeface="Arial"/>
                <a:cs typeface="Arial"/>
                <a:sym typeface="Arial"/>
              </a:rPr>
              <a:t>Total TDM Program Staffing Needs:</a:t>
            </a:r>
          </a:p>
          <a:p>
            <a:pPr algn="ctr" defTabSz="1219170">
              <a:spcAft>
                <a:spcPts val="1600"/>
              </a:spcAft>
              <a:buClr>
                <a:srgbClr val="000000"/>
              </a:buClr>
            </a:pPr>
            <a:r>
              <a:rPr lang="en-US" sz="1600" b="1" kern="0">
                <a:solidFill>
                  <a:srgbClr val="0E2533"/>
                </a:solidFill>
                <a:latin typeface="Arial"/>
                <a:cs typeface="Arial"/>
                <a:sym typeface="Arial"/>
              </a:rPr>
              <a:t>9 FTE Equivalent</a:t>
            </a:r>
            <a:r>
              <a:rPr lang="en-US" sz="1600" kern="0">
                <a:solidFill>
                  <a:srgbClr val="0E2533"/>
                </a:solidFill>
                <a:latin typeface="Arial"/>
                <a:cs typeface="Arial"/>
                <a:sym typeface="Arial"/>
              </a:rPr>
              <a:t> by Phase 3 (FY 2035-36)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AEFE44-4DD0-1E3F-7EED-AD9FDD7F6E84}"/>
              </a:ext>
            </a:extLst>
          </p:cNvPr>
          <p:cNvCxnSpPr>
            <a:cxnSpLocks/>
          </p:cNvCxnSpPr>
          <p:nvPr/>
        </p:nvCxnSpPr>
        <p:spPr>
          <a:xfrm>
            <a:off x="9423285" y="1933522"/>
            <a:ext cx="216112" cy="15940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7C3861D-C046-EC89-9B35-C03371996982}"/>
              </a:ext>
            </a:extLst>
          </p:cNvPr>
          <p:cNvSpPr txBox="1"/>
          <p:nvPr/>
        </p:nvSpPr>
        <p:spPr>
          <a:xfrm>
            <a:off x="8461904" y="1627118"/>
            <a:ext cx="13071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3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Leadership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1B58F-5174-E65C-49D8-476010EC6ED8}"/>
              </a:ext>
            </a:extLst>
          </p:cNvPr>
          <p:cNvSpPr txBox="1"/>
          <p:nvPr/>
        </p:nvSpPr>
        <p:spPr>
          <a:xfrm>
            <a:off x="9191492" y="1281902"/>
            <a:ext cx="170213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3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Business Services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BC4009-6D3D-D645-00F0-78B298989FD3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0042562" y="1579356"/>
            <a:ext cx="2929" cy="342981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8E9AE2-0695-7B7F-B365-7BEC08B6007D}"/>
              </a:ext>
            </a:extLst>
          </p:cNvPr>
          <p:cNvSpPr txBox="1"/>
          <p:nvPr/>
        </p:nvSpPr>
        <p:spPr>
          <a:xfrm>
            <a:off x="9593555" y="2049659"/>
            <a:ext cx="662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~1.5</a:t>
            </a:r>
          </a:p>
        </p:txBody>
      </p:sp>
    </p:spTree>
    <p:extLst>
      <p:ext uri="{BB962C8B-B14F-4D97-AF65-F5344CB8AC3E}">
        <p14:creationId xmlns:p14="http://schemas.microsoft.com/office/powerpoint/2010/main" val="2158626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3C6A6499-BCEF-9BDC-6FD2-E5D708790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>
            <a:extLst>
              <a:ext uri="{FF2B5EF4-FFF2-40B4-BE49-F238E27FC236}">
                <a16:creationId xmlns:a16="http://schemas.microsoft.com/office/drawing/2014/main" id="{DCF6CC0F-AFEA-1D03-88EE-12F004EF0D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64258" y="2677268"/>
            <a:ext cx="11365765" cy="154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>
                <a:latin typeface="Calibri" panose="020F0502020204030204" pitchFamily="34" charset="0"/>
              </a:rPr>
              <a:t>Organizational Model Options &amp; Recommendation</a:t>
            </a:r>
          </a:p>
        </p:txBody>
      </p:sp>
      <p:sp>
        <p:nvSpPr>
          <p:cNvPr id="113" name="Google Shape;113;p15">
            <a:extLst>
              <a:ext uri="{FF2B5EF4-FFF2-40B4-BE49-F238E27FC236}">
                <a16:creationId xmlns:a16="http://schemas.microsoft.com/office/drawing/2014/main" id="{4B0B7FD1-2232-855E-B987-71929F55E9B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31</a:t>
            </a:fld>
            <a:endParaRPr kern="0">
              <a:solidFill>
                <a:srgbClr val="97AB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26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6E450-7106-96A2-5687-13FA9B5CD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41B77-C4D8-9626-3E9F-4CF754E7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06" y="100632"/>
            <a:ext cx="10561793" cy="1143200"/>
          </a:xfrm>
        </p:spPr>
        <p:txBody>
          <a:bodyPr/>
          <a:lstStyle/>
          <a:p>
            <a:r>
              <a:rPr lang="en-US">
                <a:latin typeface="Tahoma"/>
                <a:ea typeface="Tahoma"/>
                <a:cs typeface="Tahoma"/>
              </a:rPr>
              <a:t>Model Assessment Process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F73B2F-9AB4-1ABB-E9CA-C06D67D7BA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32</a:t>
            </a:fld>
            <a:endParaRPr lang="en" kern="0">
              <a:solidFill>
                <a:srgbClr val="97ABBC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F9A9D62-9D46-71F9-BE1F-3AF44E780E23}"/>
              </a:ext>
            </a:extLst>
          </p:cNvPr>
          <p:cNvGraphicFramePr/>
          <p:nvPr/>
        </p:nvGraphicFramePr>
        <p:xfrm>
          <a:off x="322108" y="1749287"/>
          <a:ext cx="11467025" cy="3668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974D99AF-A2FD-9263-7795-7A93EE677B72}"/>
              </a:ext>
            </a:extLst>
          </p:cNvPr>
          <p:cNvSpPr/>
          <p:nvPr/>
        </p:nvSpPr>
        <p:spPr>
          <a:xfrm>
            <a:off x="10536014" y="1675366"/>
            <a:ext cx="538716" cy="84430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26E78-3577-78A9-FE41-4549ABC143AA}"/>
              </a:ext>
            </a:extLst>
          </p:cNvPr>
          <p:cNvSpPr txBox="1"/>
          <p:nvPr/>
        </p:nvSpPr>
        <p:spPr>
          <a:xfrm>
            <a:off x="9933501" y="1217454"/>
            <a:ext cx="174373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>
                <a:solidFill>
                  <a:srgbClr val="E35A25">
                    <a:lumMod val="75000"/>
                  </a:srgbClr>
                </a:solidFill>
                <a:latin typeface="Arial"/>
                <a:cs typeface="Arial"/>
                <a:sym typeface="Arial"/>
              </a:rPr>
              <a:t>We Are Here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9126577-DD42-C7C5-36E0-3206F8AD9B7B}"/>
              </a:ext>
            </a:extLst>
          </p:cNvPr>
          <p:cNvSpPr/>
          <p:nvPr/>
        </p:nvSpPr>
        <p:spPr>
          <a:xfrm rot="10800000">
            <a:off x="9329889" y="4639977"/>
            <a:ext cx="538716" cy="844300"/>
          </a:xfrm>
          <a:prstGeom prst="downArrow">
            <a:avLst/>
          </a:prstGeom>
          <a:solidFill>
            <a:srgbClr val="40A0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3E33F7-32DB-8B73-9219-F7142E410596}"/>
              </a:ext>
            </a:extLst>
          </p:cNvPr>
          <p:cNvSpPr txBox="1"/>
          <p:nvPr/>
        </p:nvSpPr>
        <p:spPr>
          <a:xfrm>
            <a:off x="8443941" y="5497682"/>
            <a:ext cx="2310608" cy="98507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40A0A8"/>
                </a:solidFill>
                <a:latin typeface="Arial"/>
                <a:cs typeface="Arial"/>
                <a:sym typeface="Arial"/>
              </a:rPr>
              <a:t>Yolo Commute </a:t>
            </a:r>
          </a:p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40A0A8"/>
                </a:solidFill>
                <a:latin typeface="Arial"/>
                <a:cs typeface="Arial"/>
                <a:sym typeface="Arial"/>
              </a:rPr>
              <a:t>Board Feedback March 2026</a:t>
            </a:r>
          </a:p>
        </p:txBody>
      </p:sp>
    </p:spTree>
    <p:extLst>
      <p:ext uri="{BB962C8B-B14F-4D97-AF65-F5344CB8AC3E}">
        <p14:creationId xmlns:p14="http://schemas.microsoft.com/office/powerpoint/2010/main" val="3046586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8701C-9B3F-7EB4-E1CC-831D81046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32" y="477851"/>
            <a:ext cx="11455936" cy="1143200"/>
          </a:xfrm>
        </p:spPr>
        <p:txBody>
          <a:bodyPr/>
          <a:lstStyle/>
          <a:p>
            <a:r>
              <a:rPr lang="en-US"/>
              <a:t>Organizational Elements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51A0B-5550-5133-CF12-8AD8013612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33</a:t>
            </a:fld>
            <a:endParaRPr lang="en" kern="0">
              <a:solidFill>
                <a:srgbClr val="97ABBC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8D7E53-AF28-2933-3F95-7CE0121739FD}"/>
              </a:ext>
            </a:extLst>
          </p:cNvPr>
          <p:cNvGrpSpPr/>
          <p:nvPr/>
        </p:nvGrpSpPr>
        <p:grpSpPr>
          <a:xfrm>
            <a:off x="512013" y="1817717"/>
            <a:ext cx="11161223" cy="4178531"/>
            <a:chOff x="203002" y="1962744"/>
            <a:chExt cx="6504977" cy="1218010"/>
          </a:xfrm>
          <a:solidFill>
            <a:srgbClr val="0A72BA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E3C2A5D-3A60-5353-3321-A4A28958AE87}"/>
                </a:ext>
              </a:extLst>
            </p:cNvPr>
            <p:cNvSpPr/>
            <p:nvPr/>
          </p:nvSpPr>
          <p:spPr>
            <a:xfrm>
              <a:off x="203002" y="1962745"/>
              <a:ext cx="2030015" cy="1218009"/>
            </a:xfrm>
            <a:custGeom>
              <a:avLst/>
              <a:gdLst>
                <a:gd name="csX0" fmla="*/ 0 w 2030015"/>
                <a:gd name="csY0" fmla="*/ 0 h 1218009"/>
                <a:gd name="csX1" fmla="*/ 2030015 w 2030015"/>
                <a:gd name="csY1" fmla="*/ 0 h 1218009"/>
                <a:gd name="csX2" fmla="*/ 2030015 w 2030015"/>
                <a:gd name="csY2" fmla="*/ 1218009 h 1218009"/>
                <a:gd name="csX3" fmla="*/ 0 w 2030015"/>
                <a:gd name="csY3" fmla="*/ 1218009 h 1218009"/>
                <a:gd name="csX4" fmla="*/ 0 w 2030015"/>
                <a:gd name="csY4" fmla="*/ 0 h 12180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25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0" tIns="101600" rIns="101600" bIns="101600" numCol="1" spcCol="127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FFFF"/>
                  </a:solidFill>
                  <a:latin typeface="Arial"/>
                  <a:sym typeface="Arial"/>
                </a:rPr>
                <a:t>Program 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FFFF"/>
                  </a:solidFill>
                  <a:latin typeface="Arial"/>
                  <a:sym typeface="Arial"/>
                </a:rPr>
                <a:t>Administration</a:t>
              </a:r>
              <a:endParaRPr lang="en-US" sz="2667" b="1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endParaRPr lang="en-US" sz="2133" b="1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-US" sz="2133" kern="0">
                  <a:solidFill>
                    <a:srgbClr val="FFFFFF"/>
                  </a:solidFill>
                  <a:latin typeface="Arial"/>
                  <a:sym typeface="Arial"/>
                </a:rPr>
                <a:t>TDM Program delivery oversight and compliance.</a:t>
              </a:r>
              <a:br>
                <a:rPr lang="en-US" sz="2133" ker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</a:br>
              <a:br>
                <a:rPr lang="en-US" sz="2133" kern="0">
                  <a:solidFill>
                    <a:srgbClr val="FFFFFF"/>
                  </a:solidFill>
                  <a:latin typeface="Arial"/>
                  <a:sym typeface="Arial"/>
                </a:rPr>
              </a:br>
              <a:r>
                <a:rPr lang="en-US" sz="2133" kern="0">
                  <a:solidFill>
                    <a:srgbClr val="FFFFFF"/>
                  </a:solidFill>
                  <a:latin typeface="Arial"/>
                  <a:sym typeface="Arial"/>
                </a:rPr>
                <a:t>This should be a public entity.</a:t>
              </a:r>
              <a:endParaRPr lang="en-US" sz="2133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7FAA171-FF79-9BAD-3E11-CD7AEFD7C7CD}"/>
                </a:ext>
              </a:extLst>
            </p:cNvPr>
            <p:cNvSpPr/>
            <p:nvPr/>
          </p:nvSpPr>
          <p:spPr>
            <a:xfrm>
              <a:off x="2440483" y="1962745"/>
              <a:ext cx="2030015" cy="1218009"/>
            </a:xfrm>
            <a:custGeom>
              <a:avLst/>
              <a:gdLst>
                <a:gd name="csX0" fmla="*/ 0 w 2030015"/>
                <a:gd name="csY0" fmla="*/ 0 h 1218009"/>
                <a:gd name="csX1" fmla="*/ 2030015 w 2030015"/>
                <a:gd name="csY1" fmla="*/ 0 h 1218009"/>
                <a:gd name="csX2" fmla="*/ 2030015 w 2030015"/>
                <a:gd name="csY2" fmla="*/ 1218009 h 1218009"/>
                <a:gd name="csX3" fmla="*/ 0 w 2030015"/>
                <a:gd name="csY3" fmla="*/ 1218009 h 1218009"/>
                <a:gd name="csX4" fmla="*/ 0 w 2030015"/>
                <a:gd name="csY4" fmla="*/ 0 h 12180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90000"/>
                <a:lumOff val="1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0" tIns="101600" rIns="101600" bIns="101600" numCol="1" spcCol="127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FFFF"/>
                  </a:solidFill>
                  <a:latin typeface="Arial"/>
                  <a:sym typeface="Arial"/>
                </a:rPr>
                <a:t>Program 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FFFF"/>
                  </a:solidFill>
                  <a:latin typeface="Arial"/>
                  <a:sym typeface="Arial"/>
                </a:rPr>
                <a:t>Delivery</a:t>
              </a:r>
              <a:endParaRPr lang="en-US" sz="2667" b="1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endParaRPr lang="en-US" sz="2133" b="1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-US" sz="2133" kern="0">
                  <a:solidFill>
                    <a:srgbClr val="FFFFFF"/>
                  </a:solidFill>
                  <a:latin typeface="Arial"/>
                  <a:sym typeface="Arial"/>
                </a:rPr>
                <a:t>Direct TDM Program delivery, management, and operations.</a:t>
              </a:r>
              <a:br>
                <a:rPr lang="en-US" sz="2133" ker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</a:br>
              <a:br>
                <a:rPr lang="en-US" sz="2133" kern="0">
                  <a:solidFill>
                    <a:srgbClr val="FFFFFF"/>
                  </a:solidFill>
                  <a:latin typeface="Arial"/>
                  <a:sym typeface="Arial"/>
                </a:rPr>
              </a:br>
              <a:r>
                <a:rPr lang="en-US" sz="2133" kern="0">
                  <a:solidFill>
                    <a:srgbClr val="FFFFFF"/>
                  </a:solidFill>
                  <a:latin typeface="Arial"/>
                  <a:sym typeface="Arial"/>
                </a:rPr>
                <a:t>This can be a public or private entity.</a:t>
              </a:r>
              <a:endParaRPr lang="en-US" sz="2133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2059925-96A6-FDB3-ACD4-C8193DCC3EBA}"/>
                </a:ext>
              </a:extLst>
            </p:cNvPr>
            <p:cNvSpPr/>
            <p:nvPr/>
          </p:nvSpPr>
          <p:spPr>
            <a:xfrm>
              <a:off x="4677964" y="1962744"/>
              <a:ext cx="2030015" cy="1218009"/>
            </a:xfrm>
            <a:custGeom>
              <a:avLst/>
              <a:gdLst>
                <a:gd name="csX0" fmla="*/ 0 w 2030015"/>
                <a:gd name="csY0" fmla="*/ 0 h 1218009"/>
                <a:gd name="csX1" fmla="*/ 2030015 w 2030015"/>
                <a:gd name="csY1" fmla="*/ 0 h 1218009"/>
                <a:gd name="csX2" fmla="*/ 2030015 w 2030015"/>
                <a:gd name="csY2" fmla="*/ 1218009 h 1218009"/>
                <a:gd name="csX3" fmla="*/ 0 w 2030015"/>
                <a:gd name="csY3" fmla="*/ 1218009 h 1218009"/>
                <a:gd name="csX4" fmla="*/ 0 w 2030015"/>
                <a:gd name="csY4" fmla="*/ 0 h 12180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  <a:lumOff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0" tIns="101600" rIns="101600" bIns="101600" numCol="1" spcCol="127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FFFF"/>
                  </a:solidFill>
                  <a:latin typeface="Arial"/>
                  <a:sym typeface="Arial"/>
                </a:rPr>
                <a:t>Business 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FFFF"/>
                  </a:solidFill>
                  <a:latin typeface="Arial"/>
                  <a:sym typeface="Arial"/>
                </a:rPr>
                <a:t>Services</a:t>
              </a:r>
              <a:endParaRPr lang="en-US" sz="2667" b="1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endParaRPr lang="en-US" sz="2133" b="1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-US" sz="2133" kern="0">
                  <a:solidFill>
                    <a:srgbClr val="FFFFFF"/>
                  </a:solidFill>
                  <a:latin typeface="Arial"/>
                  <a:sym typeface="Arial"/>
                </a:rPr>
                <a:t>Procurement, HR, Payroll, invoicing and other functions. </a:t>
              </a:r>
              <a:endParaRPr lang="en-US" sz="2133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1" name="Graphic 10" descr="Circles with arrows with solid fill">
            <a:extLst>
              <a:ext uri="{FF2B5EF4-FFF2-40B4-BE49-F238E27FC236}">
                <a16:creationId xmlns:a16="http://schemas.microsoft.com/office/drawing/2014/main" id="{3FF1B333-D038-7799-D337-5A62FED1D0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8672" y="5300745"/>
            <a:ext cx="695499" cy="695499"/>
          </a:xfrm>
          <a:prstGeom prst="rect">
            <a:avLst/>
          </a:prstGeom>
        </p:spPr>
      </p:pic>
      <p:pic>
        <p:nvPicPr>
          <p:cNvPr id="13" name="Graphic 12" descr="Presentation with checklist with solid fill">
            <a:extLst>
              <a:ext uri="{FF2B5EF4-FFF2-40B4-BE49-F238E27FC236}">
                <a16:creationId xmlns:a16="http://schemas.microsoft.com/office/drawing/2014/main" id="{6E7A135E-0FC8-2896-CD5A-3AA90DB7AF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9608" y="5321443"/>
            <a:ext cx="695499" cy="695499"/>
          </a:xfrm>
          <a:prstGeom prst="rect">
            <a:avLst/>
          </a:prstGeom>
        </p:spPr>
      </p:pic>
      <p:pic>
        <p:nvPicPr>
          <p:cNvPr id="15" name="Graphic 14" descr="Payroll with solid fill">
            <a:extLst>
              <a:ext uri="{FF2B5EF4-FFF2-40B4-BE49-F238E27FC236}">
                <a16:creationId xmlns:a16="http://schemas.microsoft.com/office/drawing/2014/main" id="{DCB18E7D-81CA-B94A-CDA9-2C9C0BC64D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4873" y="5266614"/>
            <a:ext cx="645121" cy="6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72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1933F-5CBD-5BD5-B724-6D11DFE9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99" y="193142"/>
            <a:ext cx="8616800" cy="986621"/>
          </a:xfrm>
        </p:spPr>
        <p:txBody>
          <a:bodyPr/>
          <a:lstStyle/>
          <a:p>
            <a:r>
              <a:rPr lang="en-US">
                <a:latin typeface="Tahoma"/>
                <a:ea typeface="Tahoma"/>
                <a:cs typeface="Tahoma"/>
              </a:rPr>
              <a:t>Models Assessed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773500-EE12-C171-6147-A8780B047D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34</a:t>
            </a:fld>
            <a:endParaRPr lang="en" kern="0">
              <a:solidFill>
                <a:srgbClr val="97ABBC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42571C-5B4E-9D86-69D8-444B160060F9}"/>
              </a:ext>
            </a:extLst>
          </p:cNvPr>
          <p:cNvGraphicFramePr>
            <a:graphicFrameLocks noGrp="1"/>
          </p:cNvGraphicFramePr>
          <p:nvPr/>
        </p:nvGraphicFramePr>
        <p:xfrm>
          <a:off x="718688" y="1326852"/>
          <a:ext cx="11320344" cy="56594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424387">
                  <a:extLst>
                    <a:ext uri="{9D8B030D-6E8A-4147-A177-3AD203B41FA5}">
                      <a16:colId xmlns:a16="http://schemas.microsoft.com/office/drawing/2014/main" val="3943358886"/>
                    </a:ext>
                  </a:extLst>
                </a:gridCol>
                <a:gridCol w="3087149">
                  <a:extLst>
                    <a:ext uri="{9D8B030D-6E8A-4147-A177-3AD203B41FA5}">
                      <a16:colId xmlns:a16="http://schemas.microsoft.com/office/drawing/2014/main" val="3639718798"/>
                    </a:ext>
                  </a:extLst>
                </a:gridCol>
                <a:gridCol w="3143075">
                  <a:extLst>
                    <a:ext uri="{9D8B030D-6E8A-4147-A177-3AD203B41FA5}">
                      <a16:colId xmlns:a16="http://schemas.microsoft.com/office/drawing/2014/main" val="1549076299"/>
                    </a:ext>
                  </a:extLst>
                </a:gridCol>
                <a:gridCol w="2665733">
                  <a:extLst>
                    <a:ext uri="{9D8B030D-6E8A-4147-A177-3AD203B41FA5}">
                      <a16:colId xmlns:a16="http://schemas.microsoft.com/office/drawing/2014/main" val="2563881253"/>
                    </a:ext>
                  </a:extLst>
                </a:gridCol>
              </a:tblGrid>
              <a:tr h="732236">
                <a:tc>
                  <a:txBody>
                    <a:bodyPr/>
                    <a:lstStyle/>
                    <a:p>
                      <a:endParaRPr lang="en-US" sz="2500">
                        <a:solidFill>
                          <a:sysClr val="windowText" lastClr="000000"/>
                        </a:solidFill>
                        <a:latin typeface="Interstate-Light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err="1">
                          <a:solidFill>
                            <a:schemeClr val="bg1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 Oversight + </a:t>
                      </a:r>
                    </a:p>
                    <a:p>
                      <a:pPr algn="ctr"/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Partner Agreements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err="1">
                          <a:solidFill>
                            <a:schemeClr val="bg1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 TDM Program </a:t>
                      </a:r>
                    </a:p>
                    <a:p>
                      <a:pPr algn="ctr"/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Division / Team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Independent TDM </a:t>
                      </a:r>
                    </a:p>
                    <a:p>
                      <a:pPr algn="ctr"/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Organization</a:t>
                      </a:r>
                      <a:endParaRPr lang="en-US" sz="1900">
                        <a:solidFill>
                          <a:schemeClr val="bg1"/>
                        </a:solidFill>
                        <a:latin typeface="Interstate-Light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907427"/>
                  </a:ext>
                </a:extLst>
              </a:tr>
              <a:tr h="839919">
                <a:tc>
                  <a:txBody>
                    <a:bodyPr/>
                    <a:lstStyle/>
                    <a:p>
                      <a:endParaRPr lang="en-US" sz="2500">
                        <a:solidFill>
                          <a:sysClr val="windowText" lastClr="000000"/>
                        </a:solidFill>
                        <a:latin typeface="Interstate-Light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cap="none" err="1">
                          <a:solidFill>
                            <a:schemeClr val="bg1"/>
                          </a:solidFill>
                          <a:latin typeface="Interstate-Light"/>
                          <a:ea typeface="+mn-ea"/>
                          <a:cs typeface="+mn-cs"/>
                          <a:sym typeface="Arial"/>
                        </a:rPr>
                        <a:t>YoloTD</a:t>
                      </a:r>
                      <a:r>
                        <a:rPr lang="en-US" sz="1500" b="0" i="0" u="none" strike="noStrike" cap="none">
                          <a:solidFill>
                            <a:schemeClr val="bg1"/>
                          </a:solidFill>
                          <a:latin typeface="Interstate-Light"/>
                          <a:ea typeface="+mn-ea"/>
                          <a:cs typeface="+mn-cs"/>
                          <a:sym typeface="Arial"/>
                        </a:rPr>
                        <a:t> is responsible for program administration, key partners deliver the program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cap="none" err="1">
                          <a:solidFill>
                            <a:schemeClr val="bg1"/>
                          </a:solidFill>
                          <a:latin typeface="Interstate-Light"/>
                          <a:ea typeface="+mn-ea"/>
                          <a:cs typeface="+mn-cs"/>
                          <a:sym typeface="Arial"/>
                        </a:rPr>
                        <a:t>YoloTD</a:t>
                      </a:r>
                      <a:r>
                        <a:rPr lang="en-US" sz="1500" b="0" i="0" u="none" strike="noStrike" cap="none">
                          <a:solidFill>
                            <a:schemeClr val="bg1"/>
                          </a:solidFill>
                          <a:latin typeface="Interstate-Light"/>
                          <a:ea typeface="+mn-ea"/>
                          <a:cs typeface="+mn-cs"/>
                          <a:sym typeface="Arial"/>
                        </a:rPr>
                        <a:t> establish a dedicated business division / team in-house to deliver the countywide TDM program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i="0" u="none" strike="noStrike" cap="none">
                          <a:solidFill>
                            <a:schemeClr val="bg1"/>
                          </a:solidFill>
                          <a:latin typeface="Interstate-Light"/>
                          <a:ea typeface="+mn-ea"/>
                          <a:cs typeface="+mn-cs"/>
                          <a:sym typeface="Arial"/>
                        </a:rPr>
                        <a:t>All functions performed by a legally separate, independent TDM organization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43820"/>
                  </a:ext>
                </a:extLst>
              </a:tr>
              <a:tr h="931019">
                <a:tc>
                  <a:txBody>
                    <a:bodyPr/>
                    <a:lstStyle/>
                    <a:p>
                      <a:r>
                        <a:rPr lang="en-US" sz="17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Program Governance &amp; Funding Accountability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9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 Board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9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 Board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Independent Agency Board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416115"/>
                  </a:ext>
                </a:extLst>
              </a:tr>
              <a:tr h="689164">
                <a:tc>
                  <a:txBody>
                    <a:bodyPr/>
                    <a:lstStyle/>
                    <a:p>
                      <a:r>
                        <a:rPr lang="en-US" sz="17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Program Administration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endParaRPr lang="en-US" sz="1900">
                        <a:solidFill>
                          <a:sysClr val="windowText" lastClr="000000"/>
                        </a:solidFill>
                        <a:latin typeface="Interstate-Light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Independent Agency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216152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Program Delivery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Contract partners deliver programs;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9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 oversees all contracts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9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 TDM staff deliver programs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Independent Agency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715671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en-US" sz="17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Business Services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9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 provides business functions; program pays for costs per contract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9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 provides business functions; program pays for costs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Independent Agency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17685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E4544161-2363-FA1C-BE40-FAC917CC79CB}"/>
              </a:ext>
            </a:extLst>
          </p:cNvPr>
          <p:cNvSpPr/>
          <p:nvPr/>
        </p:nvSpPr>
        <p:spPr>
          <a:xfrm>
            <a:off x="3206077" y="1425824"/>
            <a:ext cx="304800" cy="304800"/>
          </a:xfrm>
          <a:prstGeom prst="ellipse">
            <a:avLst/>
          </a:prstGeom>
          <a:solidFill>
            <a:srgbClr val="0E25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Arial"/>
                <a:sym typeface="Arial"/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677083-9DFF-79E8-CDE0-64DFD4EF1ECC}"/>
              </a:ext>
            </a:extLst>
          </p:cNvPr>
          <p:cNvSpPr/>
          <p:nvPr/>
        </p:nvSpPr>
        <p:spPr>
          <a:xfrm>
            <a:off x="6278223" y="1416839"/>
            <a:ext cx="304800" cy="304800"/>
          </a:xfrm>
          <a:prstGeom prst="ellipse">
            <a:avLst/>
          </a:prstGeom>
          <a:solidFill>
            <a:srgbClr val="0E25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Arial"/>
                <a:sym typeface="Arial"/>
              </a:rPr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C49958-E855-5C87-DD04-0A84569B91C2}"/>
              </a:ext>
            </a:extLst>
          </p:cNvPr>
          <p:cNvSpPr/>
          <p:nvPr/>
        </p:nvSpPr>
        <p:spPr>
          <a:xfrm>
            <a:off x="9408532" y="1425824"/>
            <a:ext cx="304800" cy="304800"/>
          </a:xfrm>
          <a:prstGeom prst="ellipse">
            <a:avLst/>
          </a:prstGeom>
          <a:solidFill>
            <a:srgbClr val="0E25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Arial"/>
                <a:sym typeface="Arial"/>
              </a:rPr>
              <a:t>C</a:t>
            </a:r>
          </a:p>
        </p:txBody>
      </p:sp>
      <p:pic>
        <p:nvPicPr>
          <p:cNvPr id="17" name="Graphic 16" descr="Circles with arrows with solid fill">
            <a:extLst>
              <a:ext uri="{FF2B5EF4-FFF2-40B4-BE49-F238E27FC236}">
                <a16:creationId xmlns:a16="http://schemas.microsoft.com/office/drawing/2014/main" id="{A9EAE1C2-6CD8-B5AA-CDB4-4539779C66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549" y="4648681"/>
            <a:ext cx="550720" cy="550720"/>
          </a:xfrm>
          <a:prstGeom prst="rect">
            <a:avLst/>
          </a:prstGeom>
        </p:spPr>
      </p:pic>
      <p:pic>
        <p:nvPicPr>
          <p:cNvPr id="18" name="Graphic 17" descr="Presentation with checklist with solid fill">
            <a:extLst>
              <a:ext uri="{FF2B5EF4-FFF2-40B4-BE49-F238E27FC236}">
                <a16:creationId xmlns:a16="http://schemas.microsoft.com/office/drawing/2014/main" id="{54BEC800-A584-1344-94F1-8C7CBF2A8C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4549" y="3950873"/>
            <a:ext cx="550720" cy="550720"/>
          </a:xfrm>
          <a:prstGeom prst="rect">
            <a:avLst/>
          </a:prstGeom>
        </p:spPr>
      </p:pic>
      <p:pic>
        <p:nvPicPr>
          <p:cNvPr id="9" name="Graphic 8" descr="Meeting with solid fill">
            <a:extLst>
              <a:ext uri="{FF2B5EF4-FFF2-40B4-BE49-F238E27FC236}">
                <a16:creationId xmlns:a16="http://schemas.microsoft.com/office/drawing/2014/main" id="{79349F5A-73FB-063D-B045-E1603EB819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346" y="3090114"/>
            <a:ext cx="522924" cy="522924"/>
          </a:xfrm>
          <a:prstGeom prst="rect">
            <a:avLst/>
          </a:prstGeom>
        </p:spPr>
      </p:pic>
      <p:pic>
        <p:nvPicPr>
          <p:cNvPr id="4" name="Graphic 3" descr="Payroll with solid fill">
            <a:extLst>
              <a:ext uri="{FF2B5EF4-FFF2-40B4-BE49-F238E27FC236}">
                <a16:creationId xmlns:a16="http://schemas.microsoft.com/office/drawing/2014/main" id="{A6004CF0-545D-7499-85D6-35A7AC8379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592" y="5504607"/>
            <a:ext cx="493144" cy="4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12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89F42-DBA9-EA21-5AE7-3186A6C43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94BD-8E2B-560F-8C15-DF0668EA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99" y="193142"/>
            <a:ext cx="8616800" cy="986621"/>
          </a:xfrm>
        </p:spPr>
        <p:txBody>
          <a:bodyPr/>
          <a:lstStyle/>
          <a:p>
            <a:r>
              <a:rPr lang="en-US"/>
              <a:t>Benefits and Limitations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3620B3-6931-0F99-865B-9840C08A63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35</a:t>
            </a:fld>
            <a:endParaRPr lang="en" kern="0">
              <a:solidFill>
                <a:srgbClr val="97ABBC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EF13D7-67E2-E91C-5D74-318EDD017FC7}"/>
              </a:ext>
            </a:extLst>
          </p:cNvPr>
          <p:cNvGraphicFramePr>
            <a:graphicFrameLocks noGrp="1"/>
          </p:cNvGraphicFramePr>
          <p:nvPr/>
        </p:nvGraphicFramePr>
        <p:xfrm>
          <a:off x="1040235" y="1326851"/>
          <a:ext cx="10998797" cy="47599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31053">
                  <a:extLst>
                    <a:ext uri="{9D8B030D-6E8A-4147-A177-3AD203B41FA5}">
                      <a16:colId xmlns:a16="http://schemas.microsoft.com/office/drawing/2014/main" val="3943358886"/>
                    </a:ext>
                  </a:extLst>
                </a:gridCol>
                <a:gridCol w="3243743">
                  <a:extLst>
                    <a:ext uri="{9D8B030D-6E8A-4147-A177-3AD203B41FA5}">
                      <a16:colId xmlns:a16="http://schemas.microsoft.com/office/drawing/2014/main" val="3639718798"/>
                    </a:ext>
                  </a:extLst>
                </a:gridCol>
                <a:gridCol w="3389153">
                  <a:extLst>
                    <a:ext uri="{9D8B030D-6E8A-4147-A177-3AD203B41FA5}">
                      <a16:colId xmlns:a16="http://schemas.microsoft.com/office/drawing/2014/main" val="1549076299"/>
                    </a:ext>
                  </a:extLst>
                </a:gridCol>
                <a:gridCol w="3034848">
                  <a:extLst>
                    <a:ext uri="{9D8B030D-6E8A-4147-A177-3AD203B41FA5}">
                      <a16:colId xmlns:a16="http://schemas.microsoft.com/office/drawing/2014/main" val="2563881253"/>
                    </a:ext>
                  </a:extLst>
                </a:gridCol>
              </a:tblGrid>
              <a:tr h="975360">
                <a:tc>
                  <a:txBody>
                    <a:bodyPr/>
                    <a:lstStyle/>
                    <a:p>
                      <a:endParaRPr lang="en-US" sz="2500">
                        <a:solidFill>
                          <a:sysClr val="windowText" lastClr="000000"/>
                        </a:solidFill>
                        <a:latin typeface="Interstate-Light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err="1">
                          <a:solidFill>
                            <a:schemeClr val="bg1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 Oversight + </a:t>
                      </a:r>
                    </a:p>
                    <a:p>
                      <a:pPr algn="ctr"/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Partner Agreements</a:t>
                      </a:r>
                    </a:p>
                    <a:p>
                      <a:pPr algn="ctr"/>
                      <a:endParaRPr lang="en-US" sz="1900" b="1">
                        <a:solidFill>
                          <a:schemeClr val="bg1"/>
                        </a:solidFill>
                        <a:latin typeface="Interstate-Light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err="1">
                          <a:solidFill>
                            <a:schemeClr val="bg1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 TDM Program </a:t>
                      </a:r>
                    </a:p>
                    <a:p>
                      <a:pPr algn="ctr"/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Division / Team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Independent TDM </a:t>
                      </a:r>
                    </a:p>
                    <a:p>
                      <a:pPr algn="ctr"/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Organization</a:t>
                      </a:r>
                      <a:endParaRPr lang="en-US" sz="1900">
                        <a:solidFill>
                          <a:schemeClr val="bg1"/>
                        </a:solidFill>
                        <a:latin typeface="Interstate-Light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907427"/>
                  </a:ext>
                </a:extLst>
              </a:tr>
              <a:tr h="1910080">
                <a:tc>
                  <a:txBody>
                    <a:bodyPr/>
                    <a:lstStyle/>
                    <a:p>
                      <a:r>
                        <a:rPr lang="en-US" sz="17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Benefits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Preserves employer‑market agility</a:t>
                      </a:r>
                      <a:endParaRPr lang="en-US" sz="1500" b="0">
                        <a:solidFill>
                          <a:sysClr val="windowText" lastClr="000000"/>
                        </a:solidFill>
                        <a:latin typeface="Interstate-Light"/>
                      </a:endParaRPr>
                    </a:p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b="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Cost‑effective ramp via partner agreements</a:t>
                      </a:r>
                    </a:p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Leverages on‑the‑ground relationships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Clear public accountability and consistent program delivery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Builds long-term in-house capability</a:t>
                      </a:r>
                      <a:endParaRPr lang="en-US" sz="1500">
                        <a:solidFill>
                          <a:sysClr val="windowText" lastClr="000000"/>
                        </a:solidFill>
                        <a:latin typeface="Interstate-Light"/>
                      </a:endParaRPr>
                    </a:p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Strong alignment with CARTA VMT policy</a:t>
                      </a:r>
                    </a:p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Easier integration of equity requirements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Potential for more flexible service delivery</a:t>
                      </a:r>
                      <a:endParaRPr lang="en-US" sz="1500">
                        <a:solidFill>
                          <a:sysClr val="windowText" lastClr="000000"/>
                        </a:solidFill>
                        <a:latin typeface="Interstate-Light"/>
                      </a:endParaRPr>
                    </a:p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High market agility &amp; strong employer relationships</a:t>
                      </a:r>
                    </a:p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Brand refresh, especially with expanding program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416115"/>
                  </a:ext>
                </a:extLst>
              </a:tr>
              <a:tr h="1859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Limitations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Requires robust oversight </a:t>
                      </a: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&amp; performance‑based IGAs</a:t>
                      </a:r>
                    </a:p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Significant countywide coordination</a:t>
                      </a:r>
                    </a:p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Potential entity ambiguity if roles unclear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Business services downstream impacts</a:t>
                      </a:r>
                      <a:endParaRPr lang="en-US" sz="1500">
                        <a:solidFill>
                          <a:sysClr val="windowText" lastClr="000000"/>
                        </a:solidFill>
                        <a:latin typeface="Interstate-Light"/>
                      </a:endParaRPr>
                    </a:p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Larger up-front effort needed for staff capacity to meet program needs</a:t>
                      </a:r>
                    </a:p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Slower employer-market agility vs. contracted programs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Cost and level of investment in business needs and staff capacity</a:t>
                      </a:r>
                    </a:p>
                    <a:p>
                      <a:pPr marL="171450" indent="-17145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Must harden public-fund governance (procurement, audit, compliance) to meet countywide standards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715671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889A0D7A-B8BE-0682-056B-CA4C93464C7F}"/>
              </a:ext>
            </a:extLst>
          </p:cNvPr>
          <p:cNvSpPr/>
          <p:nvPr/>
        </p:nvSpPr>
        <p:spPr>
          <a:xfrm>
            <a:off x="2440357" y="1405653"/>
            <a:ext cx="304800" cy="304800"/>
          </a:xfrm>
          <a:prstGeom prst="ellipse">
            <a:avLst/>
          </a:prstGeom>
          <a:solidFill>
            <a:srgbClr val="0E25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Arial"/>
                <a:sym typeface="Arial"/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A3EAEE-F923-642E-6DE7-106736A46EFE}"/>
              </a:ext>
            </a:extLst>
          </p:cNvPr>
          <p:cNvSpPr/>
          <p:nvPr/>
        </p:nvSpPr>
        <p:spPr>
          <a:xfrm>
            <a:off x="5671656" y="1405653"/>
            <a:ext cx="304800" cy="304800"/>
          </a:xfrm>
          <a:prstGeom prst="ellipse">
            <a:avLst/>
          </a:prstGeom>
          <a:solidFill>
            <a:srgbClr val="0E25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Arial"/>
                <a:sym typeface="Arial"/>
              </a:rPr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6DEF05-26BA-F1EA-435F-4C2AD873484E}"/>
              </a:ext>
            </a:extLst>
          </p:cNvPr>
          <p:cNvSpPr/>
          <p:nvPr/>
        </p:nvSpPr>
        <p:spPr>
          <a:xfrm>
            <a:off x="9059551" y="1405653"/>
            <a:ext cx="304800" cy="304800"/>
          </a:xfrm>
          <a:prstGeom prst="ellipse">
            <a:avLst/>
          </a:prstGeom>
          <a:solidFill>
            <a:srgbClr val="0E25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Arial"/>
                <a:sym typeface="Arial"/>
              </a:rPr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9BA07F-3DC9-4733-7874-A1C557F8AA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9587" y="2650813"/>
            <a:ext cx="677607" cy="778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74C2B2-19B3-D9D7-55F2-F007C2D978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2968" y="4666122"/>
            <a:ext cx="936475" cy="86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15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31AE5-488F-AF1F-33CA-C4EFDB936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F9AD8-7D0C-611B-AB99-70D6B374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99" y="193142"/>
            <a:ext cx="9404643" cy="986621"/>
          </a:xfrm>
        </p:spPr>
        <p:txBody>
          <a:bodyPr/>
          <a:lstStyle/>
          <a:p>
            <a:r>
              <a:rPr lang="en-US">
                <a:latin typeface="Tahoma"/>
                <a:ea typeface="Tahoma"/>
                <a:cs typeface="Tahoma"/>
              </a:rPr>
              <a:t>Preferred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70CD30-DD09-EB85-6342-ABD525D776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36</a:t>
            </a:fld>
            <a:endParaRPr lang="en" kern="0">
              <a:solidFill>
                <a:srgbClr val="97ABBC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31FD332-EFD7-4214-BAC9-4830AC3ACEEA}"/>
              </a:ext>
            </a:extLst>
          </p:cNvPr>
          <p:cNvGraphicFramePr>
            <a:graphicFrameLocks noGrp="1"/>
          </p:cNvGraphicFramePr>
          <p:nvPr/>
        </p:nvGraphicFramePr>
        <p:xfrm>
          <a:off x="718688" y="1326851"/>
          <a:ext cx="11320344" cy="497291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424387">
                  <a:extLst>
                    <a:ext uri="{9D8B030D-6E8A-4147-A177-3AD203B41FA5}">
                      <a16:colId xmlns:a16="http://schemas.microsoft.com/office/drawing/2014/main" val="3943358886"/>
                    </a:ext>
                  </a:extLst>
                </a:gridCol>
                <a:gridCol w="3109520">
                  <a:extLst>
                    <a:ext uri="{9D8B030D-6E8A-4147-A177-3AD203B41FA5}">
                      <a16:colId xmlns:a16="http://schemas.microsoft.com/office/drawing/2014/main" val="3639718798"/>
                    </a:ext>
                  </a:extLst>
                </a:gridCol>
                <a:gridCol w="3031221">
                  <a:extLst>
                    <a:ext uri="{9D8B030D-6E8A-4147-A177-3AD203B41FA5}">
                      <a16:colId xmlns:a16="http://schemas.microsoft.com/office/drawing/2014/main" val="1549076299"/>
                    </a:ext>
                  </a:extLst>
                </a:gridCol>
                <a:gridCol w="2755216">
                  <a:extLst>
                    <a:ext uri="{9D8B030D-6E8A-4147-A177-3AD203B41FA5}">
                      <a16:colId xmlns:a16="http://schemas.microsoft.com/office/drawing/2014/main" val="2563881253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endParaRPr lang="en-US" sz="2500">
                        <a:solidFill>
                          <a:sysClr val="windowText" lastClr="000000"/>
                        </a:solidFill>
                        <a:latin typeface="Interstate-Light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err="1">
                          <a:solidFill>
                            <a:schemeClr val="bg1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 Oversight + </a:t>
                      </a:r>
                    </a:p>
                    <a:p>
                      <a:pPr algn="ctr"/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Partner Agreements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err="1">
                          <a:solidFill>
                            <a:schemeClr val="bg1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 TDM Program </a:t>
                      </a:r>
                    </a:p>
                    <a:p>
                      <a:pPr algn="ctr"/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Division / Team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Independent TDM </a:t>
                      </a:r>
                    </a:p>
                    <a:p>
                      <a:pPr algn="ctr"/>
                      <a:r>
                        <a:rPr lang="en-US" sz="1900" b="1">
                          <a:solidFill>
                            <a:schemeClr val="bg1"/>
                          </a:solidFill>
                          <a:latin typeface="Interstate-Light"/>
                        </a:rPr>
                        <a:t>Organization</a:t>
                      </a:r>
                      <a:endParaRPr lang="en-US" sz="1900">
                        <a:solidFill>
                          <a:schemeClr val="bg1"/>
                        </a:solidFill>
                        <a:latin typeface="Interstate-Light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907427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endParaRPr lang="en-US" sz="2500">
                        <a:solidFill>
                          <a:sysClr val="windowText" lastClr="000000"/>
                        </a:solidFill>
                        <a:latin typeface="Interstate-Light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cap="none" err="1">
                          <a:solidFill>
                            <a:schemeClr val="bg1"/>
                          </a:solidFill>
                          <a:latin typeface="Interstate-Light"/>
                          <a:ea typeface="+mn-ea"/>
                          <a:cs typeface="+mn-cs"/>
                          <a:sym typeface="Arial"/>
                        </a:rPr>
                        <a:t>YoloTD</a:t>
                      </a:r>
                      <a:r>
                        <a:rPr lang="en-US" sz="1500" b="0" i="0" u="none" strike="noStrike" cap="none">
                          <a:solidFill>
                            <a:schemeClr val="bg1"/>
                          </a:solidFill>
                          <a:latin typeface="Interstate-Light"/>
                          <a:ea typeface="+mn-ea"/>
                          <a:cs typeface="+mn-cs"/>
                          <a:sym typeface="Arial"/>
                        </a:rPr>
                        <a:t> is responsible for program administration, key partners deliver the program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cap="none" err="1">
                          <a:solidFill>
                            <a:schemeClr val="bg1"/>
                          </a:solidFill>
                          <a:latin typeface="Interstate-Light"/>
                          <a:ea typeface="+mn-ea"/>
                          <a:cs typeface="+mn-cs"/>
                          <a:sym typeface="Arial"/>
                        </a:rPr>
                        <a:t>YoloTD</a:t>
                      </a:r>
                      <a:r>
                        <a:rPr lang="en-US" sz="1500" b="0" i="0" u="none" strike="noStrike" cap="none">
                          <a:solidFill>
                            <a:schemeClr val="bg1"/>
                          </a:solidFill>
                          <a:latin typeface="Interstate-Light"/>
                          <a:ea typeface="+mn-ea"/>
                          <a:cs typeface="+mn-cs"/>
                          <a:sym typeface="Arial"/>
                        </a:rPr>
                        <a:t> establish a dedicated business division / team in-house to deliver the countywide TDM program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i="0" u="none" strike="noStrike" cap="none">
                          <a:solidFill>
                            <a:schemeClr val="bg1"/>
                          </a:solidFill>
                          <a:latin typeface="Interstate-Light"/>
                          <a:ea typeface="+mn-ea"/>
                          <a:cs typeface="+mn-cs"/>
                          <a:sym typeface="Arial"/>
                        </a:rPr>
                        <a:t>All functions performed by a legally separate, independent TDM organization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43820"/>
                  </a:ext>
                </a:extLst>
              </a:tr>
              <a:tr h="878435">
                <a:tc>
                  <a:txBody>
                    <a:bodyPr/>
                    <a:lstStyle/>
                    <a:p>
                      <a:r>
                        <a:rPr lang="en-US" sz="17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Program Governance &amp; Funding Accountability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 Board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 Board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Independent Agency Board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416115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r>
                        <a:rPr lang="en-US" sz="17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Program Administration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endParaRPr lang="en-US" sz="1500">
                        <a:solidFill>
                          <a:sysClr val="windowText" lastClr="000000"/>
                        </a:solidFill>
                        <a:latin typeface="Interstate-Light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Independent Agency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21615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Program Delivery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Contract partners deliver programs;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 oversees all contracts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5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 TDM staff deliver programs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Independent Agency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71567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1700" b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Business Services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 provides business functions; program pays for costs per contract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err="1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YoloTD</a:t>
                      </a:r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 provides business functions; program pays for costs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ysClr val="windowText" lastClr="000000"/>
                          </a:solidFill>
                          <a:latin typeface="Interstate-Light"/>
                        </a:rPr>
                        <a:t>Independent Agency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17685"/>
                  </a:ext>
                </a:extLst>
              </a:tr>
            </a:tbl>
          </a:graphicData>
        </a:graphic>
      </p:graphicFrame>
      <p:pic>
        <p:nvPicPr>
          <p:cNvPr id="17" name="Graphic 16" descr="Circles with arrows with solid fill">
            <a:extLst>
              <a:ext uri="{FF2B5EF4-FFF2-40B4-BE49-F238E27FC236}">
                <a16:creationId xmlns:a16="http://schemas.microsoft.com/office/drawing/2014/main" id="{39DA74BE-5E4E-0D4F-2ACB-F260227133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47" y="4713443"/>
            <a:ext cx="493144" cy="493144"/>
          </a:xfrm>
          <a:prstGeom prst="rect">
            <a:avLst/>
          </a:prstGeom>
        </p:spPr>
      </p:pic>
      <p:pic>
        <p:nvPicPr>
          <p:cNvPr id="18" name="Graphic 17" descr="Presentation with checklist with solid fill">
            <a:extLst>
              <a:ext uri="{FF2B5EF4-FFF2-40B4-BE49-F238E27FC236}">
                <a16:creationId xmlns:a16="http://schemas.microsoft.com/office/drawing/2014/main" id="{F8E73BA6-3523-3806-0932-33D415A04E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543" y="3959044"/>
            <a:ext cx="493144" cy="493144"/>
          </a:xfrm>
          <a:prstGeom prst="rect">
            <a:avLst/>
          </a:prstGeom>
        </p:spPr>
      </p:pic>
      <p:pic>
        <p:nvPicPr>
          <p:cNvPr id="19" name="Graphic 18" descr="Payroll with solid fill">
            <a:extLst>
              <a:ext uri="{FF2B5EF4-FFF2-40B4-BE49-F238E27FC236}">
                <a16:creationId xmlns:a16="http://schemas.microsoft.com/office/drawing/2014/main" id="{ED22DAB5-0FBB-9523-F817-CB0F96E607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0719" y="5479027"/>
            <a:ext cx="493144" cy="493144"/>
          </a:xfrm>
          <a:prstGeom prst="rect">
            <a:avLst/>
          </a:prstGeom>
        </p:spPr>
      </p:pic>
      <p:pic>
        <p:nvPicPr>
          <p:cNvPr id="9" name="Graphic 8" descr="Meeting with solid fill">
            <a:extLst>
              <a:ext uri="{FF2B5EF4-FFF2-40B4-BE49-F238E27FC236}">
                <a16:creationId xmlns:a16="http://schemas.microsoft.com/office/drawing/2014/main" id="{395A0E6C-EA11-164F-DAB7-E5D6887FF6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543" y="3182428"/>
            <a:ext cx="493144" cy="493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58A95A-C404-4117-69A0-906C0622A065}"/>
              </a:ext>
            </a:extLst>
          </p:cNvPr>
          <p:cNvSpPr txBox="1"/>
          <p:nvPr/>
        </p:nvSpPr>
        <p:spPr>
          <a:xfrm>
            <a:off x="9282011" y="1316291"/>
            <a:ext cx="2767653" cy="4976427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600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$$$</a:t>
            </a:r>
          </a:p>
          <a:p>
            <a:pPr algn="ctr" defTabSz="1219170">
              <a:buClr>
                <a:srgbClr val="000000"/>
              </a:buClr>
            </a:pPr>
            <a:r>
              <a:rPr lang="en-US" sz="5600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$$$</a:t>
            </a:r>
          </a:p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253D9C-05F9-7102-30EC-88ECF8B15350}"/>
              </a:ext>
            </a:extLst>
          </p:cNvPr>
          <p:cNvSpPr/>
          <p:nvPr/>
        </p:nvSpPr>
        <p:spPr>
          <a:xfrm>
            <a:off x="3088031" y="4506895"/>
            <a:ext cx="6270323" cy="960947"/>
          </a:xfrm>
          <a:prstGeom prst="rect">
            <a:avLst/>
          </a:prstGeom>
          <a:solidFill>
            <a:srgbClr val="FFFF00">
              <a:alpha val="18000"/>
            </a:srgbClr>
          </a:solidFill>
          <a:ln w="38100">
            <a:solidFill>
              <a:srgbClr val="0A72BA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9C2C48-F33F-2459-54A7-4DD57D34AA44}"/>
              </a:ext>
            </a:extLst>
          </p:cNvPr>
          <p:cNvCxnSpPr/>
          <p:nvPr/>
        </p:nvCxnSpPr>
        <p:spPr>
          <a:xfrm>
            <a:off x="4784876" y="1339916"/>
            <a:ext cx="3149600" cy="0"/>
          </a:xfrm>
          <a:prstGeom prst="straightConnector1">
            <a:avLst/>
          </a:prstGeom>
          <a:ln w="38100">
            <a:solidFill>
              <a:srgbClr val="0E253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52F5FBC-13DD-7BC8-6D21-02759AFA3926}"/>
              </a:ext>
            </a:extLst>
          </p:cNvPr>
          <p:cNvSpPr/>
          <p:nvPr/>
        </p:nvSpPr>
        <p:spPr>
          <a:xfrm>
            <a:off x="5575726" y="1073176"/>
            <a:ext cx="1100001" cy="515379"/>
          </a:xfrm>
          <a:prstGeom prst="ellipse">
            <a:avLst/>
          </a:prstGeom>
          <a:solidFill>
            <a:srgbClr val="0E25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067" kern="0">
                <a:solidFill>
                  <a:srgbClr val="FFFFFF"/>
                </a:solidFill>
                <a:latin typeface="Arial"/>
                <a:sym typeface="Arial"/>
              </a:rPr>
              <a:t>A</a:t>
            </a:r>
            <a:r>
              <a:rPr lang="en-US" sz="1467" kern="0">
                <a:solidFill>
                  <a:srgbClr val="FFFFFF"/>
                </a:solidFill>
                <a:latin typeface="Arial"/>
                <a:sym typeface="Arial"/>
              </a:rPr>
              <a:t> &amp; </a:t>
            </a:r>
            <a:r>
              <a:rPr lang="en-US" sz="2133" b="1" kern="0">
                <a:solidFill>
                  <a:srgbClr val="FFFFFF"/>
                </a:solidFill>
                <a:latin typeface="Arial"/>
                <a:sym typeface="Arial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33976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5B43C-9CE6-A02C-C092-743433599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89" y="2155"/>
            <a:ext cx="8616800" cy="1143200"/>
          </a:xfrm>
        </p:spPr>
        <p:txBody>
          <a:bodyPr/>
          <a:lstStyle/>
          <a:p>
            <a:r>
              <a:rPr lang="en-US"/>
              <a:t>Cost Considerations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7D9409-7ADD-B1C6-4278-667E05D9EF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37</a:t>
            </a:fld>
            <a:endParaRPr lang="en" kern="0">
              <a:solidFill>
                <a:srgbClr val="97ABBC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20538FB-C1A9-5DB9-BC0C-89373491AA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740" y="1133633"/>
            <a:ext cx="6464689" cy="5488331"/>
          </a:xfrm>
        </p:spPr>
        <p:txBody>
          <a:bodyPr/>
          <a:lstStyle/>
          <a:p>
            <a:pPr>
              <a:spcAft>
                <a:spcPts val="1600"/>
              </a:spcAft>
            </a:pPr>
            <a:r>
              <a:rPr lang="en-US" b="1"/>
              <a:t>Labor is the primary cost driver.</a:t>
            </a:r>
            <a:r>
              <a:rPr lang="en-US"/>
              <a:t> </a:t>
            </a:r>
          </a:p>
          <a:p>
            <a:pPr>
              <a:spcAft>
                <a:spcPts val="1600"/>
              </a:spcAft>
            </a:pPr>
            <a:r>
              <a:rPr lang="en-US" b="1"/>
              <a:t>Overall costs are similar</a:t>
            </a:r>
            <a:r>
              <a:rPr lang="en-US"/>
              <a:t> whether delivered by </a:t>
            </a:r>
            <a:r>
              <a:rPr lang="en-US" err="1"/>
              <a:t>YoloTD</a:t>
            </a:r>
            <a:r>
              <a:rPr lang="en-US"/>
              <a:t> staff, partner agencies, or contractors. </a:t>
            </a:r>
          </a:p>
          <a:p>
            <a:pPr>
              <a:spcAft>
                <a:spcPts val="1600"/>
              </a:spcAft>
            </a:pPr>
            <a:r>
              <a:rPr lang="en-US" err="1"/>
              <a:t>YoloTD</a:t>
            </a:r>
            <a:r>
              <a:rPr lang="en-US"/>
              <a:t> retains </a:t>
            </a:r>
            <a:r>
              <a:rPr lang="en-US" u="sng"/>
              <a:t>flexibility</a:t>
            </a:r>
            <a:r>
              <a:rPr lang="en-US"/>
              <a:t> to </a:t>
            </a:r>
            <a:r>
              <a:rPr lang="en-US" b="1"/>
              <a:t>decide in-house vs. contracted delivery</a:t>
            </a:r>
            <a:r>
              <a:rPr lang="en-US"/>
              <a:t> for each role as the program matures.</a:t>
            </a:r>
          </a:p>
          <a:p>
            <a:pPr>
              <a:spcAft>
                <a:spcPts val="1600"/>
              </a:spcAft>
            </a:pPr>
            <a:r>
              <a:rPr lang="en-US"/>
              <a:t>The </a:t>
            </a:r>
            <a:r>
              <a:rPr lang="en-US" b="1"/>
              <a:t>phased model allows cost to scale </a:t>
            </a:r>
            <a:r>
              <a:rPr lang="en-US" u="sng"/>
              <a:t>incrementally</a:t>
            </a:r>
            <a:r>
              <a:rPr lang="en-US" b="1"/>
              <a:t> </a:t>
            </a:r>
            <a:r>
              <a:rPr lang="en-US"/>
              <a:t>– </a:t>
            </a:r>
            <a:r>
              <a:rPr lang="en-US" err="1"/>
              <a:t>YoloTD</a:t>
            </a:r>
            <a:r>
              <a:rPr lang="en-US"/>
              <a:t> is not committing to full staffing on Day 1.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30BCC1-67F1-710A-713A-F0168D08D272}"/>
              </a:ext>
            </a:extLst>
          </p:cNvPr>
          <p:cNvGrpSpPr/>
          <p:nvPr/>
        </p:nvGrpSpPr>
        <p:grpSpPr>
          <a:xfrm>
            <a:off x="8674740" y="4064349"/>
            <a:ext cx="1916941" cy="2007680"/>
            <a:chOff x="2433911" y="6789929"/>
            <a:chExt cx="1734162" cy="2115662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95E563F9-DC07-B496-B9FF-59E60AB0FC98}"/>
                </a:ext>
              </a:extLst>
            </p:cNvPr>
            <p:cNvSpPr/>
            <p:nvPr/>
          </p:nvSpPr>
          <p:spPr>
            <a:xfrm rot="5400000">
              <a:off x="2734703" y="7157598"/>
              <a:ext cx="1122371" cy="387034"/>
            </a:xfrm>
            <a:prstGeom prst="rightArrow">
              <a:avLst>
                <a:gd name="adj1" fmla="val 59070"/>
                <a:gd name="adj2" fmla="val 51766"/>
              </a:avLst>
            </a:prstGeom>
            <a:solidFill>
              <a:srgbClr val="B0B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333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FE9830B-3F6F-A08E-2BC1-F140C8DC105E}"/>
                </a:ext>
              </a:extLst>
            </p:cNvPr>
            <p:cNvSpPr/>
            <p:nvPr/>
          </p:nvSpPr>
          <p:spPr>
            <a:xfrm>
              <a:off x="2433911" y="7904754"/>
              <a:ext cx="1734162" cy="1000837"/>
            </a:xfrm>
            <a:prstGeom prst="roundRect">
              <a:avLst/>
            </a:prstGeom>
            <a:solidFill>
              <a:srgbClr val="0A72BA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kern="0">
                  <a:solidFill>
                    <a:srgbClr val="FFFFFF"/>
                  </a:solidFill>
                  <a:latin typeface="Interstate-Light"/>
                  <a:sym typeface="Arial"/>
                </a:rPr>
                <a:t>Forecasted Program Costs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05E3B8D7-75CB-8D60-FA9A-D2AFD6E83B4F}"/>
              </a:ext>
            </a:extLst>
          </p:cNvPr>
          <p:cNvSpPr/>
          <p:nvPr/>
        </p:nvSpPr>
        <p:spPr>
          <a:xfrm>
            <a:off x="8871548" y="3042642"/>
            <a:ext cx="1474273" cy="1522887"/>
          </a:xfrm>
          <a:prstGeom prst="ellipse">
            <a:avLst/>
          </a:prstGeom>
          <a:solidFill>
            <a:srgbClr val="94C53D"/>
          </a:solidFill>
          <a:ln w="38100" cap="flat" cmpd="sng" algn="ctr">
            <a:solidFill>
              <a:srgbClr val="BBDA8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0" vert="horz" wrap="square" lIns="13547" tIns="13547" rIns="13547" bIns="13547" numCol="1" spcCol="127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>
                <a:solidFill>
                  <a:srgbClr val="FFFFFF"/>
                </a:solidFill>
                <a:latin typeface="Interstate"/>
                <a:cs typeface="Arial"/>
                <a:sym typeface="Arial"/>
              </a:rPr>
              <a:t>Cost Model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0F4D199-14D8-B097-F0E0-BFDFEA3C4EC2}"/>
              </a:ext>
            </a:extLst>
          </p:cNvPr>
          <p:cNvSpPr/>
          <p:nvPr/>
        </p:nvSpPr>
        <p:spPr>
          <a:xfrm rot="7884843">
            <a:off x="10196363" y="2918066"/>
            <a:ext cx="790639" cy="449549"/>
          </a:xfrm>
          <a:prstGeom prst="rightArrow">
            <a:avLst>
              <a:gd name="adj1" fmla="val 59070"/>
              <a:gd name="adj2" fmla="val 51766"/>
            </a:avLst>
          </a:prstGeom>
          <a:solidFill>
            <a:srgbClr val="BBDA82">
              <a:alpha val="47843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3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CBB1BB3-2072-4320-3383-91A644C52FB7}"/>
              </a:ext>
            </a:extLst>
          </p:cNvPr>
          <p:cNvSpPr/>
          <p:nvPr/>
        </p:nvSpPr>
        <p:spPr>
          <a:xfrm rot="6238749">
            <a:off x="9356861" y="2065136"/>
            <a:ext cx="1311704" cy="533385"/>
          </a:xfrm>
          <a:prstGeom prst="rightArrow">
            <a:avLst>
              <a:gd name="adj1" fmla="val 59070"/>
              <a:gd name="adj2" fmla="val 51766"/>
            </a:avLst>
          </a:prstGeom>
          <a:solidFill>
            <a:srgbClr val="BBDA82">
              <a:alpha val="47843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3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E22BC08D-8063-76A2-B84C-80D2ED8D9535}"/>
              </a:ext>
            </a:extLst>
          </p:cNvPr>
          <p:cNvSpPr/>
          <p:nvPr/>
        </p:nvSpPr>
        <p:spPr>
          <a:xfrm rot="13715157" flipH="1">
            <a:off x="8211945" y="2977807"/>
            <a:ext cx="718715" cy="449549"/>
          </a:xfrm>
          <a:prstGeom prst="rightArrow">
            <a:avLst>
              <a:gd name="adj1" fmla="val 59070"/>
              <a:gd name="adj2" fmla="val 51766"/>
            </a:avLst>
          </a:prstGeom>
          <a:solidFill>
            <a:srgbClr val="BBDA82">
              <a:alpha val="47843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3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ABCA59C-53B0-B4CA-4120-43A40D1CA75D}"/>
              </a:ext>
            </a:extLst>
          </p:cNvPr>
          <p:cNvSpPr/>
          <p:nvPr/>
        </p:nvSpPr>
        <p:spPr>
          <a:xfrm rot="15361251" flipH="1">
            <a:off x="8552671" y="2081264"/>
            <a:ext cx="1324419" cy="533385"/>
          </a:xfrm>
          <a:prstGeom prst="rightArrow">
            <a:avLst>
              <a:gd name="adj1" fmla="val 59070"/>
              <a:gd name="adj2" fmla="val 51766"/>
            </a:avLst>
          </a:prstGeom>
          <a:solidFill>
            <a:srgbClr val="BBDA82">
              <a:alpha val="47843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3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F01CD-F51B-2460-9DC8-26C3DFC5868C}"/>
              </a:ext>
            </a:extLst>
          </p:cNvPr>
          <p:cNvSpPr/>
          <p:nvPr/>
        </p:nvSpPr>
        <p:spPr>
          <a:xfrm>
            <a:off x="7172638" y="2043378"/>
            <a:ext cx="1255653" cy="79241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Interstate"/>
                <a:sym typeface="Arial"/>
              </a:rPr>
              <a:t>Estimated FTEs (By Phase)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10E160-2386-8003-5DF4-67E5E6215677}"/>
              </a:ext>
            </a:extLst>
          </p:cNvPr>
          <p:cNvSpPr/>
          <p:nvPr/>
        </p:nvSpPr>
        <p:spPr>
          <a:xfrm>
            <a:off x="7606154" y="626377"/>
            <a:ext cx="1609465" cy="104638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 err="1">
                <a:solidFill>
                  <a:srgbClr val="FFFFFF"/>
                </a:solidFill>
                <a:latin typeface="Interstate"/>
                <a:sym typeface="Arial"/>
              </a:rPr>
              <a:t>YoloTD</a:t>
            </a:r>
            <a:r>
              <a:rPr lang="en-US" sz="1600" kern="0">
                <a:solidFill>
                  <a:srgbClr val="FFFFFF"/>
                </a:solidFill>
                <a:latin typeface="Interstate"/>
                <a:sym typeface="Arial"/>
              </a:rPr>
              <a:t> / Yolo County Job Classifications (Salaries)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823F5A-5828-0E85-612C-D3742D3B5D84}"/>
              </a:ext>
            </a:extLst>
          </p:cNvPr>
          <p:cNvSpPr/>
          <p:nvPr/>
        </p:nvSpPr>
        <p:spPr>
          <a:xfrm>
            <a:off x="10054484" y="619633"/>
            <a:ext cx="1287465" cy="10463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Interstate"/>
                <a:sym typeface="Arial"/>
              </a:rPr>
              <a:t>Program-specific Operational Costs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39B686-4572-B1EB-C5D8-6E05402D7128}"/>
              </a:ext>
            </a:extLst>
          </p:cNvPr>
          <p:cNvSpPr/>
          <p:nvPr/>
        </p:nvSpPr>
        <p:spPr>
          <a:xfrm>
            <a:off x="10769183" y="1953142"/>
            <a:ext cx="1255655" cy="79241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Interstate"/>
                <a:sym typeface="Arial"/>
              </a:rPr>
              <a:t>Fringe Rates</a:t>
            </a:r>
          </a:p>
        </p:txBody>
      </p:sp>
    </p:spTree>
    <p:extLst>
      <p:ext uri="{BB962C8B-B14F-4D97-AF65-F5344CB8AC3E}">
        <p14:creationId xmlns:p14="http://schemas.microsoft.com/office/powerpoint/2010/main" val="554157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90D65-11D6-AA12-2D12-97D42C314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8CB0-00E3-0064-A01F-B55BB051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90" y="-183321"/>
            <a:ext cx="11600575" cy="1143200"/>
          </a:xfrm>
        </p:spPr>
        <p:txBody>
          <a:bodyPr/>
          <a:lstStyle/>
          <a:p>
            <a:r>
              <a:rPr lang="en-US"/>
              <a:t>Phase 1 Program Costs (2027 – 2030)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0696BB-47A4-8279-B318-A0509D721E0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07433" y="6250855"/>
            <a:ext cx="731600" cy="418000"/>
          </a:xfrm>
        </p:spPr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38</a:t>
            </a:fld>
            <a:endParaRPr lang="en" kern="0">
              <a:solidFill>
                <a:srgbClr val="97ABBC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7CAB477-5411-3EB8-9FCF-BF0F8D7CD13D}"/>
              </a:ext>
            </a:extLst>
          </p:cNvPr>
          <p:cNvGraphicFramePr>
            <a:graphicFrameLocks noGrp="1"/>
          </p:cNvGraphicFramePr>
          <p:nvPr/>
        </p:nvGraphicFramePr>
        <p:xfrm>
          <a:off x="670561" y="1255260"/>
          <a:ext cx="10302239" cy="46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F5555A1-297A-FF07-F1E4-37FED1ACBE79}"/>
              </a:ext>
            </a:extLst>
          </p:cNvPr>
          <p:cNvSpPr txBox="1"/>
          <p:nvPr/>
        </p:nvSpPr>
        <p:spPr>
          <a:xfrm>
            <a:off x="609600" y="839325"/>
            <a:ext cx="717215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sz="1400" i="1" kern="0">
                <a:solidFill>
                  <a:srgbClr val="555555"/>
                </a:solidFill>
                <a:latin typeface="Arial"/>
                <a:cs typeface="Arial"/>
                <a:sym typeface="Arial"/>
              </a:rPr>
              <a:t>Ramp Up Start: May 14, 2027  |  Operations Start: July 1, 2027  |  Values in </a:t>
            </a:r>
            <a:r>
              <a:rPr lang="en-US" sz="1400" i="1" kern="0">
                <a:solidFill>
                  <a:srgbClr val="555555"/>
                </a:solidFill>
                <a:latin typeface="Arial"/>
                <a:cs typeface="Arial"/>
                <a:sym typeface="Arial"/>
              </a:rPr>
              <a:t>$ thousands</a:t>
            </a:r>
            <a:endParaRPr sz="1400" i="1" kern="0">
              <a:solidFill>
                <a:srgbClr val="55555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9FE1AF-CF55-2C64-FA7A-2F905BE216A7}"/>
              </a:ext>
            </a:extLst>
          </p:cNvPr>
          <p:cNvSpPr/>
          <p:nvPr/>
        </p:nvSpPr>
        <p:spPr>
          <a:xfrm>
            <a:off x="4055707" y="6018761"/>
            <a:ext cx="2036988" cy="532707"/>
          </a:xfrm>
          <a:prstGeom prst="rect">
            <a:avLst/>
          </a:prstGeom>
          <a:solidFill>
            <a:srgbClr val="0A72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960" tIns="36576" rIns="60960" bIns="36576" rtlCol="0" anchor="ctr"/>
          <a:lstStyle/>
          <a:p>
            <a:pPr defTabSz="1219170">
              <a:buClr>
                <a:srgbClr val="000000"/>
              </a:buClr>
            </a:pPr>
            <a:r>
              <a:rPr sz="1600" b="1" kern="0">
                <a:solidFill>
                  <a:srgbClr val="FFFFFF"/>
                </a:solidFill>
                <a:latin typeface="Arial"/>
                <a:sym typeface="Arial"/>
              </a:rPr>
              <a:t>Total </a:t>
            </a:r>
            <a:r>
              <a:rPr lang="en-US" sz="1600" b="1" kern="0">
                <a:solidFill>
                  <a:srgbClr val="FFFFFF"/>
                </a:solidFill>
                <a:latin typeface="Arial"/>
                <a:sym typeface="Arial"/>
              </a:rPr>
              <a:t>Phase 1 </a:t>
            </a:r>
            <a:r>
              <a:rPr sz="1600" b="1" kern="0">
                <a:solidFill>
                  <a:srgbClr val="FFFFFF"/>
                </a:solidFill>
                <a:latin typeface="Arial"/>
                <a:sym typeface="Arial"/>
              </a:rPr>
              <a:t>Cost</a:t>
            </a:r>
            <a:r>
              <a:rPr lang="en-US" sz="1600" b="1" kern="0">
                <a:solidFill>
                  <a:srgbClr val="FFFFFF"/>
                </a:solidFill>
                <a:latin typeface="Arial"/>
                <a:sym typeface="Arial"/>
              </a:rPr>
              <a:t>:</a:t>
            </a:r>
            <a:endParaRPr sz="1600" b="1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1125DB-5FA3-5A09-54A1-D7D0B883168D}"/>
              </a:ext>
            </a:extLst>
          </p:cNvPr>
          <p:cNvSpPr/>
          <p:nvPr/>
        </p:nvSpPr>
        <p:spPr>
          <a:xfrm>
            <a:off x="4354286" y="1519228"/>
            <a:ext cx="933061" cy="4632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960" tIns="36576" rIns="60960" bIns="36576" rtlCol="0" anchor="ctr"/>
          <a:lstStyle/>
          <a:p>
            <a:pPr algn="ctr" defTabSz="1219170">
              <a:buClr>
                <a:srgbClr val="000000"/>
              </a:buClr>
            </a:pPr>
            <a:r>
              <a:rPr sz="1333" b="1" kern="0">
                <a:solidFill>
                  <a:srgbClr val="1E3A5F"/>
                </a:solidFill>
                <a:latin typeface="Arial"/>
                <a:sym typeface="Arial"/>
              </a:rPr>
              <a:t>$</a:t>
            </a:r>
            <a:r>
              <a:rPr lang="en-US" sz="1333" b="1" kern="0">
                <a:solidFill>
                  <a:srgbClr val="1E3A5F"/>
                </a:solidFill>
                <a:latin typeface="Arial"/>
                <a:sym typeface="Arial"/>
              </a:rPr>
              <a:t>1,150k</a:t>
            </a:r>
            <a:endParaRPr sz="1333" b="1" kern="0">
              <a:solidFill>
                <a:srgbClr val="1E3A5F"/>
              </a:solidFill>
              <a:latin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60DB88-95F5-0AE8-5F96-9D153D5243C8}"/>
              </a:ext>
            </a:extLst>
          </p:cNvPr>
          <p:cNvSpPr/>
          <p:nvPr/>
        </p:nvSpPr>
        <p:spPr>
          <a:xfrm>
            <a:off x="6086867" y="6018676"/>
            <a:ext cx="1828800" cy="532707"/>
          </a:xfrm>
          <a:prstGeom prst="rect">
            <a:avLst/>
          </a:prstGeom>
          <a:solidFill>
            <a:srgbClr val="F0F5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960" tIns="36576" rIns="60960" bIns="36576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>
                <a:solidFill>
                  <a:srgbClr val="1E3A5F"/>
                </a:solidFill>
                <a:latin typeface="Arial"/>
                <a:sym typeface="Arial"/>
              </a:rPr>
              <a:t>$3,740k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D02487-0918-3226-DF1D-B6DC8FCAF37A}"/>
              </a:ext>
            </a:extLst>
          </p:cNvPr>
          <p:cNvSpPr/>
          <p:nvPr/>
        </p:nvSpPr>
        <p:spPr>
          <a:xfrm>
            <a:off x="6350014" y="1473260"/>
            <a:ext cx="933061" cy="4632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960" tIns="36576" rIns="60960" bIns="36576" rtlCol="0" anchor="ctr"/>
          <a:lstStyle/>
          <a:p>
            <a:pPr algn="ctr" defTabSz="1219170">
              <a:buClr>
                <a:srgbClr val="000000"/>
              </a:buClr>
            </a:pPr>
            <a:r>
              <a:rPr sz="1333" b="1" kern="0">
                <a:solidFill>
                  <a:srgbClr val="1E3A5F"/>
                </a:solidFill>
                <a:latin typeface="Arial"/>
                <a:sym typeface="Arial"/>
              </a:rPr>
              <a:t>$</a:t>
            </a:r>
            <a:r>
              <a:rPr lang="en-US" sz="1333" b="1" kern="0">
                <a:solidFill>
                  <a:srgbClr val="1E3A5F"/>
                </a:solidFill>
                <a:latin typeface="Arial"/>
                <a:sym typeface="Arial"/>
              </a:rPr>
              <a:t>1,180k</a:t>
            </a:r>
            <a:endParaRPr sz="1333" b="1" kern="0">
              <a:solidFill>
                <a:srgbClr val="1E3A5F"/>
              </a:solidFill>
              <a:latin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291BFE-B66A-4836-E029-4133F0A6B8A3}"/>
              </a:ext>
            </a:extLst>
          </p:cNvPr>
          <p:cNvSpPr/>
          <p:nvPr/>
        </p:nvSpPr>
        <p:spPr>
          <a:xfrm>
            <a:off x="8326050" y="1473260"/>
            <a:ext cx="933061" cy="4632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960" tIns="36576" rIns="60960" bIns="36576" rtlCol="0" anchor="ctr"/>
          <a:lstStyle/>
          <a:p>
            <a:pPr algn="ctr" defTabSz="1219170">
              <a:buClr>
                <a:srgbClr val="000000"/>
              </a:buClr>
            </a:pPr>
            <a:r>
              <a:rPr sz="1333" b="1" kern="0">
                <a:solidFill>
                  <a:srgbClr val="1E3A5F"/>
                </a:solidFill>
                <a:latin typeface="Arial"/>
                <a:sym typeface="Arial"/>
              </a:rPr>
              <a:t>$</a:t>
            </a:r>
            <a:r>
              <a:rPr lang="en-US" sz="1333" b="1" kern="0">
                <a:solidFill>
                  <a:srgbClr val="1E3A5F"/>
                </a:solidFill>
                <a:latin typeface="Arial"/>
                <a:sym typeface="Arial"/>
              </a:rPr>
              <a:t>1,210k</a:t>
            </a:r>
            <a:endParaRPr sz="1333" b="1" kern="0">
              <a:solidFill>
                <a:srgbClr val="1E3A5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208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51922-2472-8BAF-F0D2-9B8F9944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313728"/>
            <a:ext cx="8616800" cy="842949"/>
          </a:xfrm>
        </p:spPr>
        <p:txBody>
          <a:bodyPr/>
          <a:lstStyle/>
          <a:p>
            <a:r>
              <a:rPr lang="en-US">
                <a:latin typeface="Tahoma"/>
                <a:ea typeface="Tahoma"/>
                <a:cs typeface="Tahoma"/>
              </a:rPr>
              <a:t>Program Success Metrics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4C9658-AC95-3193-66C5-BF8580A0A8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39</a:t>
            </a:fld>
            <a:endParaRPr lang="en" kern="0">
              <a:solidFill>
                <a:srgbClr val="97ABBC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DC63EF0-774B-F06F-21D9-7B6EB3AED468}"/>
              </a:ext>
            </a:extLst>
          </p:cNvPr>
          <p:cNvSpPr txBox="1">
            <a:spLocks/>
          </p:cNvSpPr>
          <p:nvPr/>
        </p:nvSpPr>
        <p:spPr>
          <a:xfrm>
            <a:off x="401425" y="1168538"/>
            <a:ext cx="7236204" cy="529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609585" indent="-507987" defTabSz="1219170">
              <a:spcBef>
                <a:spcPts val="800"/>
              </a:spcBef>
              <a:spcAft>
                <a:spcPts val="800"/>
              </a:spcAft>
              <a:buClr>
                <a:srgbClr val="97ABBC"/>
              </a:buClr>
            </a:pPr>
            <a:r>
              <a:rPr lang="en-US" sz="2533" kern="0">
                <a:solidFill>
                  <a:srgbClr val="677480"/>
                </a:solidFill>
                <a:latin typeface="Calibri"/>
                <a:ea typeface="Calibri"/>
                <a:cs typeface="Calibri"/>
              </a:rPr>
              <a:t>Track monthly engagement </a:t>
            </a:r>
            <a:br>
              <a:rPr lang="en-US" sz="2533" kern="0">
                <a:solidFill>
                  <a:srgbClr val="677480"/>
                </a:solidFill>
                <a:latin typeface="Calibri"/>
                <a:ea typeface="Calibri"/>
                <a:cs typeface="Calibri"/>
              </a:rPr>
            </a:br>
            <a:r>
              <a:rPr lang="en-US" sz="2533" i="1" kern="0">
                <a:solidFill>
                  <a:srgbClr val="677480"/>
                </a:solidFill>
                <a:latin typeface="Calibri"/>
                <a:ea typeface="Calibri"/>
                <a:cs typeface="Calibri"/>
              </a:rPr>
              <a:t>(web traffic, events, calls, social media)</a:t>
            </a:r>
            <a:endParaRPr lang="en-US" sz="2533" kern="0">
              <a:solidFill>
                <a:srgbClr val="677480"/>
              </a:solidFill>
            </a:endParaRPr>
          </a:p>
          <a:p>
            <a:pPr marL="609585" indent="-507987" defTabSz="1219170">
              <a:spcBef>
                <a:spcPts val="800"/>
              </a:spcBef>
              <a:spcAft>
                <a:spcPts val="800"/>
              </a:spcAft>
              <a:buClr>
                <a:srgbClr val="97ABBC"/>
              </a:buClr>
            </a:pPr>
            <a:r>
              <a:rPr lang="en-US" sz="2533" kern="0">
                <a:solidFill>
                  <a:srgbClr val="677480"/>
                </a:solidFill>
                <a:latin typeface="Calibri"/>
                <a:ea typeface="Calibri"/>
                <a:cs typeface="Calibri"/>
              </a:rPr>
              <a:t>Monitor monthly registrations and employer sign‑ups</a:t>
            </a:r>
          </a:p>
          <a:p>
            <a:pPr marL="609585" indent="-507987" defTabSz="1219170">
              <a:spcBef>
                <a:spcPts val="800"/>
              </a:spcBef>
              <a:spcAft>
                <a:spcPts val="800"/>
              </a:spcAft>
              <a:buClr>
                <a:srgbClr val="97ABBC"/>
              </a:buClr>
            </a:pPr>
            <a:r>
              <a:rPr lang="en-US" sz="2533" kern="0">
                <a:solidFill>
                  <a:srgbClr val="677480"/>
                </a:solidFill>
                <a:latin typeface="Calibri"/>
                <a:ea typeface="Calibri"/>
                <a:cs typeface="Calibri"/>
              </a:rPr>
              <a:t>Report annually on program reach </a:t>
            </a:r>
            <a:r>
              <a:rPr lang="en-US" sz="2533" i="1" kern="0">
                <a:solidFill>
                  <a:srgbClr val="677480"/>
                </a:solidFill>
                <a:latin typeface="Calibri"/>
                <a:ea typeface="Calibri"/>
                <a:cs typeface="Calibri"/>
              </a:rPr>
              <a:t>(touchpoints) </a:t>
            </a:r>
            <a:r>
              <a:rPr lang="en-US" sz="2533" kern="0">
                <a:solidFill>
                  <a:srgbClr val="677480"/>
                </a:solidFill>
                <a:latin typeface="Calibri"/>
                <a:ea typeface="Calibri"/>
                <a:cs typeface="Calibri"/>
              </a:rPr>
              <a:t>and planned vs. actual activities</a:t>
            </a:r>
          </a:p>
          <a:p>
            <a:pPr marL="609585" indent="-507987" defTabSz="1219170">
              <a:spcBef>
                <a:spcPts val="800"/>
              </a:spcBef>
              <a:spcAft>
                <a:spcPts val="800"/>
              </a:spcAft>
              <a:buClr>
                <a:srgbClr val="97ABBC"/>
              </a:buClr>
            </a:pPr>
            <a:r>
              <a:rPr lang="en-US" sz="2533" kern="0">
                <a:solidFill>
                  <a:srgbClr val="677480"/>
                </a:solidFill>
                <a:latin typeface="Calibri"/>
                <a:ea typeface="Calibri"/>
                <a:cs typeface="Calibri"/>
              </a:rPr>
              <a:t>Track TDM budget vs. quarterly spend and cost per participant</a:t>
            </a:r>
          </a:p>
          <a:p>
            <a:pPr marL="609585" indent="-507987" defTabSz="1219170">
              <a:spcBef>
                <a:spcPts val="800"/>
              </a:spcBef>
              <a:spcAft>
                <a:spcPts val="1600"/>
              </a:spcAft>
              <a:buClr>
                <a:srgbClr val="97ABBC"/>
              </a:buClr>
            </a:pPr>
            <a:r>
              <a:rPr lang="en-US" sz="2533" kern="0">
                <a:solidFill>
                  <a:srgbClr val="677480"/>
                </a:solidFill>
                <a:latin typeface="Calibri"/>
                <a:ea typeface="Calibri"/>
                <a:cs typeface="Calibri"/>
              </a:rPr>
              <a:t>Use            back-end analytics</a:t>
            </a:r>
          </a:p>
          <a:p>
            <a:pPr marL="609585" indent="-507987" defTabSz="1219170">
              <a:spcBef>
                <a:spcPts val="800"/>
              </a:spcBef>
              <a:spcAft>
                <a:spcPts val="1600"/>
              </a:spcAft>
              <a:buClr>
                <a:srgbClr val="97ABBC"/>
              </a:buClr>
            </a:pPr>
            <a:r>
              <a:rPr lang="en-US" sz="2533" kern="0">
                <a:solidFill>
                  <a:srgbClr val="677480"/>
                </a:solidFill>
                <a:latin typeface="Calibri"/>
                <a:ea typeface="Calibri"/>
                <a:cs typeface="Calibri"/>
              </a:rPr>
              <a:t>Countywide household travel survey </a:t>
            </a:r>
            <a:br>
              <a:rPr lang="en-US" sz="2533" kern="0">
                <a:solidFill>
                  <a:srgbClr val="677480"/>
                </a:solidFill>
                <a:latin typeface="Calibri"/>
                <a:ea typeface="Calibri"/>
                <a:cs typeface="Calibri"/>
              </a:rPr>
            </a:br>
            <a:r>
              <a:rPr lang="en-US" sz="2533" i="1" kern="0">
                <a:solidFill>
                  <a:srgbClr val="677480"/>
                </a:solidFill>
                <a:latin typeface="Calibri"/>
                <a:ea typeface="Calibri"/>
                <a:cs typeface="Calibri"/>
              </a:rPr>
              <a:t>(mode share, VMT, fleet composition)</a:t>
            </a:r>
            <a:endParaRPr lang="en-US" sz="2533" kern="0">
              <a:solidFill>
                <a:srgbClr val="67748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12FCD54-5C7C-116E-73A4-304E60EA9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343" y="1704976"/>
            <a:ext cx="3848511" cy="4972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NorCal GO - Apps on Google Play">
            <a:extLst>
              <a:ext uri="{FF2B5EF4-FFF2-40B4-BE49-F238E27FC236}">
                <a16:creationId xmlns:a16="http://schemas.microsoft.com/office/drawing/2014/main" id="{5D5B0DFE-23D2-C935-6CDE-36FEA8754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183" y="5183444"/>
            <a:ext cx="810896" cy="673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E337DC-6071-9F8A-53C4-21F771181DD6}"/>
              </a:ext>
            </a:extLst>
          </p:cNvPr>
          <p:cNvCxnSpPr/>
          <p:nvPr/>
        </p:nvCxnSpPr>
        <p:spPr>
          <a:xfrm flipV="1">
            <a:off x="5087826" y="4891503"/>
            <a:ext cx="2645660" cy="5864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74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BE3B-1DA8-B0D5-E341-F2A848EFE7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>
                <a:latin typeface="Arial Black"/>
                <a:ea typeface="Tahoma"/>
                <a:cs typeface="Tahoma"/>
              </a:rPr>
              <a:t>Item 5</a:t>
            </a:r>
            <a:br>
              <a:rPr lang="en-US">
                <a:latin typeface="Arial Black"/>
                <a:ea typeface="Tahoma"/>
                <a:cs typeface="Tahoma"/>
              </a:rPr>
            </a:br>
            <a:r>
              <a:rPr lang="en-US">
                <a:latin typeface="Arial Black"/>
                <a:ea typeface="Tahoma"/>
                <a:cs typeface="Tahoma"/>
              </a:rPr>
              <a:t>Transit Operations Contract Award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44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FBCBBB98-A724-124C-3AF5-5BD0972AA86F}"/>
              </a:ext>
            </a:extLst>
          </p:cNvPr>
          <p:cNvSpPr/>
          <p:nvPr/>
        </p:nvSpPr>
        <p:spPr>
          <a:xfrm>
            <a:off x="7782636" y="1447997"/>
            <a:ext cx="2416357" cy="24051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0F440-8B6E-B30C-3E14-15EA66AB0304}"/>
              </a:ext>
            </a:extLst>
          </p:cNvPr>
          <p:cNvSpPr/>
          <p:nvPr/>
        </p:nvSpPr>
        <p:spPr>
          <a:xfrm>
            <a:off x="6744686" y="3360105"/>
            <a:ext cx="2416357" cy="2405148"/>
          </a:xfrm>
          <a:prstGeom prst="ellipse">
            <a:avLst/>
          </a:prstGeom>
          <a:solidFill>
            <a:srgbClr val="E35A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855178-94FD-DBD8-B4D5-CE72E9F5438F}"/>
              </a:ext>
            </a:extLst>
          </p:cNvPr>
          <p:cNvSpPr/>
          <p:nvPr/>
        </p:nvSpPr>
        <p:spPr>
          <a:xfrm>
            <a:off x="8930319" y="3381646"/>
            <a:ext cx="2416357" cy="2405148"/>
          </a:xfrm>
          <a:prstGeom prst="ellipse">
            <a:avLst/>
          </a:prstGeom>
          <a:solidFill>
            <a:srgbClr val="94C5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EEEDDF-076F-19B2-058F-DC25A9683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0" y="223015"/>
            <a:ext cx="8616800" cy="1143200"/>
          </a:xfrm>
        </p:spPr>
        <p:txBody>
          <a:bodyPr/>
          <a:lstStyle/>
          <a:p>
            <a:r>
              <a:rPr lang="en-US"/>
              <a:t>Connecting the Dots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00F4F-4C47-B9FB-B1F9-09A6DE32F6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40</a:t>
            </a:fld>
            <a:endParaRPr lang="en" kern="0">
              <a:solidFill>
                <a:srgbClr val="97ABBC"/>
              </a:solidFill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CE97A84A-632B-A0A5-DE6C-5EBED27575CB}"/>
              </a:ext>
            </a:extLst>
          </p:cNvPr>
          <p:cNvSpPr/>
          <p:nvPr/>
        </p:nvSpPr>
        <p:spPr>
          <a:xfrm>
            <a:off x="515400" y="1740265"/>
            <a:ext cx="5580600" cy="415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507987" defTabSz="1219170">
              <a:spcBef>
                <a:spcPts val="800"/>
              </a:spcBef>
              <a:spcAft>
                <a:spcPts val="800"/>
              </a:spcAft>
              <a:buClr>
                <a:srgbClr val="97ABBC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667" kern="0">
                <a:solidFill>
                  <a:srgbClr val="677480"/>
                </a:solidFill>
                <a:latin typeface="Calibri"/>
                <a:ea typeface="Calibri"/>
                <a:cs typeface="Calibri"/>
                <a:sym typeface="Lato"/>
              </a:rPr>
              <a:t>Organizational design, governance, and staffing needs aligned with each phase of the TDM Program.</a:t>
            </a:r>
            <a:br>
              <a:rPr lang="en-US" sz="2667" kern="0">
                <a:solidFill>
                  <a:srgbClr val="677480"/>
                </a:solidFill>
                <a:latin typeface="Calibri"/>
                <a:ea typeface="Calibri"/>
                <a:cs typeface="Calibri"/>
                <a:sym typeface="Lato"/>
              </a:rPr>
            </a:br>
            <a:endParaRPr lang="en-US" sz="2667" kern="0">
              <a:solidFill>
                <a:srgbClr val="677480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609585" indent="-507987" defTabSz="1219170">
              <a:spcBef>
                <a:spcPts val="800"/>
              </a:spcBef>
              <a:buClr>
                <a:srgbClr val="97ABBC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667" kern="0">
                <a:solidFill>
                  <a:srgbClr val="677480"/>
                </a:solidFill>
                <a:latin typeface="Calibri"/>
                <a:ea typeface="Calibri"/>
                <a:cs typeface="Calibri"/>
                <a:sym typeface="Lato"/>
              </a:rPr>
              <a:t>Integrated framework ensures </a:t>
            </a:r>
            <a:r>
              <a:rPr lang="en-US" sz="2667" kern="0" err="1">
                <a:solidFill>
                  <a:srgbClr val="677480"/>
                </a:solidFill>
                <a:latin typeface="Calibri"/>
                <a:ea typeface="Calibri"/>
                <a:cs typeface="Calibri"/>
                <a:sym typeface="Lato"/>
              </a:rPr>
              <a:t>YoloTD</a:t>
            </a:r>
            <a:r>
              <a:rPr lang="en-US" sz="2667" kern="0">
                <a:solidFill>
                  <a:srgbClr val="677480"/>
                </a:solidFill>
                <a:latin typeface="Calibri"/>
                <a:ea typeface="Calibri"/>
                <a:cs typeface="Calibri"/>
                <a:sym typeface="Lato"/>
              </a:rPr>
              <a:t> has the responsibility, partner support, and flexible capacity to deliver the program across Yolo County.</a:t>
            </a:r>
            <a:endParaRPr lang="en-US" sz="2667" kern="0">
              <a:solidFill>
                <a:srgbClr val="67748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B9383AD5-139F-CE96-A9AF-7937C17EA1A5}"/>
              </a:ext>
            </a:extLst>
          </p:cNvPr>
          <p:cNvSpPr/>
          <p:nvPr/>
        </p:nvSpPr>
        <p:spPr>
          <a:xfrm>
            <a:off x="7128703" y="4018960"/>
            <a:ext cx="1612791" cy="253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1219170">
              <a:lnSpc>
                <a:spcPts val="1959"/>
              </a:lnSpc>
              <a:buClr>
                <a:srgbClr val="000000"/>
              </a:buClr>
            </a:pPr>
            <a:r>
              <a:rPr lang="en-US" sz="1867" b="1" kern="0">
                <a:solidFill>
                  <a:srgbClr val="FFFFFF"/>
                </a:solidFill>
                <a:latin typeface="Arial"/>
                <a:ea typeface="MuseoModerno Medium" pitchFamily="34" charset="-122"/>
                <a:cs typeface="MuseoModerno Medium" pitchFamily="34" charset="-120"/>
                <a:sym typeface="Arial"/>
              </a:rPr>
              <a:t>TDM Program</a:t>
            </a:r>
            <a:endParaRPr lang="en-US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7979BE5A-4B99-79B7-3C57-2E0E51E33EF7}"/>
              </a:ext>
            </a:extLst>
          </p:cNvPr>
          <p:cNvSpPr/>
          <p:nvPr/>
        </p:nvSpPr>
        <p:spPr>
          <a:xfrm>
            <a:off x="6988377" y="4444325"/>
            <a:ext cx="1807983" cy="8222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219170">
              <a:lnSpc>
                <a:spcPts val="1333"/>
              </a:lnSpc>
              <a:buClr>
                <a:srgbClr val="000000"/>
              </a:buClr>
            </a:pPr>
            <a:r>
              <a:rPr lang="en-US" sz="1333" kern="0">
                <a:solidFill>
                  <a:srgbClr val="FFFFFF"/>
                </a:solidFill>
                <a:latin typeface="Arial"/>
                <a:ea typeface="Source Sans 3" pitchFamily="34" charset="-122"/>
                <a:cs typeface="Arial"/>
                <a:sym typeface="Arial"/>
              </a:rPr>
              <a:t>Includes 4 program categories - scaled in three phases.</a:t>
            </a:r>
          </a:p>
          <a:p>
            <a:pPr algn="ctr" defTabSz="1219170">
              <a:lnSpc>
                <a:spcPts val="1333"/>
              </a:lnSpc>
              <a:buClr>
                <a:srgbClr val="000000"/>
              </a:buClr>
            </a:pPr>
            <a:endParaRPr lang="en-US" sz="13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DDF40D83-C25A-AE18-015C-454055EABEAC}"/>
              </a:ext>
            </a:extLst>
          </p:cNvPr>
          <p:cNvSpPr/>
          <p:nvPr/>
        </p:nvSpPr>
        <p:spPr>
          <a:xfrm>
            <a:off x="8123092" y="1853844"/>
            <a:ext cx="1735445" cy="50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219170">
              <a:lnSpc>
                <a:spcPts val="1959"/>
              </a:lnSpc>
              <a:buClr>
                <a:srgbClr val="000000"/>
              </a:buClr>
            </a:pPr>
            <a:r>
              <a:rPr lang="en-US" sz="1867" b="1" kern="0">
                <a:solidFill>
                  <a:srgbClr val="FFFFFF"/>
                </a:solidFill>
                <a:latin typeface="Arial"/>
                <a:ea typeface="MuseoModerno Medium" pitchFamily="34" charset="-122"/>
                <a:cs typeface="MuseoModerno Medium" pitchFamily="34" charset="-120"/>
                <a:sym typeface="Arial"/>
              </a:rPr>
              <a:t>Preferred Org Model</a:t>
            </a:r>
            <a:endParaRPr lang="en-US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C509F9AA-1B3F-CC53-8F33-C79412DE4427}"/>
              </a:ext>
            </a:extLst>
          </p:cNvPr>
          <p:cNvSpPr/>
          <p:nvPr/>
        </p:nvSpPr>
        <p:spPr>
          <a:xfrm>
            <a:off x="7952864" y="2546129"/>
            <a:ext cx="2075901" cy="1073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219170">
              <a:lnSpc>
                <a:spcPts val="1333"/>
              </a:lnSpc>
              <a:buClr>
                <a:srgbClr val="000000"/>
              </a:buClr>
            </a:pPr>
            <a:r>
              <a:rPr lang="en-US" sz="1333" kern="0" err="1">
                <a:solidFill>
                  <a:srgbClr val="FFFFFF"/>
                </a:solidFill>
                <a:latin typeface="Arial"/>
                <a:ea typeface="Source Sans 3" pitchFamily="34" charset="-122"/>
                <a:cs typeface="Arial"/>
                <a:sym typeface="Arial"/>
              </a:rPr>
              <a:t>YoloTD</a:t>
            </a:r>
            <a:r>
              <a:rPr lang="en-US" sz="1333" kern="0">
                <a:solidFill>
                  <a:srgbClr val="FFFFFF"/>
                </a:solidFill>
                <a:latin typeface="Arial"/>
                <a:ea typeface="Source Sans 3" pitchFamily="34" charset="-122"/>
                <a:cs typeface="Arial"/>
                <a:sym typeface="Arial"/>
              </a:rPr>
              <a:t> shifts to full program delivery, consolidating decision-making, leverage key partners.</a:t>
            </a:r>
          </a:p>
          <a:p>
            <a:pPr algn="ctr" defTabSz="1219170">
              <a:lnSpc>
                <a:spcPts val="1333"/>
              </a:lnSpc>
              <a:buClr>
                <a:srgbClr val="000000"/>
              </a:buClr>
            </a:pPr>
            <a:endParaRPr lang="en-US" sz="1333" kern="0">
              <a:solidFill>
                <a:srgbClr val="FFFFFF"/>
              </a:solidFill>
              <a:latin typeface="Arial"/>
              <a:ea typeface="Source Sans 3" pitchFamily="34" charset="-122"/>
              <a:cs typeface="Arial"/>
              <a:sym typeface="Arial"/>
            </a:endParaRPr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BDF632A5-C07E-B67B-C10E-688C3F5FC3CB}"/>
              </a:ext>
            </a:extLst>
          </p:cNvPr>
          <p:cNvSpPr/>
          <p:nvPr/>
        </p:nvSpPr>
        <p:spPr>
          <a:xfrm>
            <a:off x="9349869" y="3989448"/>
            <a:ext cx="1612791" cy="253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1219170">
              <a:lnSpc>
                <a:spcPts val="1959"/>
              </a:lnSpc>
              <a:buClr>
                <a:srgbClr val="000000"/>
              </a:buClr>
            </a:pPr>
            <a:r>
              <a:rPr lang="en-US" sz="1867" b="1" kern="0">
                <a:solidFill>
                  <a:srgbClr val="FFFFFF"/>
                </a:solidFill>
                <a:latin typeface="Arial"/>
                <a:ea typeface="MuseoModerno Medium" pitchFamily="34" charset="-122"/>
                <a:cs typeface="MuseoModerno Medium" pitchFamily="34" charset="-120"/>
                <a:sym typeface="Arial"/>
              </a:rPr>
              <a:t>Staffing Plan</a:t>
            </a:r>
            <a:endParaRPr lang="en-US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BEBC832D-7806-2B99-247A-72B5CA8F52B6}"/>
              </a:ext>
            </a:extLst>
          </p:cNvPr>
          <p:cNvSpPr/>
          <p:nvPr/>
        </p:nvSpPr>
        <p:spPr>
          <a:xfrm>
            <a:off x="9291762" y="4443348"/>
            <a:ext cx="1693471" cy="684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219170">
              <a:lnSpc>
                <a:spcPts val="1333"/>
              </a:lnSpc>
              <a:buClr>
                <a:srgbClr val="000000"/>
              </a:buClr>
            </a:pPr>
            <a:r>
              <a:rPr lang="en-US" sz="1333" kern="0">
                <a:solidFill>
                  <a:srgbClr val="FFFFFF"/>
                </a:solidFill>
                <a:latin typeface="Arial"/>
                <a:ea typeface="Source Sans 3" pitchFamily="34" charset="-122"/>
                <a:cs typeface="Arial"/>
                <a:sym typeface="Arial"/>
              </a:rPr>
              <a:t>Ramped to match program growth and capacity as staffing grows.</a:t>
            </a:r>
          </a:p>
        </p:txBody>
      </p:sp>
    </p:spTree>
    <p:extLst>
      <p:ext uri="{BB962C8B-B14F-4D97-AF65-F5344CB8AC3E}">
        <p14:creationId xmlns:p14="http://schemas.microsoft.com/office/powerpoint/2010/main" val="3941537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078693CC-FCE6-EAA5-1190-318A82025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>
            <a:extLst>
              <a:ext uri="{FF2B5EF4-FFF2-40B4-BE49-F238E27FC236}">
                <a16:creationId xmlns:a16="http://schemas.microsoft.com/office/drawing/2014/main" id="{C142F6A2-1DDD-567B-1560-376537A92FB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64258" y="2677268"/>
            <a:ext cx="11365765" cy="154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>
                <a:latin typeface="Calibri"/>
                <a:ea typeface="Calibri"/>
                <a:cs typeface="Calibri"/>
              </a:rPr>
              <a:t>Next Steps</a:t>
            </a:r>
            <a:endParaRPr lang="en-US"/>
          </a:p>
        </p:txBody>
      </p:sp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E5717982-9267-5669-9DF5-4920740675B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4400" y="4202695"/>
            <a:ext cx="10363200" cy="65240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b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Google Shape;113;p15">
            <a:extLst>
              <a:ext uri="{FF2B5EF4-FFF2-40B4-BE49-F238E27FC236}">
                <a16:creationId xmlns:a16="http://schemas.microsoft.com/office/drawing/2014/main" id="{014AAD15-CC32-6E96-B6A1-FEF5E7505F9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41</a:t>
            </a:fld>
            <a:endParaRPr kern="0">
              <a:solidFill>
                <a:srgbClr val="97AB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17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65A4-2F4F-6E8E-3AA2-83DB36CC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0" y="-74599"/>
            <a:ext cx="8616800" cy="1143200"/>
          </a:xfrm>
        </p:spPr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F07B3F-E968-AB6F-406C-1F15CA1361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42</a:t>
            </a:fld>
            <a:endParaRPr lang="en" kern="0">
              <a:solidFill>
                <a:srgbClr val="97ABBC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CA0F1-1E79-BBC2-9AF6-3A78012632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143002"/>
            <a:ext cx="9310336" cy="4489449"/>
          </a:xfrm>
        </p:spPr>
        <p:txBody>
          <a:bodyPr/>
          <a:lstStyle/>
          <a:p>
            <a:pPr marL="608965" indent="-507365"/>
            <a:r>
              <a:rPr lang="en-US" sz="3200">
                <a:latin typeface="Calibri"/>
                <a:ea typeface="Calibri"/>
                <a:cs typeface="Calibri"/>
              </a:rPr>
              <a:t>Present to </a:t>
            </a:r>
            <a:r>
              <a:rPr lang="en-US" sz="3200" err="1">
                <a:latin typeface="Calibri"/>
                <a:ea typeface="Calibri"/>
                <a:cs typeface="Calibri"/>
              </a:rPr>
              <a:t>YoloTD</a:t>
            </a:r>
            <a:r>
              <a:rPr lang="en-US" sz="3200">
                <a:latin typeface="Calibri"/>
                <a:ea typeface="Calibri"/>
                <a:cs typeface="Calibri"/>
              </a:rPr>
              <a:t> Board on April 13</a:t>
            </a:r>
            <a:r>
              <a:rPr lang="en-US" sz="3200" b="1">
                <a:solidFill>
                  <a:srgbClr val="E84B2A"/>
                </a:solidFill>
                <a:latin typeface="Calibri"/>
                <a:ea typeface="Calibri"/>
                <a:cs typeface="Calibri"/>
              </a:rPr>
              <a:t>  ◄ TODAY</a:t>
            </a:r>
            <a:br>
              <a:rPr lang="en-US" sz="3200" b="1">
                <a:latin typeface="Calibri"/>
                <a:ea typeface="Calibri"/>
                <a:cs typeface="Calibri"/>
              </a:rPr>
            </a:br>
            <a:endParaRPr lang="en-US" sz="3200" b="1">
              <a:solidFill>
                <a:srgbClr val="E84B2A"/>
              </a:solidFill>
              <a:latin typeface="Calibri"/>
            </a:endParaRPr>
          </a:p>
          <a:p>
            <a:pPr marL="608965" indent="-507365"/>
            <a:r>
              <a:rPr lang="en-US" sz="3200">
                <a:latin typeface="Calibri"/>
                <a:ea typeface="Calibri"/>
                <a:cs typeface="Calibri"/>
              </a:rPr>
              <a:t>Incorporate Board feedback</a:t>
            </a:r>
            <a:br>
              <a:rPr lang="en-US" sz="3200">
                <a:latin typeface="Calibri"/>
                <a:ea typeface="Calibri"/>
                <a:cs typeface="Calibri"/>
              </a:rPr>
            </a:br>
            <a:endParaRPr lang="en-US" sz="3200"/>
          </a:p>
          <a:p>
            <a:pPr marL="608965" indent="-507365"/>
            <a:r>
              <a:rPr lang="en-US" sz="3200">
                <a:latin typeface="Calibri"/>
                <a:ea typeface="Calibri"/>
                <a:cs typeface="Calibri"/>
              </a:rPr>
              <a:t>Planned </a:t>
            </a:r>
            <a:r>
              <a:rPr lang="en-US" sz="3200" err="1">
                <a:latin typeface="Calibri"/>
                <a:ea typeface="Calibri"/>
                <a:cs typeface="Calibri"/>
              </a:rPr>
              <a:t>YoloTD</a:t>
            </a:r>
            <a:r>
              <a:rPr lang="en-US" sz="3200">
                <a:latin typeface="Calibri"/>
                <a:ea typeface="Calibri"/>
                <a:cs typeface="Calibri"/>
              </a:rPr>
              <a:t> Board action on May 18</a:t>
            </a:r>
            <a:br>
              <a:rPr lang="en-US" sz="3200">
                <a:latin typeface="Calibri"/>
                <a:ea typeface="Calibri"/>
                <a:cs typeface="Calibri"/>
              </a:rPr>
            </a:br>
            <a:endParaRPr lang="en-US" sz="3200">
              <a:latin typeface="Calibri"/>
              <a:ea typeface="Calibri"/>
              <a:cs typeface="Calibri"/>
            </a:endParaRPr>
          </a:p>
          <a:p>
            <a:pPr marL="608965" indent="-507365"/>
            <a:r>
              <a:rPr lang="en-US" sz="3200">
                <a:latin typeface="Calibri"/>
                <a:ea typeface="Calibri"/>
                <a:cs typeface="Calibri"/>
              </a:rPr>
              <a:t>Memorialize recommendation and finalize implementation roadmap</a:t>
            </a:r>
            <a:br>
              <a:rPr lang="en-US" sz="3200">
                <a:latin typeface="Calibri"/>
                <a:ea typeface="Calibri"/>
                <a:cs typeface="Calibri"/>
              </a:rPr>
            </a:br>
            <a:endParaRPr lang="en-US" sz="3200">
              <a:latin typeface="Calibri"/>
              <a:ea typeface="Calibri"/>
              <a:cs typeface="Calibri"/>
            </a:endParaRPr>
          </a:p>
          <a:p>
            <a:pPr marL="608965" indent="-507365"/>
            <a:r>
              <a:rPr lang="en-US" sz="3200">
                <a:latin typeface="Calibri"/>
                <a:ea typeface="Calibri"/>
                <a:cs typeface="Calibri"/>
              </a:rPr>
              <a:t>Final memo/report</a:t>
            </a:r>
          </a:p>
        </p:txBody>
      </p:sp>
    </p:spTree>
    <p:extLst>
      <p:ext uri="{BB962C8B-B14F-4D97-AF65-F5344CB8AC3E}">
        <p14:creationId xmlns:p14="http://schemas.microsoft.com/office/powerpoint/2010/main" val="3067535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 txBox="1">
            <a:spLocks noGrp="1"/>
          </p:cNvSpPr>
          <p:nvPr>
            <p:ph type="ctrTitle" idx="4294967295"/>
          </p:nvPr>
        </p:nvSpPr>
        <p:spPr>
          <a:xfrm>
            <a:off x="1221367" y="968125"/>
            <a:ext cx="7414800" cy="154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>
                <a:solidFill>
                  <a:schemeClr val="accent2"/>
                </a:solidFill>
              </a:rPr>
              <a:t>Thank you!</a:t>
            </a:r>
            <a:endParaRPr sz="8000">
              <a:solidFill>
                <a:schemeClr val="accent2"/>
              </a:solidFill>
            </a:endParaRPr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4294967295"/>
          </p:nvPr>
        </p:nvSpPr>
        <p:spPr>
          <a:xfrm>
            <a:off x="1221367" y="2338951"/>
            <a:ext cx="7414800" cy="10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6400" b="1">
                <a:solidFill>
                  <a:schemeClr val="lt1"/>
                </a:solidFill>
              </a:rPr>
              <a:t>Any questions?</a:t>
            </a:r>
            <a:endParaRPr sz="6400" b="1">
              <a:solidFill>
                <a:schemeClr val="lt1"/>
              </a:solidFill>
            </a:endParaRPr>
          </a:p>
        </p:txBody>
      </p:sp>
      <p:sp>
        <p:nvSpPr>
          <p:cNvPr id="358" name="Google Shape;358;p34"/>
          <p:cNvSpPr txBox="1">
            <a:spLocks noGrp="1"/>
          </p:cNvSpPr>
          <p:nvPr>
            <p:ph type="body" idx="4294967295"/>
          </p:nvPr>
        </p:nvSpPr>
        <p:spPr>
          <a:xfrm>
            <a:off x="1221367" y="4194496"/>
            <a:ext cx="7414800" cy="214497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US" sz="2667">
                <a:solidFill>
                  <a:schemeClr val="lt1"/>
                </a:solidFill>
                <a:hlinkClick r:id="rId3"/>
              </a:rPr>
              <a:t>Andrew.Strumolo@wsp.com</a:t>
            </a:r>
            <a:endParaRPr lang="en-US" sz="2667">
              <a:solidFill>
                <a:schemeClr val="lt1"/>
              </a:solidFill>
              <a:hlinkClick r:id="" action="ppaction://noaction"/>
            </a:endParaRPr>
          </a:p>
          <a:p>
            <a:pPr marL="0" indent="0">
              <a:buNone/>
            </a:pPr>
            <a:r>
              <a:rPr lang="en-US" sz="2667">
                <a:solidFill>
                  <a:schemeClr val="lt1"/>
                </a:solidFill>
                <a:hlinkClick r:id="" action="ppaction://noaction"/>
              </a:rPr>
              <a:t>Eryca.Dinsdale@wsp.com</a:t>
            </a:r>
            <a:endParaRPr lang="en-US" sz="2667">
              <a:solidFill>
                <a:schemeClr val="lt1"/>
              </a:solidFill>
            </a:endParaRPr>
          </a:p>
          <a:p>
            <a:pPr marL="0" indent="0">
              <a:buNone/>
            </a:pPr>
            <a:endParaRPr lang="en-US" sz="2667">
              <a:solidFill>
                <a:schemeClr val="lt1"/>
              </a:solidFill>
            </a:endParaRPr>
          </a:p>
          <a:p>
            <a:pPr marL="0" indent="0">
              <a:buNone/>
            </a:pPr>
            <a:endParaRPr sz="2667">
              <a:solidFill>
                <a:schemeClr val="lt1"/>
              </a:solidFill>
            </a:endParaRPr>
          </a:p>
        </p:txBody>
      </p:sp>
      <p:sp>
        <p:nvSpPr>
          <p:cNvPr id="359" name="Google Shape;359;p34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40">
                <a:buClr>
                  <a:srgbClr val="000000"/>
                </a:buClr>
              </a:pPr>
              <a:t>43</a:t>
            </a:fld>
            <a:endParaRPr ker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ctrTitle" idx="4294967295"/>
          </p:nvPr>
        </p:nvSpPr>
        <p:spPr>
          <a:xfrm>
            <a:off x="3383896" y="990860"/>
            <a:ext cx="7414800" cy="154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800" b="1">
                <a:solidFill>
                  <a:schemeClr val="accent2"/>
                </a:solidFill>
              </a:rPr>
              <a:t>Agenda Item 7</a:t>
            </a:r>
            <a:endParaRPr sz="4800" b="1">
              <a:solidFill>
                <a:schemeClr val="accent2"/>
              </a:solidFill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3892633" y="3429001"/>
            <a:ext cx="7414800" cy="237507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Board Member Reports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Executive Director’s Report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Transdev Report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Long Range Calendar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3"/>
          <a:srcRect l="38222" r="38222"/>
          <a:stretch/>
        </p:blipFill>
        <p:spPr>
          <a:xfrm>
            <a:off x="0" y="1"/>
            <a:ext cx="2386435" cy="67536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>
                <a:ln>
                  <a:noFill/>
                </a:ln>
                <a:solidFill>
                  <a:srgbClr val="97ABBC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1733" b="0" i="0" u="none" strike="noStrike" kern="1200" cap="none" spc="0" normalizeH="0" baseline="0" noProof="0">
              <a:ln>
                <a:noFill/>
              </a:ln>
              <a:solidFill>
                <a:srgbClr val="97ABBC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103;p14">
            <a:extLst>
              <a:ext uri="{FF2B5EF4-FFF2-40B4-BE49-F238E27FC236}">
                <a16:creationId xmlns:a16="http://schemas.microsoft.com/office/drawing/2014/main" id="{86CE7710-AB93-C706-8544-D83E5301A45F}"/>
              </a:ext>
            </a:extLst>
          </p:cNvPr>
          <p:cNvSpPr txBox="1">
            <a:spLocks/>
          </p:cNvSpPr>
          <p:nvPr/>
        </p:nvSpPr>
        <p:spPr>
          <a:xfrm>
            <a:off x="3383896" y="2330432"/>
            <a:ext cx="74148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ABBC"/>
              </a:buClr>
              <a:buSzPts val="2400"/>
              <a:buFont typeface="Lato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A72BA"/>
                </a:solidFill>
                <a:effectLst/>
                <a:uLnTx/>
                <a:uFillTx/>
                <a:latin typeface="Raleway" panose="020B0503030101060003" pitchFamily="34" charset="0"/>
                <a:ea typeface="Lato"/>
                <a:cs typeface="Lato"/>
                <a:sym typeface="Lato"/>
              </a:rPr>
              <a:t>Administrative Reports</a:t>
            </a:r>
          </a:p>
        </p:txBody>
      </p:sp>
    </p:spTree>
    <p:extLst>
      <p:ext uri="{BB962C8B-B14F-4D97-AF65-F5344CB8AC3E}">
        <p14:creationId xmlns:p14="http://schemas.microsoft.com/office/powerpoint/2010/main" val="4009606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0E8297-5C34-78F6-03EB-0027E0822D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45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288DEF-1287-3A33-1D6D-4D1B01071A3D}"/>
              </a:ext>
            </a:extLst>
          </p:cNvPr>
          <p:cNvSpPr txBox="1"/>
          <p:nvPr/>
        </p:nvSpPr>
        <p:spPr>
          <a:xfrm>
            <a:off x="2048257" y="366867"/>
            <a:ext cx="7808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Raleway" pitchFamily="2" charset="0"/>
                <a:cs typeface="Times New Roman" panose="02020603050405020304" pitchFamily="18" charset="0"/>
              </a:rPr>
              <a:t>7d. </a:t>
            </a:r>
            <a:r>
              <a:rPr lang="en-US" sz="4800" b="1">
                <a:solidFill>
                  <a:schemeClr val="accent1"/>
                </a:solidFill>
                <a:latin typeface="Raleway" pitchFamily="2" charset="0"/>
                <a:cs typeface="Times New Roman" panose="02020603050405020304" pitchFamily="18" charset="0"/>
              </a:rPr>
              <a:t>Long Range Calendar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5FC9E0-3762-9D74-CD28-14EFB247BA13}"/>
              </a:ext>
            </a:extLst>
          </p:cNvPr>
          <p:cNvSpPr txBox="1"/>
          <p:nvPr/>
        </p:nvSpPr>
        <p:spPr>
          <a:xfrm>
            <a:off x="612648" y="1197864"/>
            <a:ext cx="11436030" cy="55707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Arial"/>
              </a:rPr>
              <a:t>May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2026:</a:t>
            </a:r>
          </a:p>
          <a:p>
            <a:pPr lvl="0">
              <a:defRPr/>
            </a:pPr>
            <a:r>
              <a:rPr lang="en-US" sz="2000"/>
              <a:t>• FY 2026-27 Budget and Workplan</a:t>
            </a:r>
          </a:p>
          <a:p>
            <a:pPr lvl="0">
              <a:defRPr/>
            </a:pPr>
            <a:r>
              <a:rPr lang="en-US" sz="2000"/>
              <a:t>• Yolo Active Transportation Corridors (YATC): Draft Final Plan</a:t>
            </a:r>
          </a:p>
          <a:p>
            <a:pPr lvl="0">
              <a:defRPr/>
            </a:pPr>
            <a:r>
              <a:rPr lang="en-US" sz="2000"/>
              <a:t>• 2024-25 Audited Financial Statements and Findings</a:t>
            </a:r>
          </a:p>
          <a:p>
            <a:pPr lvl="0">
              <a:defRPr/>
            </a:pPr>
            <a:r>
              <a:rPr lang="en-US" sz="2000"/>
              <a:t>• Yolo Commute Program Expansion – Action</a:t>
            </a:r>
          </a:p>
          <a:p>
            <a:pPr lvl="0">
              <a:defRPr/>
            </a:pPr>
            <a:r>
              <a:rPr lang="en-US" sz="2000"/>
              <a:t>• Consider Support for Legislation: SB 1087 (</a:t>
            </a:r>
            <a:r>
              <a:rPr lang="en-US" sz="2000" err="1"/>
              <a:t>Cabaldan</a:t>
            </a:r>
            <a:r>
              <a:rPr lang="en-US" sz="2000"/>
              <a:t>)</a:t>
            </a:r>
            <a:br>
              <a:rPr lang="en-US" sz="2000"/>
            </a:br>
            <a:endParaRPr lang="en-US" sz="2000"/>
          </a:p>
          <a:p>
            <a:pPr lvl="0">
              <a:defRPr/>
            </a:pPr>
            <a:r>
              <a:rPr lang="en-US" sz="2400" b="1">
                <a:solidFill>
                  <a:schemeClr val="accent3"/>
                </a:solidFill>
              </a:rPr>
              <a:t>June 2026:</a:t>
            </a:r>
            <a:endParaRPr lang="en-US" sz="2400" b="1">
              <a:solidFill>
                <a:schemeClr val="accent3"/>
              </a:solidFill>
              <a:cs typeface="Arial"/>
            </a:endParaRPr>
          </a:p>
          <a:p>
            <a:r>
              <a:rPr lang="en-US" sz="2000"/>
              <a:t>• FY 2026-27 Budget and Workplan – Adoption</a:t>
            </a:r>
          </a:p>
          <a:p>
            <a:r>
              <a:rPr lang="en-US" sz="2000"/>
              <a:t>• Update on MOU for Sacramento UZA</a:t>
            </a:r>
          </a:p>
          <a:p>
            <a:endParaRPr lang="en-US" sz="2000"/>
          </a:p>
          <a:p>
            <a:r>
              <a:rPr lang="en-US" sz="2400" b="1">
                <a:solidFill>
                  <a:schemeClr val="accent1"/>
                </a:solidFill>
              </a:rPr>
              <a:t>July 2026:</a:t>
            </a:r>
          </a:p>
          <a:p>
            <a:pPr lvl="0">
              <a:defRPr/>
            </a:pPr>
            <a:r>
              <a:rPr lang="en-US" sz="2000"/>
              <a:t>• Yolo 80 Managed Lanes Project Update, Outreach and Equity Study</a:t>
            </a:r>
          </a:p>
          <a:p>
            <a:pPr lvl="0">
              <a:defRPr/>
            </a:pPr>
            <a:r>
              <a:rPr lang="en-US" sz="2000"/>
              <a:t>• Short Range Transit Plan Update</a:t>
            </a:r>
            <a:br>
              <a:rPr lang="en-US" sz="2000"/>
            </a:br>
            <a:endParaRPr lang="en-US" sz="2000"/>
          </a:p>
          <a:p>
            <a:endParaRPr lang="en-US" sz="20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18481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1191600" y="579451"/>
            <a:ext cx="8616800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>
                <a:latin typeface="Tahoma"/>
                <a:ea typeface="Tahoma"/>
                <a:cs typeface="Tahoma"/>
              </a:rPr>
              <a:t>Background</a:t>
            </a:r>
            <a:endParaRPr lang="en-US"/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4294967295"/>
          </p:nvPr>
        </p:nvSpPr>
        <p:spPr>
          <a:xfrm>
            <a:off x="1131669" y="1714072"/>
            <a:ext cx="10313769" cy="185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667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Procurement of a new Transit Operations Contract is one of the </a:t>
            </a:r>
            <a:r>
              <a:rPr lang="en" sz="2667" err="1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YoloTD's</a:t>
            </a:r>
            <a:r>
              <a:rPr lang="en" sz="2667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 most consequential decisions. This contract makes up more than 70% of the annual budget and is core to how </a:t>
            </a:r>
            <a:r>
              <a:rPr lang="en" sz="2667" err="1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YoloTD</a:t>
            </a:r>
            <a:r>
              <a:rPr lang="en" sz="2667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 provides transit service to the county. </a:t>
            </a:r>
          </a:p>
        </p:txBody>
      </p:sp>
      <p:sp>
        <p:nvSpPr>
          <p:cNvPr id="154" name="Google Shape;154;p20"/>
          <p:cNvSpPr txBox="1">
            <a:spLocks noGrp="1"/>
          </p:cNvSpPr>
          <p:nvPr>
            <p:ph type="body" idx="4294967295"/>
          </p:nvPr>
        </p:nvSpPr>
        <p:spPr>
          <a:xfrm>
            <a:off x="1189024" y="3821357"/>
            <a:ext cx="10119593" cy="244267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667" err="1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YoloTD</a:t>
            </a:r>
            <a:r>
              <a:rPr lang="en" sz="2667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 staff, expert consultants, and an evaluation panel with decades of transit operations experience all contributed to the months long process of developing a new RFP and evaluating proposals. </a:t>
            </a:r>
          </a:p>
        </p:txBody>
      </p:sp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5</a:t>
            </a:fld>
            <a:endParaRPr kern="0">
              <a:solidFill>
                <a:srgbClr val="97ABB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>
                <a:latin typeface="Tahoma"/>
                <a:ea typeface="Tahoma"/>
                <a:cs typeface="Tahoma"/>
              </a:rPr>
              <a:t>Contract RFP Timeline</a:t>
            </a:r>
            <a:endParaRPr/>
          </a:p>
        </p:txBody>
      </p:sp>
      <p:sp>
        <p:nvSpPr>
          <p:cNvPr id="386" name="Google Shape;386;p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6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390" name="Google Shape;390;p38"/>
          <p:cNvSpPr/>
          <p:nvPr/>
        </p:nvSpPr>
        <p:spPr>
          <a:xfrm>
            <a:off x="10373137" y="3643285"/>
            <a:ext cx="871423" cy="496579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Lato"/>
              </a:rPr>
              <a:t>AUG</a:t>
            </a:r>
            <a:endParaRPr sz="1467" b="1" kern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391" name="Google Shape;391;p38"/>
          <p:cNvSpPr/>
          <p:nvPr/>
        </p:nvSpPr>
        <p:spPr>
          <a:xfrm>
            <a:off x="9648246" y="3643284"/>
            <a:ext cx="885533" cy="496579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JUL</a:t>
            </a:r>
          </a:p>
        </p:txBody>
      </p:sp>
      <p:sp>
        <p:nvSpPr>
          <p:cNvPr id="392" name="Google Shape;392;p38"/>
          <p:cNvSpPr/>
          <p:nvPr/>
        </p:nvSpPr>
        <p:spPr>
          <a:xfrm>
            <a:off x="8979802" y="3643285"/>
            <a:ext cx="829089" cy="496579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Lato"/>
              </a:rPr>
              <a:t> JUN</a:t>
            </a:r>
            <a:endParaRPr lang="en-US"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3" name="Google Shape;393;p38"/>
          <p:cNvSpPr/>
          <p:nvPr/>
        </p:nvSpPr>
        <p:spPr>
          <a:xfrm>
            <a:off x="8339578" y="3643285"/>
            <a:ext cx="829089" cy="496579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Lato"/>
              </a:rPr>
              <a:t> MAY</a:t>
            </a:r>
            <a:endParaRPr sz="1467" b="1" kern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394" name="Google Shape;394;p38"/>
          <p:cNvSpPr/>
          <p:nvPr/>
        </p:nvSpPr>
        <p:spPr>
          <a:xfrm>
            <a:off x="7022019" y="3643286"/>
            <a:ext cx="1492311" cy="510689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Lato"/>
              </a:rPr>
              <a:t>    APR</a:t>
            </a:r>
            <a:endParaRPr sz="1467" b="1" kern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395" name="Google Shape;395;p38"/>
          <p:cNvSpPr/>
          <p:nvPr/>
        </p:nvSpPr>
        <p:spPr>
          <a:xfrm>
            <a:off x="4462684" y="3629175"/>
            <a:ext cx="3072755" cy="524799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Lato"/>
              </a:rPr>
              <a:t>MAR</a:t>
            </a:r>
            <a:endParaRPr sz="1467" b="1" kern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396" name="Google Shape;396;p38"/>
          <p:cNvSpPr/>
          <p:nvPr/>
        </p:nvSpPr>
        <p:spPr>
          <a:xfrm>
            <a:off x="3582573" y="3643285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Arial"/>
              </a:rPr>
              <a:t>FEB</a:t>
            </a:r>
            <a:endParaRPr lang="en" sz="1467" b="1" kern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7" name="Google Shape;397;p38"/>
          <p:cNvSpPr/>
          <p:nvPr/>
        </p:nvSpPr>
        <p:spPr>
          <a:xfrm>
            <a:off x="2702461" y="3643285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Arial"/>
              </a:rPr>
              <a:t>JAN</a:t>
            </a:r>
          </a:p>
        </p:txBody>
      </p:sp>
      <p:sp>
        <p:nvSpPr>
          <p:cNvPr id="398" name="Google Shape;398;p38"/>
          <p:cNvSpPr/>
          <p:nvPr/>
        </p:nvSpPr>
        <p:spPr>
          <a:xfrm>
            <a:off x="1822349" y="3643285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Lato"/>
              </a:rPr>
              <a:t>DEC</a:t>
            </a:r>
            <a:endParaRPr sz="1467" b="1" kern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cxnSp>
        <p:nvCxnSpPr>
          <p:cNvPr id="402" name="Google Shape;402;p38"/>
          <p:cNvCxnSpPr/>
          <p:nvPr/>
        </p:nvCxnSpPr>
        <p:spPr>
          <a:xfrm flipH="1" flipV="1">
            <a:off x="3738447" y="3011261"/>
            <a:ext cx="172528" cy="650423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3" name="Google Shape;403;p38"/>
          <p:cNvSpPr txBox="1"/>
          <p:nvPr/>
        </p:nvSpPr>
        <p:spPr>
          <a:xfrm>
            <a:off x="3343641" y="1978378"/>
            <a:ext cx="854424" cy="89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Proposals Due</a:t>
            </a:r>
            <a:endParaRPr lang="en" sz="1333" kern="0">
              <a:solidFill>
                <a:srgbClr val="0E25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04" name="Google Shape;404;p38"/>
          <p:cNvCxnSpPr/>
          <p:nvPr/>
        </p:nvCxnSpPr>
        <p:spPr>
          <a:xfrm flipV="1">
            <a:off x="5275882" y="2800561"/>
            <a:ext cx="197556" cy="890577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06" name="Google Shape;406;p38"/>
          <p:cNvCxnSpPr/>
          <p:nvPr/>
        </p:nvCxnSpPr>
        <p:spPr>
          <a:xfrm flipV="1">
            <a:off x="6150157" y="2799593"/>
            <a:ext cx="917223" cy="904688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7" name="Google Shape;407;p38"/>
          <p:cNvSpPr txBox="1"/>
          <p:nvPr/>
        </p:nvSpPr>
        <p:spPr>
          <a:xfrm>
            <a:off x="5131255" y="1978379"/>
            <a:ext cx="17152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Evaluation Panel Meets to Discuss Interviews, Request BAFOS</a:t>
            </a:r>
            <a:endParaRPr lang="en-US" sz="1867" kern="0">
              <a:solidFill>
                <a:srgbClr val="0E253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38"/>
          <p:cNvSpPr txBox="1"/>
          <p:nvPr/>
        </p:nvSpPr>
        <p:spPr>
          <a:xfrm>
            <a:off x="6935228" y="1978377"/>
            <a:ext cx="17152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Evaluation Panel Reviews BAFOs, Votes on Recommendation</a:t>
            </a:r>
            <a:endParaRPr lang="en-US" sz="1867" kern="0" err="1">
              <a:solidFill>
                <a:srgbClr val="0E2533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12" name="Google Shape;412;p38"/>
          <p:cNvCxnSpPr/>
          <p:nvPr/>
        </p:nvCxnSpPr>
        <p:spPr>
          <a:xfrm flipV="1">
            <a:off x="2770511" y="4106556"/>
            <a:ext cx="215660" cy="722309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13" name="Google Shape;413;p38"/>
          <p:cNvSpPr txBox="1"/>
          <p:nvPr/>
        </p:nvSpPr>
        <p:spPr>
          <a:xfrm>
            <a:off x="2047392" y="4980183"/>
            <a:ext cx="1432979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Pre-Proposal Conference and Facility Tour</a:t>
            </a:r>
            <a:endParaRPr lang="en" sz="1333" kern="0">
              <a:solidFill>
                <a:srgbClr val="0E25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14" name="Google Shape;414;p38"/>
          <p:cNvCxnSpPr/>
          <p:nvPr/>
        </p:nvCxnSpPr>
        <p:spPr>
          <a:xfrm rot="10800000">
            <a:off x="4057439" y="4135311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16" name="Google Shape;416;p38"/>
          <p:cNvCxnSpPr/>
          <p:nvPr/>
        </p:nvCxnSpPr>
        <p:spPr>
          <a:xfrm rot="10800000">
            <a:off x="4901863" y="4163533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17" name="Google Shape;417;p38"/>
          <p:cNvSpPr txBox="1"/>
          <p:nvPr/>
        </p:nvSpPr>
        <p:spPr>
          <a:xfrm>
            <a:off x="4532669" y="4991200"/>
            <a:ext cx="868535" cy="69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Interviews</a:t>
            </a: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18" name="Google Shape;418;p38"/>
          <p:cNvCxnSpPr/>
          <p:nvPr/>
        </p:nvCxnSpPr>
        <p:spPr>
          <a:xfrm flipH="1" flipV="1">
            <a:off x="5435844" y="4163532"/>
            <a:ext cx="395109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19" name="Google Shape;419;p38"/>
          <p:cNvSpPr txBox="1"/>
          <p:nvPr/>
        </p:nvSpPr>
        <p:spPr>
          <a:xfrm>
            <a:off x="5377088" y="4991200"/>
            <a:ext cx="17152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Best and Final Offer Period and Reference Checks</a:t>
            </a:r>
            <a:endParaRPr lang="en-US" sz="1867" kern="0">
              <a:solidFill>
                <a:srgbClr val="0E253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387;p38">
            <a:extLst>
              <a:ext uri="{FF2B5EF4-FFF2-40B4-BE49-F238E27FC236}">
                <a16:creationId xmlns:a16="http://schemas.microsoft.com/office/drawing/2014/main" id="{0B519F56-7904-5C28-962F-DA0363010933}"/>
              </a:ext>
            </a:extLst>
          </p:cNvPr>
          <p:cNvSpPr/>
          <p:nvPr/>
        </p:nvSpPr>
        <p:spPr>
          <a:xfrm>
            <a:off x="950405" y="3643285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" sz="14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Lato"/>
              </a:rPr>
              <a:t>NOV</a:t>
            </a:r>
            <a:endParaRPr sz="1467" b="1" kern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cxnSp>
        <p:nvCxnSpPr>
          <p:cNvPr id="3" name="Google Shape;412;p38">
            <a:extLst>
              <a:ext uri="{FF2B5EF4-FFF2-40B4-BE49-F238E27FC236}">
                <a16:creationId xmlns:a16="http://schemas.microsoft.com/office/drawing/2014/main" id="{3866EB64-136D-5A11-63B0-55CC1CD3DC5B}"/>
              </a:ext>
            </a:extLst>
          </p:cNvPr>
          <p:cNvCxnSpPr>
            <a:cxnSpLocks/>
          </p:cNvCxnSpPr>
          <p:nvPr/>
        </p:nvCxnSpPr>
        <p:spPr>
          <a:xfrm rot="10800000">
            <a:off x="1415297" y="4166624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" name="Google Shape;413;p38">
            <a:extLst>
              <a:ext uri="{FF2B5EF4-FFF2-40B4-BE49-F238E27FC236}">
                <a16:creationId xmlns:a16="http://schemas.microsoft.com/office/drawing/2014/main" id="{000C341C-63B4-20B9-1F85-B69559908165}"/>
              </a:ext>
            </a:extLst>
          </p:cNvPr>
          <p:cNvSpPr txBox="1"/>
          <p:nvPr/>
        </p:nvSpPr>
        <p:spPr>
          <a:xfrm>
            <a:off x="883934" y="4979021"/>
            <a:ext cx="1078461" cy="54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RFP Released</a:t>
            </a:r>
            <a:endParaRPr lang="en" sz="1333" kern="0">
              <a:solidFill>
                <a:srgbClr val="0E25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Google Shape;413;p38">
            <a:extLst>
              <a:ext uri="{FF2B5EF4-FFF2-40B4-BE49-F238E27FC236}">
                <a16:creationId xmlns:a16="http://schemas.microsoft.com/office/drawing/2014/main" id="{4B115E80-82C3-4A31-33FD-F852DBB999B6}"/>
              </a:ext>
            </a:extLst>
          </p:cNvPr>
          <p:cNvSpPr txBox="1"/>
          <p:nvPr/>
        </p:nvSpPr>
        <p:spPr>
          <a:xfrm>
            <a:off x="3517609" y="4980182"/>
            <a:ext cx="882647" cy="72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Evaluation Panel Kickoff</a:t>
            </a:r>
            <a:endParaRPr lang="en-US" sz="1867" kern="0">
              <a:solidFill>
                <a:srgbClr val="0E2533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7" name="Google Shape;402;p38">
            <a:extLst>
              <a:ext uri="{FF2B5EF4-FFF2-40B4-BE49-F238E27FC236}">
                <a16:creationId xmlns:a16="http://schemas.microsoft.com/office/drawing/2014/main" id="{988C604E-CB0D-DF8F-9E2C-08F4E8EF5223}"/>
              </a:ext>
            </a:extLst>
          </p:cNvPr>
          <p:cNvCxnSpPr>
            <a:cxnSpLocks/>
          </p:cNvCxnSpPr>
          <p:nvPr/>
        </p:nvCxnSpPr>
        <p:spPr>
          <a:xfrm rot="10800000">
            <a:off x="4461308" y="3011259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8" name="Google Shape;403;p38">
            <a:extLst>
              <a:ext uri="{FF2B5EF4-FFF2-40B4-BE49-F238E27FC236}">
                <a16:creationId xmlns:a16="http://schemas.microsoft.com/office/drawing/2014/main" id="{A67B52F6-0443-907A-CBC2-51886A064B8C}"/>
              </a:ext>
            </a:extLst>
          </p:cNvPr>
          <p:cNvSpPr txBox="1"/>
          <p:nvPr/>
        </p:nvSpPr>
        <p:spPr>
          <a:xfrm>
            <a:off x="4204418" y="1978377"/>
            <a:ext cx="854423" cy="89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Scoring of Proposals Completed</a:t>
            </a:r>
            <a:endParaRPr lang="en-US" sz="1867" kern="0">
              <a:solidFill>
                <a:srgbClr val="0E2533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" name="Google Shape;418;p38">
            <a:extLst>
              <a:ext uri="{FF2B5EF4-FFF2-40B4-BE49-F238E27FC236}">
                <a16:creationId xmlns:a16="http://schemas.microsoft.com/office/drawing/2014/main" id="{DE949F18-ED29-4EE6-F8B4-B5ED53A9EC6D}"/>
              </a:ext>
            </a:extLst>
          </p:cNvPr>
          <p:cNvCxnSpPr>
            <a:cxnSpLocks/>
          </p:cNvCxnSpPr>
          <p:nvPr/>
        </p:nvCxnSpPr>
        <p:spPr>
          <a:xfrm flipH="1" flipV="1">
            <a:off x="7594843" y="4135308"/>
            <a:ext cx="395109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0" name="Google Shape;419;p38">
            <a:extLst>
              <a:ext uri="{FF2B5EF4-FFF2-40B4-BE49-F238E27FC236}">
                <a16:creationId xmlns:a16="http://schemas.microsoft.com/office/drawing/2014/main" id="{B7E78992-0E2F-CF7F-F370-A99401CACE7D}"/>
              </a:ext>
            </a:extLst>
          </p:cNvPr>
          <p:cNvSpPr txBox="1"/>
          <p:nvPr/>
        </p:nvSpPr>
        <p:spPr>
          <a:xfrm>
            <a:off x="7140976" y="4991199"/>
            <a:ext cx="17152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Meeting with Woodland, Winters, and Yolo County</a:t>
            </a:r>
            <a:endParaRPr lang="en-US" sz="1867" kern="0">
              <a:solidFill>
                <a:srgbClr val="0E253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419;p38">
            <a:extLst>
              <a:ext uri="{FF2B5EF4-FFF2-40B4-BE49-F238E27FC236}">
                <a16:creationId xmlns:a16="http://schemas.microsoft.com/office/drawing/2014/main" id="{663D1FB4-6E84-8095-5203-C9C841AF3D64}"/>
              </a:ext>
            </a:extLst>
          </p:cNvPr>
          <p:cNvSpPr txBox="1"/>
          <p:nvPr/>
        </p:nvSpPr>
        <p:spPr>
          <a:xfrm>
            <a:off x="6689420" y="3142644"/>
            <a:ext cx="17152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Contract Negotiations</a:t>
            </a:r>
            <a:endParaRPr lang="en" sz="1333" kern="0">
              <a:solidFill>
                <a:srgbClr val="0E2533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9FA2D126-609A-7467-1F5C-7CE34223F2BE}"/>
              </a:ext>
            </a:extLst>
          </p:cNvPr>
          <p:cNvSpPr/>
          <p:nvPr/>
        </p:nvSpPr>
        <p:spPr>
          <a:xfrm rot="5400000">
            <a:off x="7040974" y="2949431"/>
            <a:ext cx="213991" cy="1096743"/>
          </a:xfrm>
          <a:prstGeom prst="leftBrace">
            <a:avLst/>
          </a:prstGeom>
          <a:ln>
            <a:solidFill>
              <a:srgbClr val="0E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77480"/>
              </a:solidFill>
              <a:latin typeface="Arial"/>
              <a:sym typeface="Arial"/>
            </a:endParaRPr>
          </a:p>
        </p:txBody>
      </p:sp>
      <p:cxnSp>
        <p:nvCxnSpPr>
          <p:cNvPr id="21" name="Google Shape;404;p38">
            <a:extLst>
              <a:ext uri="{FF2B5EF4-FFF2-40B4-BE49-F238E27FC236}">
                <a16:creationId xmlns:a16="http://schemas.microsoft.com/office/drawing/2014/main" id="{70ABDD2F-762D-EE04-770A-B07C59D3F19C}"/>
              </a:ext>
            </a:extLst>
          </p:cNvPr>
          <p:cNvCxnSpPr>
            <a:cxnSpLocks/>
          </p:cNvCxnSpPr>
          <p:nvPr/>
        </p:nvCxnSpPr>
        <p:spPr>
          <a:xfrm flipV="1">
            <a:off x="7801772" y="3026337"/>
            <a:ext cx="1227665" cy="622467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2" name="Google Shape;407;p38">
            <a:extLst>
              <a:ext uri="{FF2B5EF4-FFF2-40B4-BE49-F238E27FC236}">
                <a16:creationId xmlns:a16="http://schemas.microsoft.com/office/drawing/2014/main" id="{0E3957B9-ED80-5384-D0EF-0BFF6E17BA9F}"/>
              </a:ext>
            </a:extLst>
          </p:cNvPr>
          <p:cNvSpPr txBox="1"/>
          <p:nvPr/>
        </p:nvSpPr>
        <p:spPr>
          <a:xfrm>
            <a:off x="8800143" y="2161823"/>
            <a:ext cx="17152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b="1" kern="0" err="1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YoloTD</a:t>
            </a:r>
            <a:r>
              <a:rPr lang="en" sz="1333" b="1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 Board Action to Award Contract</a:t>
            </a:r>
            <a:endParaRPr lang="en" sz="1333" b="1" kern="0">
              <a:solidFill>
                <a:srgbClr val="0E2533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cxnSp>
        <p:nvCxnSpPr>
          <p:cNvPr id="23" name="Google Shape;418;p38">
            <a:extLst>
              <a:ext uri="{FF2B5EF4-FFF2-40B4-BE49-F238E27FC236}">
                <a16:creationId xmlns:a16="http://schemas.microsoft.com/office/drawing/2014/main" id="{40A58299-A4F0-C4DB-2D94-73897725E68E}"/>
              </a:ext>
            </a:extLst>
          </p:cNvPr>
          <p:cNvCxnSpPr>
            <a:cxnSpLocks/>
          </p:cNvCxnSpPr>
          <p:nvPr/>
        </p:nvCxnSpPr>
        <p:spPr>
          <a:xfrm flipH="1" flipV="1">
            <a:off x="10417064" y="4121196"/>
            <a:ext cx="395109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4" name="Google Shape;419;p38">
            <a:extLst>
              <a:ext uri="{FF2B5EF4-FFF2-40B4-BE49-F238E27FC236}">
                <a16:creationId xmlns:a16="http://schemas.microsoft.com/office/drawing/2014/main" id="{0476743B-5571-AE48-B7F9-81FD44D0B575}"/>
              </a:ext>
            </a:extLst>
          </p:cNvPr>
          <p:cNvSpPr txBox="1"/>
          <p:nvPr/>
        </p:nvSpPr>
        <p:spPr>
          <a:xfrm>
            <a:off x="9963197" y="4977087"/>
            <a:ext cx="17152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Full Service Turnover </a:t>
            </a:r>
            <a:endParaRPr lang="en" sz="1333" kern="0">
              <a:solidFill>
                <a:srgbClr val="0E2533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E5E5AF01-CA56-73E2-BC32-7002D5F3D7B5}"/>
              </a:ext>
            </a:extLst>
          </p:cNvPr>
          <p:cNvSpPr/>
          <p:nvPr/>
        </p:nvSpPr>
        <p:spPr>
          <a:xfrm rot="16200000">
            <a:off x="9220360" y="3310052"/>
            <a:ext cx="290621" cy="1992545"/>
          </a:xfrm>
          <a:prstGeom prst="leftBrace">
            <a:avLst/>
          </a:prstGeom>
          <a:ln>
            <a:solidFill>
              <a:srgbClr val="0E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77480"/>
              </a:solidFill>
              <a:latin typeface="Arial"/>
              <a:sym typeface="Arial"/>
            </a:endParaRPr>
          </a:p>
        </p:txBody>
      </p:sp>
      <p:sp>
        <p:nvSpPr>
          <p:cNvPr id="28" name="Google Shape;419;p38">
            <a:extLst>
              <a:ext uri="{FF2B5EF4-FFF2-40B4-BE49-F238E27FC236}">
                <a16:creationId xmlns:a16="http://schemas.microsoft.com/office/drawing/2014/main" id="{A7F01B06-1B52-E9EE-0CB9-92125AB96893}"/>
              </a:ext>
            </a:extLst>
          </p:cNvPr>
          <p:cNvSpPr txBox="1"/>
          <p:nvPr/>
        </p:nvSpPr>
        <p:spPr>
          <a:xfrm>
            <a:off x="8307554" y="4549287"/>
            <a:ext cx="2110311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Lato"/>
              </a:rPr>
              <a:t>Transition/Startup Period</a:t>
            </a: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4"/>
          <p:cNvSpPr txBox="1">
            <a:spLocks noGrp="1"/>
          </p:cNvSpPr>
          <p:nvPr>
            <p:ph type="title"/>
          </p:nvPr>
        </p:nvSpPr>
        <p:spPr>
          <a:xfrm>
            <a:off x="1191600" y="120965"/>
            <a:ext cx="8616800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>
                <a:latin typeface="Tahoma"/>
                <a:ea typeface="Tahoma"/>
                <a:cs typeface="Tahoma"/>
              </a:rPr>
              <a:t>Roles and Responsibilities</a:t>
            </a:r>
            <a:endParaRPr lang="en-US"/>
          </a:p>
        </p:txBody>
      </p:sp>
      <p:sp>
        <p:nvSpPr>
          <p:cNvPr id="546" name="Google Shape;546;p4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7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5FF29-8394-4D22-1208-0D38AE4F602D}"/>
              </a:ext>
            </a:extLst>
          </p:cNvPr>
          <p:cNvSpPr txBox="1"/>
          <p:nvPr/>
        </p:nvSpPr>
        <p:spPr>
          <a:xfrm>
            <a:off x="309958" y="1483061"/>
            <a:ext cx="4632937" cy="4513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b="1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Staff and Consultants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50A2B3-478F-E00D-E3DC-9D44EF143086}"/>
              </a:ext>
            </a:extLst>
          </p:cNvPr>
          <p:cNvSpPr txBox="1"/>
          <p:nvPr/>
        </p:nvSpPr>
        <p:spPr>
          <a:xfrm>
            <a:off x="6100030" y="1487975"/>
            <a:ext cx="4632937" cy="4513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b="1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Evaluation Panel</a:t>
            </a: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6F7AB5-53C5-1300-432A-8DDB81814070}"/>
              </a:ext>
            </a:extLst>
          </p:cNvPr>
          <p:cNvSpPr txBox="1"/>
          <p:nvPr/>
        </p:nvSpPr>
        <p:spPr>
          <a:xfrm>
            <a:off x="309957" y="1933854"/>
            <a:ext cx="5047696" cy="4739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Executive Director Autumn Bernstein led this process along with Director of Transit Operations Daisy Romero. </a:t>
            </a:r>
          </a:p>
          <a:p>
            <a:pPr defTabSz="1219170">
              <a:buClr>
                <a:srgbClr val="000000"/>
              </a:buClr>
            </a:pPr>
            <a:endParaRPr lang="en-US" sz="2000" kern="0">
              <a:solidFill>
                <a:srgbClr val="565656"/>
              </a:solidFill>
              <a:latin typeface="Calibri"/>
              <a:ea typeface="Calibri"/>
              <a:cs typeface="Calibri"/>
              <a:sym typeface="Lato"/>
            </a:endParaRP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Lato"/>
              </a:rPr>
              <a:t>Advising and Analysis from </a:t>
            </a:r>
            <a:r>
              <a:rPr lang="en-US" sz="2000" b="1" kern="0" err="1">
                <a:solidFill>
                  <a:srgbClr val="565656"/>
                </a:solidFill>
                <a:latin typeface="Calibri"/>
                <a:ea typeface="Calibri"/>
                <a:cs typeface="Calibri"/>
                <a:sym typeface="Lato"/>
              </a:rPr>
              <a:t>CapitalGCS</a:t>
            </a:r>
            <a:r>
              <a:rPr lang="en-US" sz="2000" b="1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Lato"/>
              </a:rPr>
              <a:t> </a:t>
            </a:r>
            <a:endParaRPr lang="en-US" sz="2000" b="1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990575" lvl="1" indent="-380990" defTabSz="1219170">
              <a:buClr>
                <a:srgbClr val="000000"/>
              </a:buClr>
              <a:buFont typeface="Courier New"/>
              <a:buChar char="o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Rick </a:t>
            </a:r>
            <a:r>
              <a:rPr lang="en-US" sz="2000" kern="0" err="1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Ramacier</a:t>
            </a:r>
            <a:endParaRPr lang="en-US" sz="20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990575" lvl="1" indent="-380990" defTabSz="1219170">
              <a:buClr>
                <a:srgbClr val="000000"/>
              </a:buClr>
              <a:buFont typeface="Courier New"/>
              <a:buChar char="o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Milo Victoria</a:t>
            </a:r>
            <a:endParaRPr lang="en-US" sz="2000" kern="0">
              <a:solidFill>
                <a:srgbClr val="565656"/>
              </a:solidFill>
              <a:latin typeface="Calibri"/>
              <a:ea typeface="Calibri"/>
              <a:cs typeface="Calibri"/>
              <a:sym typeface="Lato"/>
            </a:endParaRPr>
          </a:p>
          <a:p>
            <a:pPr marL="990575" lvl="1" indent="-380990" defTabSz="1219170">
              <a:buClr>
                <a:srgbClr val="000000"/>
              </a:buClr>
              <a:buFont typeface="Courier New"/>
              <a:buChar char="o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Kevin Faulkner</a:t>
            </a:r>
            <a:endParaRPr lang="en-US" sz="2000" kern="0">
              <a:solidFill>
                <a:srgbClr val="565656"/>
              </a:solidFill>
              <a:latin typeface="Calibri"/>
              <a:ea typeface="Calibri"/>
              <a:cs typeface="Calibri"/>
              <a:sym typeface="Lato"/>
            </a:endParaRPr>
          </a:p>
          <a:p>
            <a:pPr marL="990575" lvl="1" indent="-380990" defTabSz="1219170">
              <a:buClr>
                <a:srgbClr val="000000"/>
              </a:buClr>
              <a:buFont typeface="Courier New"/>
              <a:buChar char="o"/>
            </a:pPr>
            <a:endParaRPr lang="en-US" sz="20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Legal Advice from </a:t>
            </a:r>
            <a:r>
              <a:rPr lang="en-US" sz="2000" b="1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Hanson-Bridgett</a:t>
            </a:r>
          </a:p>
          <a:p>
            <a:pPr marL="990575" lvl="1" indent="-380990" defTabSz="1219170">
              <a:buClr>
                <a:srgbClr val="000000"/>
              </a:buClr>
              <a:buFont typeface="Courier New"/>
              <a:buChar char="o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Julie Sherman</a:t>
            </a:r>
          </a:p>
          <a:p>
            <a:pPr marL="990575" lvl="1" indent="-380990" defTabSz="1219170">
              <a:buClr>
                <a:srgbClr val="000000"/>
              </a:buClr>
              <a:buFont typeface="Courier New"/>
              <a:buChar char="o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Nicole Witt</a:t>
            </a:r>
          </a:p>
          <a:p>
            <a:pPr marL="609585" lvl="1" defTabSz="1219170">
              <a:buClr>
                <a:srgbClr val="000000"/>
              </a:buClr>
            </a:pPr>
            <a:endParaRPr lang="en-US" sz="20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20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20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43ACC-735A-2371-784D-5201CECB7973}"/>
              </a:ext>
            </a:extLst>
          </p:cNvPr>
          <p:cNvSpPr txBox="1"/>
          <p:nvPr/>
        </p:nvSpPr>
        <p:spPr>
          <a:xfrm>
            <a:off x="6061446" y="1938765"/>
            <a:ext cx="5609687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Evaluation panels reviewed and scored proposals, participated in interviews, and ultimately made a recommendation for contract award. </a:t>
            </a:r>
          </a:p>
          <a:p>
            <a:pPr defTabSz="1219170">
              <a:buClr>
                <a:srgbClr val="000000"/>
              </a:buClr>
            </a:pPr>
            <a:endParaRPr lang="en-US" sz="20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Panelists: 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Ryan Chapman, City of Davis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Matthew Mauk, Yuba-Sutter </a:t>
            </a:r>
            <a:r>
              <a:rPr lang="en-US" sz="2000" kern="0" err="1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Transi</a:t>
            </a: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t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Jeff Flynn, Unitrans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Jason McCoy, City of West Sacramento 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Autumn Bernstein and Daisy Romero, </a:t>
            </a:r>
            <a:r>
              <a:rPr lang="en-US" sz="2000" kern="0" err="1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YoloTD</a:t>
            </a:r>
            <a:endParaRPr lang="en-US" sz="20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Kristina Svensk, SACOG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0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Lisa Baker, CAC (non-voting) 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 txBox="1">
            <a:spLocks noGrp="1"/>
          </p:cNvSpPr>
          <p:nvPr>
            <p:ph type="title"/>
          </p:nvPr>
        </p:nvSpPr>
        <p:spPr>
          <a:xfrm>
            <a:off x="1205977" y="-194751"/>
            <a:ext cx="9295672" cy="121247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>
                <a:latin typeface="Tahoma"/>
                <a:ea typeface="Tahoma"/>
                <a:cs typeface="Tahoma"/>
              </a:rPr>
              <a:t>Evaluation Criteria</a:t>
            </a:r>
            <a:endParaRPr lang="en-US"/>
          </a:p>
        </p:txBody>
      </p:sp>
      <p:sp>
        <p:nvSpPr>
          <p:cNvPr id="291" name="Google Shape;291;p29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8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FA149E-823C-8215-3A06-DA5AE660BF90}"/>
              </a:ext>
            </a:extLst>
          </p:cNvPr>
          <p:cNvSpPr txBox="1"/>
          <p:nvPr/>
        </p:nvSpPr>
        <p:spPr>
          <a:xfrm>
            <a:off x="1208383" y="1180358"/>
            <a:ext cx="10479181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Arial"/>
              </a:rPr>
              <a:t>Proposal Evaluation Criteria: 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Arial"/>
              </a:rPr>
              <a:t>Qualifications and Experience of the Firm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Arial"/>
              </a:rPr>
              <a:t>Thoroughness and Comprehensiveness of the Proposer’s Understanding and Approach to the Project 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Arial"/>
              </a:rPr>
              <a:t>Qualifications and Competence of Key Personnel 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Arial"/>
              </a:rPr>
              <a:t>Clarity and Reasonableness of Price Proposal 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Arial"/>
              </a:rPr>
              <a:t>Retention and Recruitment of Qualified Workforce </a:t>
            </a: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0E2533"/>
                </a:solidFill>
                <a:latin typeface="Calibri"/>
                <a:ea typeface="Calibri"/>
                <a:cs typeface="Calibri"/>
                <a:sym typeface="Arial"/>
              </a:rPr>
              <a:t>Creative/Innovative Solutions for Maximizing Service and Efficiency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/>
          </p:nvPr>
        </p:nvSpPr>
        <p:spPr>
          <a:xfrm>
            <a:off x="853906" y="362124"/>
            <a:ext cx="10481439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Evaluation Panel Review of Proposals</a:t>
            </a:r>
            <a:endParaRPr lang="en-US"/>
          </a:p>
        </p:txBody>
      </p:sp>
      <p:sp>
        <p:nvSpPr>
          <p:cNvPr id="147" name="Google Shape;147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9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9F9BD-DBE3-9653-F0E0-C01B88DA338A}"/>
              </a:ext>
            </a:extLst>
          </p:cNvPr>
          <p:cNvSpPr txBox="1"/>
          <p:nvPr/>
        </p:nvSpPr>
        <p:spPr>
          <a:xfrm>
            <a:off x="666080" y="1718653"/>
            <a:ext cx="11013899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 err="1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YoloTD</a:t>
            </a: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 received 4 proposals from Transdev, MV Transportation, RATP-Dev, and Via</a:t>
            </a:r>
          </a:p>
          <a:p>
            <a:pPr defTabSz="1219170">
              <a:buClr>
                <a:srgbClr val="000000"/>
              </a:buClr>
            </a:pPr>
            <a:endParaRPr lang="en-US" sz="24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Panelists reviewed proposals and decided to interview all 4 firms </a:t>
            </a:r>
          </a:p>
          <a:p>
            <a:pPr defTabSz="1219170">
              <a:buClr>
                <a:srgbClr val="000000"/>
              </a:buClr>
            </a:pPr>
            <a:endParaRPr lang="en-US" sz="24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After interviews, panelists agreed to request Best and Final Offers from MV, Transdev, and Via</a:t>
            </a:r>
          </a:p>
          <a:p>
            <a:pPr defTabSz="1219170">
              <a:buClr>
                <a:srgbClr val="000000"/>
              </a:buClr>
            </a:pPr>
            <a:endParaRPr lang="en-US" sz="24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Staff performed reference checks and reported findings back to the panel</a:t>
            </a:r>
          </a:p>
          <a:p>
            <a:pPr defTabSz="1219170">
              <a:buClr>
                <a:srgbClr val="000000"/>
              </a:buClr>
            </a:pPr>
            <a:endParaRPr lang="en-US" sz="2400" kern="0">
              <a:solidFill>
                <a:srgbClr val="565656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/>
              <a:buChar char="•"/>
            </a:pPr>
            <a:r>
              <a:rPr lang="en-US" sz="2400" kern="0">
                <a:solidFill>
                  <a:srgbClr val="565656"/>
                </a:solidFill>
                <a:latin typeface="Calibri"/>
                <a:ea typeface="Calibri"/>
                <a:cs typeface="Calibri"/>
                <a:sym typeface="Arial"/>
              </a:rPr>
              <a:t>After reviewing the Best and Final Offers, the panel came to a unanimous decision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-80 Shiel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tonio template">
  <a:themeElements>
    <a:clrScheme name="YoloTD Colors">
      <a:dk1>
        <a:srgbClr val="677480"/>
      </a:dk1>
      <a:lt1>
        <a:srgbClr val="FFFFFF"/>
      </a:lt1>
      <a:dk2>
        <a:srgbClr val="0E2533"/>
      </a:dk2>
      <a:lt2>
        <a:srgbClr val="DEE2E6"/>
      </a:lt2>
      <a:accent1>
        <a:srgbClr val="0A72BA"/>
      </a:accent1>
      <a:accent2>
        <a:srgbClr val="94C53D"/>
      </a:accent2>
      <a:accent3>
        <a:srgbClr val="E35A25"/>
      </a:accent3>
      <a:accent4>
        <a:srgbClr val="0E2533"/>
      </a:accent4>
      <a:accent5>
        <a:srgbClr val="7ECEFD"/>
      </a:accent5>
      <a:accent6>
        <a:srgbClr val="97ABBC"/>
      </a:accent6>
      <a:hlink>
        <a:srgbClr val="94C53D"/>
      </a:hlink>
      <a:folHlink>
        <a:srgbClr val="E35A2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3A3F3F"/>
      </a:dk1>
      <a:lt1>
        <a:srgbClr val="FFFFFF"/>
      </a:lt1>
      <a:dk2>
        <a:srgbClr val="083D56"/>
      </a:dk2>
      <a:lt2>
        <a:srgbClr val="FFFFFF"/>
      </a:lt2>
      <a:accent1>
        <a:srgbClr val="E82276"/>
      </a:accent1>
      <a:accent2>
        <a:srgbClr val="54C8E8"/>
      </a:accent2>
      <a:accent3>
        <a:srgbClr val="A1CE5E"/>
      </a:accent3>
      <a:accent4>
        <a:srgbClr val="F99D20"/>
      </a:accent4>
      <a:accent5>
        <a:srgbClr val="3C4644"/>
      </a:accent5>
      <a:accent6>
        <a:srgbClr val="FEE148"/>
      </a:accent6>
      <a:hlink>
        <a:srgbClr val="54C8E8"/>
      </a:hlink>
      <a:folHlink>
        <a:srgbClr val="54C8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Antonio template">
  <a:themeElements>
    <a:clrScheme name="YoloTD Colors">
      <a:dk1>
        <a:srgbClr val="677480"/>
      </a:dk1>
      <a:lt1>
        <a:srgbClr val="FFFFFF"/>
      </a:lt1>
      <a:dk2>
        <a:srgbClr val="0E2533"/>
      </a:dk2>
      <a:lt2>
        <a:srgbClr val="DEE2E6"/>
      </a:lt2>
      <a:accent1>
        <a:srgbClr val="0A72BA"/>
      </a:accent1>
      <a:accent2>
        <a:srgbClr val="94C53D"/>
      </a:accent2>
      <a:accent3>
        <a:srgbClr val="E35A25"/>
      </a:accent3>
      <a:accent4>
        <a:srgbClr val="0E2533"/>
      </a:accent4>
      <a:accent5>
        <a:srgbClr val="7ECEFD"/>
      </a:accent5>
      <a:accent6>
        <a:srgbClr val="97ABBC"/>
      </a:accent6>
      <a:hlink>
        <a:srgbClr val="94C53D"/>
      </a:hlink>
      <a:folHlink>
        <a:srgbClr val="E35A2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Antonio template">
  <a:themeElements>
    <a:clrScheme name="YoloTD Colors">
      <a:dk1>
        <a:srgbClr val="677480"/>
      </a:dk1>
      <a:lt1>
        <a:srgbClr val="FFFFFF"/>
      </a:lt1>
      <a:dk2>
        <a:srgbClr val="0E2533"/>
      </a:dk2>
      <a:lt2>
        <a:srgbClr val="DEE2E6"/>
      </a:lt2>
      <a:accent1>
        <a:srgbClr val="0A72BA"/>
      </a:accent1>
      <a:accent2>
        <a:srgbClr val="94C53D"/>
      </a:accent2>
      <a:accent3>
        <a:srgbClr val="E35A25"/>
      </a:accent3>
      <a:accent4>
        <a:srgbClr val="0E2533"/>
      </a:accent4>
      <a:accent5>
        <a:srgbClr val="7ECEFD"/>
      </a:accent5>
      <a:accent6>
        <a:srgbClr val="97ABBC"/>
      </a:accent6>
      <a:hlink>
        <a:srgbClr val="94C53D"/>
      </a:hlink>
      <a:folHlink>
        <a:srgbClr val="E35A2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CCD5BCC3D00A49AAAC84F1C58B9B0E" ma:contentTypeVersion="11" ma:contentTypeDescription="Create a new document." ma:contentTypeScope="" ma:versionID="b05bfe32b8d83ff5b265731c3f86901b">
  <xsd:schema xmlns:xsd="http://www.w3.org/2001/XMLSchema" xmlns:xs="http://www.w3.org/2001/XMLSchema" xmlns:p="http://schemas.microsoft.com/office/2006/metadata/properties" xmlns:ns2="ecd7f955-ec19-4b21-a8bc-5f8d8243c9a7" xmlns:ns3="b1605e98-7587-4241-958d-d95bf9aeb3b9" targetNamespace="http://schemas.microsoft.com/office/2006/metadata/properties" ma:root="true" ma:fieldsID="9598a3a0ac0f7b4a140d572c0dd0aefe" ns2:_="" ns3:_="">
    <xsd:import namespace="ecd7f955-ec19-4b21-a8bc-5f8d8243c9a7"/>
    <xsd:import namespace="b1605e98-7587-4241-958d-d95bf9aeb3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d7f955-ec19-4b21-a8bc-5f8d8243c9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550a3b5-b013-494a-b677-659f842dab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605e98-7587-4241-958d-d95bf9aeb3b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749901-2a60-4ffa-9dd9-dbe35563ee58}" ma:internalName="TaxCatchAll" ma:showField="CatchAllData" ma:web="b1605e98-7587-4241-958d-d95bf9aeb3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605e98-7587-4241-958d-d95bf9aeb3b9" xsi:nil="true"/>
    <lcf76f155ced4ddcb4097134ff3c332f xmlns="ecd7f955-ec19-4b21-a8bc-5f8d8243c9a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DFF67B-BE64-4411-B9BD-0CD14103A799}">
  <ds:schemaRefs>
    <ds:schemaRef ds:uri="b1605e98-7587-4241-958d-d95bf9aeb3b9"/>
    <ds:schemaRef ds:uri="ecd7f955-ec19-4b21-a8bc-5f8d8243c9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E40A03E-3706-49BA-B833-1C75D7950A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EC0541-C3BA-490C-A069-51AA15191F4F}">
  <ds:schemaRefs>
    <ds:schemaRef ds:uri="ecd7f955-ec19-4b21-a8bc-5f8d8243c9a7"/>
    <ds:schemaRef ds:uri="b1605e98-7587-4241-958d-d95bf9aeb3b9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6b5558b6-8dd7-4179-8212-329f8f133013}" enabled="0" method="" siteId="{6b5558b6-8dd7-4179-8212-329f8f13301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2630</Words>
  <Application>Microsoft Office PowerPoint</Application>
  <PresentationFormat>Widescreen</PresentationFormat>
  <Paragraphs>546</Paragraphs>
  <Slides>45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Aptos</vt:lpstr>
      <vt:lpstr>Arial</vt:lpstr>
      <vt:lpstr>Arial Black</vt:lpstr>
      <vt:lpstr>Arial Nova</vt:lpstr>
      <vt:lpstr>Calibri</vt:lpstr>
      <vt:lpstr>Courier New</vt:lpstr>
      <vt:lpstr>Interstate</vt:lpstr>
      <vt:lpstr>Interstate-Light</vt:lpstr>
      <vt:lpstr>Lato</vt:lpstr>
      <vt:lpstr>Raleway</vt:lpstr>
      <vt:lpstr>Tahoma</vt:lpstr>
      <vt:lpstr>Times New Roman</vt:lpstr>
      <vt:lpstr>Wingdings</vt:lpstr>
      <vt:lpstr>I-80 Shield</vt:lpstr>
      <vt:lpstr>Antonio template</vt:lpstr>
      <vt:lpstr>1_Office Theme</vt:lpstr>
      <vt:lpstr>1_Antonio template</vt:lpstr>
      <vt:lpstr>2_Antonio template</vt:lpstr>
      <vt:lpstr>Board of Directors Meeting  April 13, 2026</vt:lpstr>
      <vt:lpstr>Agenda Item 1 : Call to Order/Roll Call Agenda Item 2: Approve Agenda for Apr 13, 2026, Meeting Agenda Item 3: General Public Comments     </vt:lpstr>
      <vt:lpstr>Agenda Item 4</vt:lpstr>
      <vt:lpstr>Item 5 Transit Operations Contract Award</vt:lpstr>
      <vt:lpstr>Background</vt:lpstr>
      <vt:lpstr>Contract RFP Timeline</vt:lpstr>
      <vt:lpstr>Roles and Responsibilities</vt:lpstr>
      <vt:lpstr>Evaluation Criteria</vt:lpstr>
      <vt:lpstr>Evaluation Panel Review of Proposals</vt:lpstr>
      <vt:lpstr>Summary of Proposer Evaluation  Pre-Interview</vt:lpstr>
      <vt:lpstr>Summary of Proposer Evaluation  Post-Interview</vt:lpstr>
      <vt:lpstr>Best and Final Offers</vt:lpstr>
      <vt:lpstr>Evaluation Panel Decision</vt:lpstr>
      <vt:lpstr>Protections for Yolobus Frontline Workers</vt:lpstr>
      <vt:lpstr>Proposed Contract Costs (at current service levels)</vt:lpstr>
      <vt:lpstr>One-Time Startup Costs</vt:lpstr>
      <vt:lpstr>Fiscal Impact</vt:lpstr>
      <vt:lpstr>STAFF RECOMMENDATION(S)</vt:lpstr>
      <vt:lpstr>Agenda Item 6 Share feedback on expanding Yolo Commute to meet VMT reduction commitments for the Yolo 80 Managed Lanes Project</vt:lpstr>
      <vt:lpstr>What is Yolo Commute?</vt:lpstr>
      <vt:lpstr>PowerPoint Presentation</vt:lpstr>
      <vt:lpstr>Why Expand Yolo Commute? Yolo 80 EIR VMT Mitigation </vt:lpstr>
      <vt:lpstr>PowerPoint Presentation</vt:lpstr>
      <vt:lpstr>TDM Program &amp; Organizational Study</vt:lpstr>
      <vt:lpstr>September 8, 2025 Board Update</vt:lpstr>
      <vt:lpstr>Agenda</vt:lpstr>
      <vt:lpstr>TDM Program Assumptions</vt:lpstr>
      <vt:lpstr>TDM Program Elements</vt:lpstr>
      <vt:lpstr>PowerPoint Presentation</vt:lpstr>
      <vt:lpstr>All Phases – Staffing Needs</vt:lpstr>
      <vt:lpstr>Organizational Model Options &amp; Recommendation</vt:lpstr>
      <vt:lpstr>Model Assessment Process</vt:lpstr>
      <vt:lpstr>Organizational Elements</vt:lpstr>
      <vt:lpstr>Models Assessed</vt:lpstr>
      <vt:lpstr>Benefits and Limitations</vt:lpstr>
      <vt:lpstr>Preferred Model</vt:lpstr>
      <vt:lpstr>Cost Considerations</vt:lpstr>
      <vt:lpstr>Phase 1 Program Costs (2027 – 2030)</vt:lpstr>
      <vt:lpstr>Program Success Metrics</vt:lpstr>
      <vt:lpstr>Connecting the Dots</vt:lpstr>
      <vt:lpstr>Next Steps</vt:lpstr>
      <vt:lpstr>Next Steps</vt:lpstr>
      <vt:lpstr>Thank you!</vt:lpstr>
      <vt:lpstr>Agenda Item 7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Slack, Meredith@DOT</dc:creator>
  <cp:lastModifiedBy>Janeene Marte</cp:lastModifiedBy>
  <cp:revision>2</cp:revision>
  <cp:lastPrinted>2026-01-12T21:44:13Z</cp:lastPrinted>
  <dcterms:created xsi:type="dcterms:W3CDTF">2021-02-24T23:51:40Z</dcterms:created>
  <dcterms:modified xsi:type="dcterms:W3CDTF">2026-04-20T15:20:03Z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0x010100B4CCD5BCC3D00A49AAAC84F1C58B9B0E</vt:lpwstr>
  </property>
  <property fmtid="{D5CDD505-2E9C-101B-9397-08002B2CF9AE}" pid="3" name="MediaServiceImageTags">
    <vt:lpwstr/>
  </property>
</Properties>
</file>